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6" r:id="rId3"/>
    <p:sldId id="267" r:id="rId4"/>
    <p:sldId id="258" r:id="rId5"/>
    <p:sldId id="268" r:id="rId6"/>
    <p:sldId id="269" r:id="rId7"/>
    <p:sldId id="270" r:id="rId8"/>
    <p:sldId id="271" r:id="rId9"/>
    <p:sldId id="272" r:id="rId10"/>
    <p:sldId id="273" r:id="rId11"/>
    <p:sldId id="274" r:id="rId12"/>
    <p:sldId id="275" r:id="rId13"/>
    <p:sldId id="276" r:id="rId14"/>
    <p:sldId id="277" r:id="rId15"/>
    <p:sldId id="278"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Lst>
  <p:sldSz cx="7772400" cy="10058400"/>
  <p:notesSz cx="7077075" cy="9363075"/>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A40C"/>
    <a:srgbClr val="AAC2E0"/>
    <a:srgbClr val="FF3300"/>
    <a:srgbClr val="CC0000"/>
    <a:srgbClr val="68B86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364" autoAdjust="0"/>
  </p:normalViewPr>
  <p:slideViewPr>
    <p:cSldViewPr snapToGrid="0">
      <p:cViewPr>
        <p:scale>
          <a:sx n="80" d="100"/>
          <a:sy n="80" d="100"/>
        </p:scale>
        <p:origin x="-1128" y="-78"/>
      </p:cViewPr>
      <p:guideLst>
        <p:guide orient="horz" pos="3168"/>
        <p:guide pos="244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26242" y="537846"/>
            <a:ext cx="1311593" cy="114414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1466" y="537846"/>
            <a:ext cx="3805238" cy="114414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1466" y="3129281"/>
            <a:ext cx="2558415" cy="8849996"/>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979421" y="3129281"/>
            <a:ext cx="2558415" cy="8849996"/>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6B861-3184-4A72-BEAB-DADD6A4BC10C}" type="datetimeFigureOut">
              <a:rPr lang="en-US" smtClean="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56522B-9CE7-4CBA-BB15-965358F3407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EB56B861-3184-4A72-BEAB-DADD6A4BC10C}" type="datetimeFigureOut">
              <a:rPr lang="en-US" smtClean="0"/>
              <a:pPr/>
              <a:t>12/2/2016</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3556522B-9CE7-4CBA-BB15-965358F3407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892" y="2941018"/>
            <a:ext cx="5186855" cy="1661993"/>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66688" lvl="1" indent="-119063"/>
            <a:r>
              <a:rPr lang="en-US" sz="1100" dirty="0" smtClean="0"/>
              <a:t>2 cups powdered sugar</a:t>
            </a:r>
          </a:p>
          <a:p>
            <a:pPr marL="166688" lvl="1" indent="-119063"/>
            <a:r>
              <a:rPr lang="en-US" sz="1100" dirty="0" smtClean="0"/>
              <a:t>1 cup peanut butter</a:t>
            </a:r>
          </a:p>
          <a:p>
            <a:pPr marL="166688" lvl="1" indent="-119063"/>
            <a:r>
              <a:rPr lang="en-US" sz="1100" dirty="0" smtClean="0"/>
              <a:t>1 cup chopped walnuts</a:t>
            </a:r>
          </a:p>
          <a:p>
            <a:pPr marL="166688" lvl="1" indent="-119063"/>
            <a:r>
              <a:rPr lang="en-US" sz="1100" dirty="0" smtClean="0"/>
              <a:t>10 tablespoons butter (melted)</a:t>
            </a:r>
          </a:p>
          <a:p>
            <a:pPr marL="166688" lvl="1" indent="-119063"/>
            <a:r>
              <a:rPr lang="en-US" sz="1200" dirty="0" smtClean="0"/>
              <a:t>¼</a:t>
            </a:r>
            <a:r>
              <a:rPr lang="en-US" sz="1100" dirty="0" smtClean="0"/>
              <a:t>  teaspoon salt </a:t>
            </a:r>
          </a:p>
          <a:p>
            <a:pPr marL="166688" lvl="1" indent="-119063"/>
            <a:r>
              <a:rPr lang="en-US" sz="1100" dirty="0" smtClean="0"/>
              <a:t>1 cup coconut angel flakes</a:t>
            </a:r>
          </a:p>
          <a:p>
            <a:pPr marL="166688" lvl="1" indent="-119063"/>
            <a:r>
              <a:rPr lang="en-US" sz="1200" dirty="0" smtClean="0"/>
              <a:t>¼ </a:t>
            </a:r>
            <a:r>
              <a:rPr lang="en-US" sz="1100" dirty="0" smtClean="0"/>
              <a:t>cup paraffin</a:t>
            </a:r>
          </a:p>
          <a:p>
            <a:pPr marL="166688" lvl="1" indent="-119063"/>
            <a:r>
              <a:rPr lang="en-US" sz="1100" dirty="0" smtClean="0"/>
              <a:t>12 ounce package dark chocolate chips</a:t>
            </a:r>
            <a:endParaRPr lang="en-US" sz="1100" b="1" dirty="0">
              <a:latin typeface="Helvetica" pitchFamily="34" charset="0"/>
              <a:cs typeface="Helvetica" pitchFamily="34" charset="0"/>
            </a:endParaRPr>
          </a:p>
        </p:txBody>
      </p:sp>
      <p:sp>
        <p:nvSpPr>
          <p:cNvPr id="6" name="TextBox 5"/>
          <p:cNvSpPr txBox="1"/>
          <p:nvPr/>
        </p:nvSpPr>
        <p:spPr>
          <a:xfrm>
            <a:off x="579821" y="4700756"/>
            <a:ext cx="6259129" cy="2308324"/>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Chop the nuts to a fairly small size. They should be smaller than the chopped size found in the store. </a:t>
            </a:r>
          </a:p>
          <a:p>
            <a:pPr marL="228600" indent="-228600">
              <a:buFont typeface="+mj-lt"/>
              <a:buAutoNum type="arabicPeriod"/>
            </a:pPr>
            <a:r>
              <a:rPr lang="en-US" sz="1100" dirty="0" smtClean="0"/>
              <a:t>Melt the butter in a microwave a few seconds at a time, stirring  frequently. The butter should be more of a transparent yellow color (clarified) and not  just soft.</a:t>
            </a:r>
          </a:p>
          <a:p>
            <a:pPr marL="228600" indent="-228600">
              <a:buFont typeface="+mj-lt"/>
              <a:buAutoNum type="arabicPeriod"/>
            </a:pPr>
            <a:r>
              <a:rPr lang="en-US" sz="1100" dirty="0" smtClean="0"/>
              <a:t>Mix the first  six ingredients  well and shape into 1-inch balls. Place the cookies on a parchment-lined baking sheet and </a:t>
            </a:r>
            <a:r>
              <a:rPr lang="en-US" sz="1100" dirty="0" smtClean="0"/>
              <a:t>freeze </a:t>
            </a:r>
            <a:r>
              <a:rPr lang="en-US" sz="1100" dirty="0" smtClean="0"/>
              <a:t>the cookies for at least 30 minutes.</a:t>
            </a:r>
          </a:p>
          <a:p>
            <a:pPr marL="228600" indent="-228600">
              <a:buFont typeface="+mj-lt"/>
              <a:buAutoNum type="arabicPeriod"/>
            </a:pPr>
            <a:r>
              <a:rPr lang="en-US" sz="1100" dirty="0" smtClean="0"/>
              <a:t>In the meantime, melt the paraffin and dark chocolate chips in a double boiler over medium heat. It is best if the hot water does not touch the bottom of the pan. Turn the heat to low after everything has melted.</a:t>
            </a:r>
          </a:p>
          <a:p>
            <a:pPr marL="228600" indent="-228600">
              <a:buFont typeface="+mj-lt"/>
              <a:buAutoNum type="arabicPeriod"/>
            </a:pPr>
            <a:r>
              <a:rPr lang="en-US" sz="1100" dirty="0" smtClean="0"/>
              <a:t>Remove cookies from the freezer and dip them in the chocolate. Place the cookies back on the parchment-lined cookie sheet. </a:t>
            </a:r>
          </a:p>
          <a:p>
            <a:pPr marL="228600" indent="-228600">
              <a:buFont typeface="+mj-lt"/>
              <a:buAutoNum type="arabicPeriod"/>
            </a:pPr>
            <a:r>
              <a:rPr lang="en-US" sz="1100" dirty="0" smtClean="0"/>
              <a:t>For best results, place the cookies back in the freezer to harden, about another 30 minutes. Once </a:t>
            </a:r>
            <a:r>
              <a:rPr lang="en-US" sz="1100" dirty="0" smtClean="0"/>
              <a:t>hardened</a:t>
            </a:r>
            <a:r>
              <a:rPr lang="en-US" sz="1100" dirty="0" smtClean="0"/>
              <a:t>, </a:t>
            </a:r>
            <a:r>
              <a:rPr lang="en-US" sz="1100" dirty="0" smtClean="0"/>
              <a:t>the cookies can be set out to eat, but for longevity, refrigerate any remaining cookies.</a:t>
            </a:r>
          </a:p>
        </p:txBody>
      </p:sp>
      <p:sp>
        <p:nvSpPr>
          <p:cNvPr id="7" name="TextBox 6"/>
          <p:cNvSpPr txBox="1"/>
          <p:nvPr/>
        </p:nvSpPr>
        <p:spPr>
          <a:xfrm>
            <a:off x="4492275" y="8122097"/>
            <a:ext cx="2753830" cy="523220"/>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r>
              <a:rPr lang="en-US" sz="1200" i="1" dirty="0" smtClean="0">
                <a:latin typeface="Helvetica" pitchFamily="34" charset="0"/>
                <a:cs typeface="Helvetica" pitchFamily="34" charset="0"/>
              </a:rPr>
              <a:t>2016 Hyper Blue Metallic Convertible</a:t>
            </a:r>
          </a:p>
          <a:p>
            <a:pPr algn="ctr"/>
            <a:r>
              <a:rPr lang="en-US" sz="1600" i="1" dirty="0" smtClean="0">
                <a:latin typeface="Helvetica" pitchFamily="34" charset="0"/>
                <a:cs typeface="Helvetica" pitchFamily="34" charset="0"/>
              </a:rPr>
              <a:t>“Maximus”</a:t>
            </a:r>
            <a:endParaRPr lang="en-US" sz="1600" i="1" dirty="0">
              <a:latin typeface="Helvetica" pitchFamily="34" charset="0"/>
              <a:cs typeface="Helvetica" pitchFamily="34" charset="0"/>
            </a:endParaRPr>
          </a:p>
        </p:txBody>
      </p:sp>
      <p:sp>
        <p:nvSpPr>
          <p:cNvPr id="18" name="TextBox 17"/>
          <p:cNvSpPr txBox="1"/>
          <p:nvPr/>
        </p:nvSpPr>
        <p:spPr>
          <a:xfrm>
            <a:off x="3831653" y="3838500"/>
            <a:ext cx="3051960"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and Mark Naylor</a:t>
            </a:r>
          </a:p>
        </p:txBody>
      </p:sp>
      <p:sp>
        <p:nvSpPr>
          <p:cNvPr id="20" name="TextBox 19"/>
          <p:cNvSpPr txBox="1"/>
          <p:nvPr/>
        </p:nvSpPr>
        <p:spPr>
          <a:xfrm>
            <a:off x="4473338" y="8653988"/>
            <a:ext cx="277049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2016</a:t>
            </a:r>
            <a:endParaRPr lang="en-US" sz="1000" b="1" dirty="0"/>
          </a:p>
        </p:txBody>
      </p:sp>
      <p:sp>
        <p:nvSpPr>
          <p:cNvPr id="29" name="TextBox 28"/>
          <p:cNvSpPr txBox="1"/>
          <p:nvPr/>
        </p:nvSpPr>
        <p:spPr>
          <a:xfrm>
            <a:off x="576968" y="2531505"/>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1hr + chilling</a:t>
            </a:r>
          </a:p>
          <a:p>
            <a:r>
              <a:rPr lang="en-US" sz="900" dirty="0" smtClean="0">
                <a:latin typeface="Helvetica" pitchFamily="34" charset="0"/>
                <a:cs typeface="Helvetica" pitchFamily="34" charset="0"/>
              </a:rPr>
              <a:t>Servings: 24</a:t>
            </a:r>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47"/>
          <p:cNvGrpSpPr/>
          <p:nvPr/>
        </p:nvGrpSpPr>
        <p:grpSpPr>
          <a:xfrm>
            <a:off x="668742" y="7292512"/>
            <a:ext cx="3457432" cy="2333767"/>
            <a:chOff x="313899" y="7233313"/>
            <a:chExt cx="3821373" cy="2579427"/>
          </a:xfrm>
        </p:grpSpPr>
        <p:sp>
          <p:nvSpPr>
            <p:cNvPr id="31" name="Rectangle 30"/>
            <p:cNvSpPr/>
            <p:nvPr/>
          </p:nvSpPr>
          <p:spPr>
            <a:xfrm>
              <a:off x="313899" y="7233313"/>
              <a:ext cx="3821373" cy="2579427"/>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74" name="Picture 10" descr="http://www.gatewaycamaro.com/6th%20Gen/MN/slides/21May16_54.JPG"/>
            <p:cNvPicPr>
              <a:picLocks noChangeAspect="1" noChangeArrowheads="1"/>
            </p:cNvPicPr>
            <p:nvPr/>
          </p:nvPicPr>
          <p:blipFill>
            <a:blip r:embed="rId2" cstate="print"/>
            <a:srcRect/>
            <a:stretch>
              <a:fillRect/>
            </a:stretch>
          </p:blipFill>
          <p:spPr bwMode="auto">
            <a:xfrm>
              <a:off x="423080" y="7328847"/>
              <a:ext cx="3626126" cy="2402008"/>
            </a:xfrm>
            <a:prstGeom prst="rect">
              <a:avLst/>
            </a:prstGeom>
            <a:noFill/>
          </p:spPr>
        </p:pic>
      </p:grpSp>
      <p:pic>
        <p:nvPicPr>
          <p:cNvPr id="21" name="Picture 8" descr="http://icons.iconarchive.com/icons/harwen/my-christmas/256/Christmas-house-icon.png"/>
          <p:cNvPicPr>
            <a:picLocks noChangeAspect="1" noChangeArrowheads="1"/>
          </p:cNvPicPr>
          <p:nvPr/>
        </p:nvPicPr>
        <p:blipFill>
          <a:blip r:embed="rId3" cstate="print"/>
          <a:srcRect/>
          <a:stretch>
            <a:fillRect/>
          </a:stretch>
        </p:blipFill>
        <p:spPr bwMode="auto">
          <a:xfrm>
            <a:off x="1245715" y="276967"/>
            <a:ext cx="2293545" cy="2293545"/>
          </a:xfrm>
          <a:prstGeom prst="rect">
            <a:avLst/>
          </a:prstGeom>
          <a:noFill/>
        </p:spPr>
      </p:pic>
      <p:sp>
        <p:nvSpPr>
          <p:cNvPr id="4" name="TextBox 3"/>
          <p:cNvSpPr txBox="1"/>
          <p:nvPr/>
        </p:nvSpPr>
        <p:spPr>
          <a:xfrm>
            <a:off x="2903516" y="517011"/>
            <a:ext cx="4690754"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Coconut Peanut Butter 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35842" name="Picture 2" descr="Image result for chocolate dipped Coconut peanut butter cookies"/>
          <p:cNvPicPr>
            <a:picLocks noChangeAspect="1" noChangeArrowheads="1"/>
          </p:cNvPicPr>
          <p:nvPr/>
        </p:nvPicPr>
        <p:blipFill>
          <a:blip r:embed="rId4" cstate="print"/>
          <a:srcRect/>
          <a:stretch>
            <a:fillRect/>
          </a:stretch>
        </p:blipFill>
        <p:spPr bwMode="auto">
          <a:xfrm>
            <a:off x="3823322" y="1727241"/>
            <a:ext cx="3063830" cy="2042553"/>
          </a:xfrm>
          <a:prstGeom prst="rect">
            <a:avLst/>
          </a:prstGeom>
          <a:noFill/>
        </p:spPr>
      </p:pic>
      <p:sp>
        <p:nvSpPr>
          <p:cNvPr id="39" name="Half Frame 38"/>
          <p:cNvSpPr/>
          <p:nvPr/>
        </p:nvSpPr>
        <p:spPr>
          <a:xfrm>
            <a:off x="3751230" y="1690831"/>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574034" y="1656447"/>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Half Frame 43"/>
          <p:cNvSpPr/>
          <p:nvPr/>
        </p:nvSpPr>
        <p:spPr>
          <a:xfrm rot="16200000">
            <a:off x="3764797" y="3473445"/>
            <a:ext cx="327961" cy="37715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582072" y="3456455"/>
            <a:ext cx="327961" cy="37715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89925"/>
            <a:ext cx="7772399"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Blueberry Cheesecake </a:t>
            </a: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1" name="TextBox 10"/>
          <p:cNvSpPr txBox="1"/>
          <p:nvPr/>
        </p:nvSpPr>
        <p:spPr>
          <a:xfrm>
            <a:off x="569471" y="3159879"/>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2" name="TextBox 11"/>
          <p:cNvSpPr txBox="1"/>
          <p:nvPr/>
        </p:nvSpPr>
        <p:spPr>
          <a:xfrm>
            <a:off x="570433" y="4621917"/>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3" name="TextBox 12"/>
          <p:cNvSpPr txBox="1"/>
          <p:nvPr/>
        </p:nvSpPr>
        <p:spPr>
          <a:xfrm>
            <a:off x="4860283" y="7774764"/>
            <a:ext cx="2543453" cy="276999"/>
          </a:xfrm>
          <a:prstGeom prst="rect">
            <a:avLst/>
          </a:prstGeom>
          <a:noFill/>
          <a:ln w="63500" cmpd="thinThick">
            <a:solidFill>
              <a:srgbClr val="00206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2000 Blue WS6 Trans Am</a:t>
            </a:r>
          </a:p>
        </p:txBody>
      </p:sp>
      <p:sp>
        <p:nvSpPr>
          <p:cNvPr id="15" name="TextBox 14"/>
          <p:cNvSpPr txBox="1"/>
          <p:nvPr/>
        </p:nvSpPr>
        <p:spPr>
          <a:xfrm>
            <a:off x="4817430" y="8121967"/>
            <a:ext cx="2643549"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3" name="TextBox 22"/>
          <p:cNvSpPr txBox="1"/>
          <p:nvPr/>
        </p:nvSpPr>
        <p:spPr>
          <a:xfrm>
            <a:off x="3526509" y="3625505"/>
            <a:ext cx="3648901"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err="1" smtClean="0">
                <a:latin typeface="Helvetica" pitchFamily="34" charset="0"/>
                <a:cs typeface="Helvetica" pitchFamily="34" charset="0"/>
              </a:rPr>
              <a:t>Linny</a:t>
            </a:r>
            <a:r>
              <a:rPr lang="en-US" sz="900" i="1" dirty="0" smtClean="0">
                <a:latin typeface="Helvetica" pitchFamily="34" charset="0"/>
                <a:cs typeface="Helvetica" pitchFamily="34" charset="0"/>
              </a:rPr>
              <a:t> </a:t>
            </a:r>
            <a:r>
              <a:rPr lang="en-US" sz="900" i="1" dirty="0" err="1" smtClean="0">
                <a:latin typeface="Helvetica" pitchFamily="34" charset="0"/>
                <a:cs typeface="Helvetica" pitchFamily="34" charset="0"/>
              </a:rPr>
              <a:t>Linnemeyer</a:t>
            </a:r>
            <a:endParaRPr lang="en-US" sz="900" i="1" dirty="0" smtClean="0">
              <a:latin typeface="Helvetica" pitchFamily="34" charset="0"/>
              <a:cs typeface="Helvetica" pitchFamily="34" charset="0"/>
            </a:endParaRPr>
          </a:p>
        </p:txBody>
      </p:sp>
      <p:sp>
        <p:nvSpPr>
          <p:cNvPr id="29" name="TextBox 28"/>
          <p:cNvSpPr txBox="1"/>
          <p:nvPr/>
        </p:nvSpPr>
        <p:spPr>
          <a:xfrm>
            <a:off x="575195" y="2708926"/>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45 minutes</a:t>
            </a:r>
          </a:p>
          <a:p>
            <a:r>
              <a:rPr lang="en-US" sz="900" dirty="0" smtClean="0">
                <a:latin typeface="Helvetica" pitchFamily="34" charset="0"/>
                <a:cs typeface="Helvetica" pitchFamily="34" charset="0"/>
              </a:rPr>
              <a:t>Servings: 28 cookies</a:t>
            </a:r>
          </a:p>
        </p:txBody>
      </p:sp>
      <p:sp>
        <p:nvSpPr>
          <p:cNvPr id="17" name="TextBox 16"/>
          <p:cNvSpPr txBox="1"/>
          <p:nvPr/>
        </p:nvSpPr>
        <p:spPr>
          <a:xfrm>
            <a:off x="611248" y="3391940"/>
            <a:ext cx="3073400" cy="1107996"/>
          </a:xfrm>
          <a:prstGeom prst="rect">
            <a:avLst/>
          </a:prstGeom>
          <a:noFill/>
        </p:spPr>
        <p:txBody>
          <a:bodyPr wrap="square" rtlCol="0">
            <a:spAutoFit/>
          </a:bodyPr>
          <a:lstStyle/>
          <a:p>
            <a:r>
              <a:rPr lang="en-US" sz="1100" dirty="0" smtClean="0"/>
              <a:t>2 boxes Jiffy Blueberry Muffin mix</a:t>
            </a:r>
          </a:p>
          <a:p>
            <a:r>
              <a:rPr lang="en-US" sz="1100" dirty="0" smtClean="0"/>
              <a:t>4 ounces cream cheese</a:t>
            </a:r>
          </a:p>
          <a:p>
            <a:r>
              <a:rPr lang="en-US" sz="1100" dirty="0" smtClean="0"/>
              <a:t>1 stick butter (“I Can’t Believe It’s Not Butter”)</a:t>
            </a:r>
          </a:p>
          <a:p>
            <a:r>
              <a:rPr lang="en-US" sz="1100" dirty="0" smtClean="0"/>
              <a:t>½ cup light brown sugar, firmly packed</a:t>
            </a:r>
          </a:p>
          <a:p>
            <a:r>
              <a:rPr lang="en-US" sz="1100" dirty="0" smtClean="0"/>
              <a:t>2 eggs</a:t>
            </a:r>
          </a:p>
          <a:p>
            <a:r>
              <a:rPr lang="en-US" sz="1100" dirty="0" smtClean="0"/>
              <a:t>1 ½ cups white chocolate chips</a:t>
            </a:r>
            <a:endParaRPr lang="en-US" sz="1100" dirty="0"/>
          </a:p>
        </p:txBody>
      </p:sp>
      <p:sp>
        <p:nvSpPr>
          <p:cNvPr id="18" name="TextBox 17"/>
          <p:cNvSpPr txBox="1"/>
          <p:nvPr/>
        </p:nvSpPr>
        <p:spPr>
          <a:xfrm>
            <a:off x="604159" y="4849660"/>
            <a:ext cx="6167992" cy="1954381"/>
          </a:xfrm>
          <a:prstGeom prst="rect">
            <a:avLst/>
          </a:prstGeom>
          <a:noFill/>
        </p:spPr>
        <p:txBody>
          <a:bodyPr wrap="square" rtlCol="0">
            <a:spAutoFit/>
          </a:bodyPr>
          <a:lstStyle/>
          <a:p>
            <a:pPr marL="228600" indent="-228600">
              <a:buFont typeface="+mj-lt"/>
              <a:buAutoNum type="arabicPeriod"/>
            </a:pPr>
            <a:r>
              <a:rPr lang="en-US" sz="1100" dirty="0" smtClean="0"/>
              <a:t>Preheat oven to 325°F. </a:t>
            </a:r>
          </a:p>
          <a:p>
            <a:pPr marL="228600" indent="-228600">
              <a:buFont typeface="+mj-lt"/>
              <a:buAutoNum type="arabicPeriod"/>
            </a:pPr>
            <a:r>
              <a:rPr lang="en-US" sz="1100" dirty="0" smtClean="0"/>
              <a:t>Cream together butter, cream cheese, and brown sugar. </a:t>
            </a:r>
          </a:p>
          <a:p>
            <a:pPr marL="228600" indent="-228600">
              <a:buFont typeface="+mj-lt"/>
              <a:buAutoNum type="arabicPeriod"/>
            </a:pPr>
            <a:r>
              <a:rPr lang="en-US" sz="1100" dirty="0" smtClean="0"/>
              <a:t>Add eggs one at a time until blended. </a:t>
            </a:r>
          </a:p>
          <a:p>
            <a:pPr marL="228600" indent="-228600">
              <a:buFont typeface="+mj-lt"/>
              <a:buAutoNum type="arabicPeriod"/>
            </a:pPr>
            <a:r>
              <a:rPr lang="en-US" sz="1100" dirty="0" smtClean="0"/>
              <a:t>Combine muffin mix with the butter mixture and mix well. </a:t>
            </a:r>
          </a:p>
          <a:p>
            <a:pPr marL="228600" indent="-228600">
              <a:buFont typeface="+mj-lt"/>
              <a:buAutoNum type="arabicPeriod"/>
            </a:pPr>
            <a:r>
              <a:rPr lang="en-US" sz="1100" dirty="0" smtClean="0"/>
              <a:t>Fold in white chocolate chips. </a:t>
            </a:r>
          </a:p>
          <a:p>
            <a:pPr marL="228600" indent="-228600">
              <a:buFont typeface="+mj-lt"/>
              <a:buAutoNum type="arabicPeriod"/>
            </a:pPr>
            <a:r>
              <a:rPr lang="en-US" sz="1100" dirty="0" smtClean="0"/>
              <a:t>Chill for at least one hour. </a:t>
            </a:r>
          </a:p>
          <a:p>
            <a:pPr marL="228600" indent="-228600">
              <a:buFont typeface="+mj-lt"/>
              <a:buAutoNum type="arabicPeriod"/>
            </a:pPr>
            <a:r>
              <a:rPr lang="en-US" sz="1100" dirty="0" smtClean="0"/>
              <a:t>Drop by tablespoonfuls onto greased cookie sheet, two inches apart. </a:t>
            </a:r>
          </a:p>
          <a:p>
            <a:pPr marL="228600" indent="-228600">
              <a:buFont typeface="+mj-lt"/>
              <a:buAutoNum type="arabicPeriod"/>
            </a:pPr>
            <a:r>
              <a:rPr lang="en-US" sz="1100" dirty="0" smtClean="0"/>
              <a:t>Bake for 14-15 minutes or until just turning brown around the edges. </a:t>
            </a:r>
          </a:p>
          <a:p>
            <a:pPr marL="228600" indent="-228600">
              <a:buFont typeface="+mj-lt"/>
              <a:buAutoNum type="arabicPeriod"/>
            </a:pPr>
            <a:r>
              <a:rPr lang="en-US" sz="1100" dirty="0" smtClean="0"/>
              <a:t>Cool on cookie sheet for 1-2 minutes. Transfer to wire rack until completely cooled.</a:t>
            </a:r>
          </a:p>
          <a:p>
            <a:pPr marL="228600" indent="-228600"/>
            <a:endParaRPr lang="en-US" sz="1100" dirty="0" smtClean="0"/>
          </a:p>
          <a:p>
            <a:r>
              <a:rPr lang="en-US" sz="1100" dirty="0" smtClean="0"/>
              <a:t>Note: If they come out flat, try to chill the batter for a while longer.</a:t>
            </a:r>
            <a:endParaRPr lang="en-US" sz="1100" dirty="0"/>
          </a:p>
        </p:txBody>
      </p:sp>
      <p:pic>
        <p:nvPicPr>
          <p:cNvPr id="21" name="Picture 12" descr="https://cdn0.iconfinder.com/data/icons/IS_Christmas/512/candle.png"/>
          <p:cNvPicPr>
            <a:picLocks noChangeAspect="1" noChangeArrowheads="1"/>
          </p:cNvPicPr>
          <p:nvPr/>
        </p:nvPicPr>
        <p:blipFill>
          <a:blip r:embed="rId2" cstate="print"/>
          <a:srcRect/>
          <a:stretch>
            <a:fillRect/>
          </a:stretch>
        </p:blipFill>
        <p:spPr bwMode="auto">
          <a:xfrm>
            <a:off x="1074841" y="202377"/>
            <a:ext cx="2133600" cy="2133600"/>
          </a:xfrm>
          <a:prstGeom prst="rect">
            <a:avLst/>
          </a:prstGeom>
          <a:noFill/>
        </p:spPr>
      </p:pic>
      <p:sp>
        <p:nvSpPr>
          <p:cNvPr id="16" name="Rectangle 15"/>
          <p:cNvSpPr/>
          <p:nvPr/>
        </p:nvSpPr>
        <p:spPr>
          <a:xfrm>
            <a:off x="478083" y="6994976"/>
            <a:ext cx="4201792" cy="224443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inda Linnemeyer_2000 Trans Am.jpg"/>
          <p:cNvPicPr>
            <a:picLocks noChangeAspect="1"/>
          </p:cNvPicPr>
          <p:nvPr/>
        </p:nvPicPr>
        <p:blipFill>
          <a:blip r:embed="rId3" cstate="print"/>
          <a:stretch>
            <a:fillRect/>
          </a:stretch>
        </p:blipFill>
        <p:spPr>
          <a:xfrm>
            <a:off x="582920" y="7111124"/>
            <a:ext cx="3977238" cy="1999086"/>
          </a:xfrm>
          <a:prstGeom prst="rect">
            <a:avLst/>
          </a:prstGeom>
        </p:spPr>
      </p:pic>
      <p:grpSp>
        <p:nvGrpSpPr>
          <p:cNvPr id="22" name="Group 21"/>
          <p:cNvGrpSpPr/>
          <p:nvPr/>
        </p:nvGrpSpPr>
        <p:grpSpPr>
          <a:xfrm>
            <a:off x="3509705" y="1812231"/>
            <a:ext cx="3652718" cy="1831973"/>
            <a:chOff x="3305223" y="1291515"/>
            <a:chExt cx="3920607" cy="1966329"/>
          </a:xfrm>
        </p:grpSpPr>
        <p:pic>
          <p:nvPicPr>
            <p:cNvPr id="19" name="Picture 18" descr="Cheesecake cookies_Linny.jpg"/>
            <p:cNvPicPr>
              <a:picLocks noChangeAspect="1"/>
            </p:cNvPicPr>
            <p:nvPr/>
          </p:nvPicPr>
          <p:blipFill>
            <a:blip r:embed="rId4" cstate="print"/>
            <a:stretch>
              <a:fillRect/>
            </a:stretch>
          </p:blipFill>
          <p:spPr>
            <a:xfrm>
              <a:off x="3339221" y="1362731"/>
              <a:ext cx="3851819" cy="1843606"/>
            </a:xfrm>
            <a:prstGeom prst="rect">
              <a:avLst/>
            </a:prstGeom>
          </p:spPr>
        </p:pic>
        <p:sp>
          <p:nvSpPr>
            <p:cNvPr id="24" name="Half Frame 23"/>
            <p:cNvSpPr/>
            <p:nvPr/>
          </p:nvSpPr>
          <p:spPr>
            <a:xfrm>
              <a:off x="3305223" y="129151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5400000">
              <a:off x="6938129" y="128063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6200000">
              <a:off x="3338700" y="295702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p:cNvSpPr/>
            <p:nvPr/>
          </p:nvSpPr>
          <p:spPr>
            <a:xfrm rot="10800000">
              <a:off x="6962603" y="295513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850" y="411795"/>
            <a:ext cx="5924550" cy="1169551"/>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Great, Great Granny’s </a:t>
            </a:r>
          </a:p>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Sugar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1" name="TextBox 10"/>
          <p:cNvSpPr txBox="1"/>
          <p:nvPr/>
        </p:nvSpPr>
        <p:spPr>
          <a:xfrm>
            <a:off x="723850" y="2719450"/>
            <a:ext cx="2743745" cy="287052"/>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2" name="TextBox 11"/>
          <p:cNvSpPr txBox="1"/>
          <p:nvPr/>
        </p:nvSpPr>
        <p:spPr>
          <a:xfrm>
            <a:off x="724812" y="4839240"/>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3" name="TextBox 12"/>
          <p:cNvSpPr txBox="1"/>
          <p:nvPr/>
        </p:nvSpPr>
        <p:spPr>
          <a:xfrm>
            <a:off x="2588822" y="8521272"/>
            <a:ext cx="2602830" cy="523220"/>
          </a:xfrm>
          <a:prstGeom prst="rect">
            <a:avLst/>
          </a:prstGeom>
          <a:noFill/>
          <a:ln w="63500" cmpd="thinThick">
            <a:solidFill>
              <a:schemeClr val="tx1"/>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1978 Black Trans Am  </a:t>
            </a:r>
          </a:p>
          <a:p>
            <a:pPr algn="ctr"/>
            <a:r>
              <a:rPr lang="en-US" sz="1200" i="1" dirty="0" smtClean="0">
                <a:latin typeface="Helvetica" pitchFamily="34" charset="0"/>
                <a:cs typeface="Helvetica" pitchFamily="34" charset="0"/>
              </a:rPr>
              <a:t> </a:t>
            </a:r>
            <a:r>
              <a:rPr lang="en-US" sz="1600" i="1" dirty="0" smtClean="0">
                <a:latin typeface="Helvetica" pitchFamily="34" charset="0"/>
                <a:cs typeface="Helvetica" pitchFamily="34" charset="0"/>
              </a:rPr>
              <a:t>“My Man”</a:t>
            </a:r>
            <a:endParaRPr lang="en-US" sz="1600" i="1" dirty="0">
              <a:latin typeface="Helvetica" pitchFamily="34" charset="0"/>
              <a:cs typeface="Helvetica" pitchFamily="34" charset="0"/>
            </a:endParaRPr>
          </a:p>
        </p:txBody>
      </p:sp>
      <p:sp>
        <p:nvSpPr>
          <p:cNvPr id="15" name="TextBox 14"/>
          <p:cNvSpPr txBox="1"/>
          <p:nvPr/>
        </p:nvSpPr>
        <p:spPr>
          <a:xfrm>
            <a:off x="2576946" y="9094107"/>
            <a:ext cx="261257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3" name="TextBox 22"/>
          <p:cNvSpPr txBox="1"/>
          <p:nvPr/>
        </p:nvSpPr>
        <p:spPr>
          <a:xfrm>
            <a:off x="3712192" y="4060221"/>
            <a:ext cx="3302758" cy="6463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err="1" smtClean="0">
                <a:latin typeface="Helvetica" pitchFamily="34" charset="0"/>
                <a:cs typeface="Helvetica" pitchFamily="34" charset="0"/>
              </a:rPr>
              <a:t>Linny</a:t>
            </a:r>
            <a:r>
              <a:rPr lang="en-US" sz="900" i="1" dirty="0" smtClean="0">
                <a:latin typeface="Helvetica" pitchFamily="34" charset="0"/>
                <a:cs typeface="Helvetica" pitchFamily="34" charset="0"/>
              </a:rPr>
              <a:t> </a:t>
            </a:r>
            <a:r>
              <a:rPr lang="en-US" sz="900" i="1" dirty="0" err="1" smtClean="0">
                <a:latin typeface="Helvetica" pitchFamily="34" charset="0"/>
                <a:cs typeface="Helvetica" pitchFamily="34" charset="0"/>
              </a:rPr>
              <a:t>Linnemeyer</a:t>
            </a:r>
            <a:endParaRPr lang="en-US" sz="900" i="1" dirty="0" smtClean="0">
              <a:latin typeface="Helvetica" pitchFamily="34" charset="0"/>
              <a:cs typeface="Helvetica" pitchFamily="34" charset="0"/>
            </a:endParaRPr>
          </a:p>
          <a:p>
            <a:pPr algn="ctr"/>
            <a:endParaRPr lang="en-US" sz="900" i="1" dirty="0" smtClean="0">
              <a:latin typeface="Helvetica" pitchFamily="34" charset="0"/>
              <a:cs typeface="Helvetica" pitchFamily="34" charset="0"/>
            </a:endParaRPr>
          </a:p>
          <a:p>
            <a:pPr algn="ctr"/>
            <a:r>
              <a:rPr lang="en-US" sz="900" i="1" dirty="0" smtClean="0">
                <a:latin typeface="Helvetica" pitchFamily="34" charset="0"/>
                <a:cs typeface="Helvetica" pitchFamily="34" charset="0"/>
              </a:rPr>
              <a:t>Great, great Granny from Pennsylvania</a:t>
            </a:r>
          </a:p>
        </p:txBody>
      </p:sp>
      <p:sp>
        <p:nvSpPr>
          <p:cNvPr id="17" name="TextBox 16"/>
          <p:cNvSpPr txBox="1"/>
          <p:nvPr/>
        </p:nvSpPr>
        <p:spPr>
          <a:xfrm>
            <a:off x="775276" y="2971088"/>
            <a:ext cx="3073400" cy="1754326"/>
          </a:xfrm>
          <a:prstGeom prst="rect">
            <a:avLst/>
          </a:prstGeom>
          <a:noFill/>
        </p:spPr>
        <p:txBody>
          <a:bodyPr wrap="square" rtlCol="0">
            <a:spAutoFit/>
          </a:bodyPr>
          <a:lstStyle/>
          <a:p>
            <a:r>
              <a:rPr lang="en-US" sz="1200" dirty="0" smtClean="0"/>
              <a:t>¾ cup butter</a:t>
            </a:r>
          </a:p>
          <a:p>
            <a:r>
              <a:rPr lang="en-US" sz="1200" dirty="0" smtClean="0"/>
              <a:t>1 cup sugar</a:t>
            </a:r>
          </a:p>
          <a:p>
            <a:r>
              <a:rPr lang="en-US" sz="1200" dirty="0" smtClean="0"/>
              <a:t>2 eggs</a:t>
            </a:r>
          </a:p>
          <a:p>
            <a:r>
              <a:rPr lang="en-US" sz="1200" dirty="0" smtClean="0"/>
              <a:t>1 teaspoon vanilla</a:t>
            </a:r>
          </a:p>
          <a:p>
            <a:r>
              <a:rPr lang="en-US" sz="1200" dirty="0" smtClean="0"/>
              <a:t>⅓ cup milk</a:t>
            </a:r>
          </a:p>
          <a:p>
            <a:r>
              <a:rPr lang="en-US" sz="1200" dirty="0" smtClean="0"/>
              <a:t>3 ½ cups flour</a:t>
            </a:r>
          </a:p>
          <a:p>
            <a:r>
              <a:rPr lang="en-US" sz="1200" dirty="0" smtClean="0"/>
              <a:t>1 tablespoon baking powder </a:t>
            </a:r>
          </a:p>
          <a:p>
            <a:r>
              <a:rPr lang="en-US" sz="1200" dirty="0" smtClean="0"/>
              <a:t>¼ teaspoon salt</a:t>
            </a:r>
          </a:p>
          <a:p>
            <a:r>
              <a:rPr lang="en-US" sz="1200" dirty="0" smtClean="0"/>
              <a:t>1 cup chopped pecans (optional)</a:t>
            </a:r>
            <a:endParaRPr lang="en-US" sz="1200" dirty="0"/>
          </a:p>
        </p:txBody>
      </p:sp>
      <p:sp>
        <p:nvSpPr>
          <p:cNvPr id="18" name="TextBox 17"/>
          <p:cNvSpPr txBox="1"/>
          <p:nvPr/>
        </p:nvSpPr>
        <p:spPr>
          <a:xfrm>
            <a:off x="691987" y="5100259"/>
            <a:ext cx="6167992" cy="1015663"/>
          </a:xfrm>
          <a:prstGeom prst="rect">
            <a:avLst/>
          </a:prstGeom>
          <a:noFill/>
        </p:spPr>
        <p:txBody>
          <a:bodyPr wrap="square" rtlCol="0">
            <a:spAutoFit/>
          </a:bodyPr>
          <a:lstStyle/>
          <a:p>
            <a:pPr marL="228600" indent="-228600">
              <a:buFont typeface="+mj-lt"/>
              <a:buAutoNum type="arabicPeriod"/>
            </a:pPr>
            <a:r>
              <a:rPr lang="en-US" sz="1200" dirty="0" smtClean="0"/>
              <a:t>Preheat oven to 425°F. </a:t>
            </a:r>
          </a:p>
          <a:p>
            <a:pPr marL="228600" indent="-228600">
              <a:buFont typeface="+mj-lt"/>
              <a:buAutoNum type="arabicPeriod"/>
            </a:pPr>
            <a:r>
              <a:rPr lang="en-US" sz="1200" dirty="0" smtClean="0"/>
              <a:t>Spoon out cookie batter like drop biscuits.</a:t>
            </a:r>
          </a:p>
          <a:p>
            <a:pPr marL="228600" indent="-228600">
              <a:buFont typeface="+mj-lt"/>
              <a:buAutoNum type="arabicPeriod"/>
            </a:pPr>
            <a:r>
              <a:rPr lang="en-US" sz="1200" dirty="0" smtClean="0"/>
              <a:t> Bake for 10-12 minutes.</a:t>
            </a:r>
          </a:p>
          <a:p>
            <a:pPr marL="228600" indent="-228600">
              <a:buFont typeface="+mj-lt"/>
              <a:buAutoNum type="arabicPeriod"/>
            </a:pPr>
            <a:r>
              <a:rPr lang="en-US" sz="1200" dirty="0" smtClean="0"/>
              <a:t>When the cookies come out of the oven, brush the top of cookies with milk &amp; sprinkle </a:t>
            </a:r>
          </a:p>
          <a:p>
            <a:pPr marL="228600" indent="-228600"/>
            <a:r>
              <a:rPr lang="en-US" sz="1200" dirty="0" smtClean="0"/>
              <a:t>       with sugar right away.</a:t>
            </a:r>
          </a:p>
        </p:txBody>
      </p:sp>
      <p:pic>
        <p:nvPicPr>
          <p:cNvPr id="19" name="Picture 4" descr="http://4vector.com/i/free-vector-christmas-icon_101891_Christmas_Icon.png"/>
          <p:cNvPicPr>
            <a:picLocks noChangeAspect="1" noChangeArrowheads="1"/>
          </p:cNvPicPr>
          <p:nvPr/>
        </p:nvPicPr>
        <p:blipFill>
          <a:blip r:embed="rId2" cstate="print"/>
          <a:srcRect/>
          <a:stretch>
            <a:fillRect/>
          </a:stretch>
        </p:blipFill>
        <p:spPr bwMode="auto">
          <a:xfrm>
            <a:off x="997633" y="0"/>
            <a:ext cx="2508294" cy="2508294"/>
          </a:xfrm>
          <a:prstGeom prst="rect">
            <a:avLst/>
          </a:prstGeom>
          <a:noFill/>
        </p:spPr>
      </p:pic>
      <p:grpSp>
        <p:nvGrpSpPr>
          <p:cNvPr id="21" name="Group 20"/>
          <p:cNvGrpSpPr/>
          <p:nvPr/>
        </p:nvGrpSpPr>
        <p:grpSpPr>
          <a:xfrm>
            <a:off x="1187532" y="6472053"/>
            <a:ext cx="5405796" cy="1852550"/>
            <a:chOff x="178129" y="7457703"/>
            <a:chExt cx="4227615" cy="1448791"/>
          </a:xfrm>
        </p:grpSpPr>
        <p:sp>
          <p:nvSpPr>
            <p:cNvPr id="16" name="Rectangle 15"/>
            <p:cNvSpPr/>
            <p:nvPr/>
          </p:nvSpPr>
          <p:spPr>
            <a:xfrm>
              <a:off x="178129" y="7457703"/>
              <a:ext cx="4227615" cy="1448791"/>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inda Linnemeyer_1978 Trans Am.jpg"/>
            <p:cNvPicPr>
              <a:picLocks noChangeAspect="1"/>
            </p:cNvPicPr>
            <p:nvPr/>
          </p:nvPicPr>
          <p:blipFill>
            <a:blip r:embed="rId3" cstate="print"/>
            <a:stretch>
              <a:fillRect/>
            </a:stretch>
          </p:blipFill>
          <p:spPr>
            <a:xfrm>
              <a:off x="249382" y="7524992"/>
              <a:ext cx="4098286" cy="1289777"/>
            </a:xfrm>
            <a:prstGeom prst="rect">
              <a:avLst/>
            </a:prstGeom>
          </p:spPr>
        </p:pic>
      </p:grpSp>
      <p:grpSp>
        <p:nvGrpSpPr>
          <p:cNvPr id="29" name="Group 28"/>
          <p:cNvGrpSpPr/>
          <p:nvPr/>
        </p:nvGrpSpPr>
        <p:grpSpPr>
          <a:xfrm>
            <a:off x="3682110" y="1815301"/>
            <a:ext cx="3373910" cy="2201708"/>
            <a:chOff x="3714008" y="2038585"/>
            <a:chExt cx="3373910" cy="2201708"/>
          </a:xfrm>
        </p:grpSpPr>
        <p:pic>
          <p:nvPicPr>
            <p:cNvPr id="28" name="Picture 27" descr="Great Granny_Linny.jpg"/>
            <p:cNvPicPr>
              <a:picLocks noChangeAspect="1"/>
            </p:cNvPicPr>
            <p:nvPr/>
          </p:nvPicPr>
          <p:blipFill>
            <a:blip r:embed="rId4" cstate="print"/>
            <a:stretch>
              <a:fillRect/>
            </a:stretch>
          </p:blipFill>
          <p:spPr>
            <a:xfrm>
              <a:off x="3776353" y="2082121"/>
              <a:ext cx="3301242" cy="2121743"/>
            </a:xfrm>
            <a:prstGeom prst="rect">
              <a:avLst/>
            </a:prstGeom>
          </p:spPr>
        </p:pic>
        <p:sp>
          <p:nvSpPr>
            <p:cNvPr id="24" name="Half Frame 23"/>
            <p:cNvSpPr/>
            <p:nvPr/>
          </p:nvSpPr>
          <p:spPr>
            <a:xfrm>
              <a:off x="3714008" y="204337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5400000">
              <a:off x="6801990" y="201884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6200000">
              <a:off x="3747488" y="394780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p:cNvSpPr/>
            <p:nvPr/>
          </p:nvSpPr>
          <p:spPr>
            <a:xfrm rot="10800000">
              <a:off x="6824691" y="393758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2894465"/>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5046852"/>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8" name="TextBox 17"/>
          <p:cNvSpPr txBox="1"/>
          <p:nvPr/>
        </p:nvSpPr>
        <p:spPr>
          <a:xfrm>
            <a:off x="4484001" y="86133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988676" y="4004440"/>
            <a:ext cx="3184633" cy="3693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Linda </a:t>
            </a:r>
            <a:r>
              <a:rPr lang="en-US" sz="900" i="1" dirty="0" err="1" smtClean="0">
                <a:latin typeface="Helvetica" pitchFamily="34" charset="0"/>
                <a:cs typeface="Helvetica" pitchFamily="34" charset="0"/>
              </a:rPr>
              <a:t>Kondrick</a:t>
            </a:r>
            <a:endParaRPr lang="en-US" sz="900" i="1" dirty="0" smtClean="0">
              <a:latin typeface="Helvetica" pitchFamily="34" charset="0"/>
              <a:cs typeface="Helvetica" pitchFamily="34" charset="0"/>
            </a:endParaRPr>
          </a:p>
        </p:txBody>
      </p:sp>
      <p:sp>
        <p:nvSpPr>
          <p:cNvPr id="22" name="Rectangle 21"/>
          <p:cNvSpPr/>
          <p:nvPr/>
        </p:nvSpPr>
        <p:spPr>
          <a:xfrm>
            <a:off x="428625" y="7343776"/>
            <a:ext cx="3848100" cy="2228849"/>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632297"/>
            <a:ext cx="7772399" cy="615553"/>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                        Ribbon Cookies</a:t>
            </a:r>
            <a:endParaRPr lang="en-US" sz="34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21508" name="Picture 4" descr="http://www.freeiconsweb.com/Freeicons/256x256_Christmas%20icons/001.png"/>
          <p:cNvPicPr>
            <a:picLocks noChangeAspect="1" noChangeArrowheads="1"/>
          </p:cNvPicPr>
          <p:nvPr/>
        </p:nvPicPr>
        <p:blipFill>
          <a:blip r:embed="rId2" cstate="print"/>
          <a:srcRect/>
          <a:stretch>
            <a:fillRect/>
          </a:stretch>
        </p:blipFill>
        <p:spPr bwMode="auto">
          <a:xfrm>
            <a:off x="1412906" y="472966"/>
            <a:ext cx="2349062" cy="2349062"/>
          </a:xfrm>
          <a:prstGeom prst="rect">
            <a:avLst/>
          </a:prstGeom>
          <a:noFill/>
        </p:spPr>
      </p:pic>
      <p:sp>
        <p:nvSpPr>
          <p:cNvPr id="27" name="TextBox 26"/>
          <p:cNvSpPr txBox="1"/>
          <p:nvPr/>
        </p:nvSpPr>
        <p:spPr>
          <a:xfrm>
            <a:off x="601847" y="3136089"/>
            <a:ext cx="3073400" cy="1785104"/>
          </a:xfrm>
          <a:prstGeom prst="rect">
            <a:avLst/>
          </a:prstGeom>
          <a:noFill/>
        </p:spPr>
        <p:txBody>
          <a:bodyPr wrap="square" rtlCol="0">
            <a:spAutoFit/>
          </a:bodyPr>
          <a:lstStyle/>
          <a:p>
            <a:r>
              <a:rPr lang="en-US" sz="1100" dirty="0" smtClean="0"/>
              <a:t>2 ½ cups sifted flour</a:t>
            </a:r>
          </a:p>
          <a:p>
            <a:r>
              <a:rPr lang="en-US" sz="1100" dirty="0" smtClean="0"/>
              <a:t>1 ½ teaspoons baking powder</a:t>
            </a:r>
          </a:p>
          <a:p>
            <a:r>
              <a:rPr lang="en-US" sz="1100" dirty="0" smtClean="0"/>
              <a:t>½ teaspoon salt</a:t>
            </a:r>
          </a:p>
          <a:p>
            <a:r>
              <a:rPr lang="en-US" sz="1100" dirty="0" smtClean="0"/>
              <a:t>1 cup butter, softened</a:t>
            </a:r>
          </a:p>
          <a:p>
            <a:r>
              <a:rPr lang="en-US" sz="1100" dirty="0" smtClean="0"/>
              <a:t>1 ½ cups sugar</a:t>
            </a:r>
          </a:p>
          <a:p>
            <a:r>
              <a:rPr lang="en-US" sz="1100" dirty="0" smtClean="0"/>
              <a:t>1 egg, beaten</a:t>
            </a:r>
          </a:p>
          <a:p>
            <a:r>
              <a:rPr lang="en-US" sz="1100" dirty="0" smtClean="0"/>
              <a:t>1 teaspoon vanilla </a:t>
            </a:r>
          </a:p>
          <a:p>
            <a:r>
              <a:rPr lang="en-US" sz="1100" dirty="0" smtClean="0"/>
              <a:t>¼ cup chopped candied cherries (not maraschino)</a:t>
            </a:r>
          </a:p>
          <a:p>
            <a:r>
              <a:rPr lang="en-US" sz="1100" dirty="0" smtClean="0"/>
              <a:t>¼ cup finely chopped pecans (optional)</a:t>
            </a:r>
          </a:p>
          <a:p>
            <a:r>
              <a:rPr lang="en-US" sz="1100" dirty="0" smtClean="0"/>
              <a:t>1 ounce chocolate, melted (baking chocolate)</a:t>
            </a:r>
            <a:endParaRPr lang="en-US" sz="1100" dirty="0"/>
          </a:p>
        </p:txBody>
      </p:sp>
      <p:sp>
        <p:nvSpPr>
          <p:cNvPr id="28" name="TextBox 27"/>
          <p:cNvSpPr txBox="1"/>
          <p:nvPr/>
        </p:nvSpPr>
        <p:spPr>
          <a:xfrm>
            <a:off x="623333" y="5263931"/>
            <a:ext cx="6206092" cy="1785104"/>
          </a:xfrm>
          <a:prstGeom prst="rect">
            <a:avLst/>
          </a:prstGeom>
          <a:noFill/>
        </p:spPr>
        <p:txBody>
          <a:bodyPr wrap="square" rtlCol="0">
            <a:spAutoFit/>
          </a:bodyPr>
          <a:lstStyle/>
          <a:p>
            <a:pPr marL="228600" indent="-228600">
              <a:buFont typeface="+mj-lt"/>
              <a:buAutoNum type="arabicPeriod"/>
            </a:pPr>
            <a:r>
              <a:rPr lang="en-US" sz="1100" dirty="0" smtClean="0"/>
              <a:t>Preheat oven to 375°F.</a:t>
            </a:r>
          </a:p>
          <a:p>
            <a:pPr marL="228600" indent="-228600">
              <a:buFont typeface="+mj-lt"/>
              <a:buAutoNum type="arabicPeriod"/>
            </a:pPr>
            <a:r>
              <a:rPr lang="en-US" sz="1100" dirty="0" smtClean="0"/>
              <a:t>Cream together butter and sugar, add egg and vanilla. </a:t>
            </a:r>
          </a:p>
          <a:p>
            <a:pPr marL="228600" indent="-228600">
              <a:buFont typeface="+mj-lt"/>
              <a:buAutoNum type="arabicPeriod"/>
            </a:pPr>
            <a:r>
              <a:rPr lang="en-US" sz="1100" dirty="0" smtClean="0"/>
              <a:t>Sift dry ingredients together and mix in. Divide dough into three parts. </a:t>
            </a:r>
          </a:p>
          <a:p>
            <a:pPr marL="228600" indent="-228600">
              <a:buFont typeface="+mj-lt"/>
              <a:buAutoNum type="arabicPeriod"/>
            </a:pPr>
            <a:r>
              <a:rPr lang="en-US" sz="1100" dirty="0" smtClean="0"/>
              <a:t>Add cherries to one part, using a little red food coloring, if desired. </a:t>
            </a:r>
          </a:p>
          <a:p>
            <a:pPr marL="228600" indent="-228600">
              <a:buFont typeface="+mj-lt"/>
              <a:buAutoNum type="arabicPeriod"/>
            </a:pPr>
            <a:r>
              <a:rPr lang="en-US" sz="1100" dirty="0" smtClean="0"/>
              <a:t>Add pecans and chocolate to the second part. </a:t>
            </a:r>
          </a:p>
          <a:p>
            <a:pPr marL="228600" indent="-228600">
              <a:buFont typeface="+mj-lt"/>
              <a:buAutoNum type="arabicPeriod"/>
            </a:pPr>
            <a:r>
              <a:rPr lang="en-US" sz="1100" dirty="0" smtClean="0"/>
              <a:t>Leave the third part plain.  </a:t>
            </a:r>
          </a:p>
          <a:p>
            <a:pPr marL="228600" indent="-228600">
              <a:buFont typeface="+mj-lt"/>
              <a:buAutoNum type="arabicPeriod"/>
            </a:pPr>
            <a:r>
              <a:rPr lang="en-US" sz="1100" dirty="0" smtClean="0"/>
              <a:t>Line an 8″ square pan with waxed paper. Press layers into pan, one at a time to form rainbow of colors. Freeze. </a:t>
            </a:r>
          </a:p>
          <a:p>
            <a:pPr marL="228600" indent="-228600">
              <a:buFont typeface="+mj-lt"/>
              <a:buAutoNum type="arabicPeriod"/>
            </a:pPr>
            <a:r>
              <a:rPr lang="en-US" sz="1100" dirty="0" smtClean="0"/>
              <a:t>To bake, remove dough from the freezer and cut into four equal 2″ x 8″ portions. Cut cookies ¼″ thick.</a:t>
            </a:r>
          </a:p>
          <a:p>
            <a:pPr marL="228600" indent="-228600">
              <a:buFont typeface="+mj-lt"/>
              <a:buAutoNum type="arabicPeriod"/>
            </a:pPr>
            <a:r>
              <a:rPr lang="en-US" sz="1100" dirty="0" smtClean="0"/>
              <a:t>Bake and watch carefully. The cookies should not brown or colors will be distorted.</a:t>
            </a:r>
            <a:endParaRPr lang="en-US" sz="1100" dirty="0"/>
          </a:p>
        </p:txBody>
      </p:sp>
      <p:sp>
        <p:nvSpPr>
          <p:cNvPr id="30" name="TextBox 29"/>
          <p:cNvSpPr txBox="1"/>
          <p:nvPr/>
        </p:nvSpPr>
        <p:spPr>
          <a:xfrm>
            <a:off x="4501800" y="8055422"/>
            <a:ext cx="2753830" cy="523220"/>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2016 Hyper Blue Metallic</a:t>
            </a:r>
          </a:p>
          <a:p>
            <a:pPr algn="ctr"/>
            <a:r>
              <a:rPr lang="en-US" sz="1600" i="1" dirty="0" smtClean="0">
                <a:latin typeface="Helvetica" pitchFamily="34" charset="0"/>
                <a:cs typeface="Helvetica" pitchFamily="34" charset="0"/>
              </a:rPr>
              <a:t>“Blue Beauty”</a:t>
            </a:r>
            <a:endParaRPr lang="en-US" sz="1600" i="1" dirty="0">
              <a:latin typeface="Helvetica" pitchFamily="34" charset="0"/>
              <a:cs typeface="Helvetica" pitchFamily="34" charset="0"/>
            </a:endParaRPr>
          </a:p>
        </p:txBody>
      </p:sp>
      <p:pic>
        <p:nvPicPr>
          <p:cNvPr id="23554" name="Picture 2" descr="http://www.gatewaycamaro.com/6th%20Gen/LK/slides/14581562_10211043968598303_4589949049291426892_n.jpg"/>
          <p:cNvPicPr>
            <a:picLocks noChangeAspect="1" noChangeArrowheads="1"/>
          </p:cNvPicPr>
          <p:nvPr/>
        </p:nvPicPr>
        <p:blipFill>
          <a:blip r:embed="rId3" cstate="print"/>
          <a:srcRect/>
          <a:stretch>
            <a:fillRect/>
          </a:stretch>
        </p:blipFill>
        <p:spPr bwMode="auto">
          <a:xfrm>
            <a:off x="509412" y="7427913"/>
            <a:ext cx="3694287" cy="2078037"/>
          </a:xfrm>
          <a:prstGeom prst="rect">
            <a:avLst/>
          </a:prstGeom>
          <a:noFill/>
        </p:spPr>
      </p:pic>
      <p:grpSp>
        <p:nvGrpSpPr>
          <p:cNvPr id="29" name="Group 28"/>
          <p:cNvGrpSpPr/>
          <p:nvPr/>
        </p:nvGrpSpPr>
        <p:grpSpPr>
          <a:xfrm>
            <a:off x="3932963" y="1508166"/>
            <a:ext cx="3271252" cy="2478943"/>
            <a:chOff x="4092153" y="1569794"/>
            <a:chExt cx="3064559" cy="2322312"/>
          </a:xfrm>
        </p:grpSpPr>
        <p:pic>
          <p:nvPicPr>
            <p:cNvPr id="24578" name="Picture 2" descr="Image result for vanilla, chocolate, and cherry stripped cookies"/>
            <p:cNvPicPr>
              <a:picLocks noChangeAspect="1" noChangeArrowheads="1"/>
            </p:cNvPicPr>
            <p:nvPr/>
          </p:nvPicPr>
          <p:blipFill>
            <a:blip r:embed="rId4" cstate="print"/>
            <a:srcRect/>
            <a:stretch>
              <a:fillRect/>
            </a:stretch>
          </p:blipFill>
          <p:spPr bwMode="auto">
            <a:xfrm>
              <a:off x="4164319" y="1623311"/>
              <a:ext cx="2971443" cy="2228582"/>
            </a:xfrm>
            <a:prstGeom prst="rect">
              <a:avLst/>
            </a:prstGeom>
            <a:noFill/>
          </p:spPr>
        </p:pic>
        <p:sp>
          <p:nvSpPr>
            <p:cNvPr id="23" name="Half Frame 22"/>
            <p:cNvSpPr/>
            <p:nvPr/>
          </p:nvSpPr>
          <p:spPr>
            <a:xfrm>
              <a:off x="4092153" y="156979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862738" y="157706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4127797" y="3581027"/>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893485" y="358939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dn.mysitemyway.com/etc-mysitemyway/icons/legacy-previews/icons/green-grunge-clipart-icons-culture/028787-green-grunge-clipart-icon-culture-holiday-trees1-sc44.png"/>
          <p:cNvPicPr>
            <a:picLocks noChangeAspect="1" noChangeArrowheads="1"/>
          </p:cNvPicPr>
          <p:nvPr/>
        </p:nvPicPr>
        <p:blipFill>
          <a:blip r:embed="rId2" cstate="print"/>
          <a:srcRect/>
          <a:stretch>
            <a:fillRect/>
          </a:stretch>
        </p:blipFill>
        <p:spPr bwMode="auto">
          <a:xfrm>
            <a:off x="693531" y="200480"/>
            <a:ext cx="2999919" cy="2999919"/>
          </a:xfrm>
          <a:prstGeom prst="rect">
            <a:avLst/>
          </a:prstGeom>
          <a:noFill/>
        </p:spPr>
      </p:pic>
      <p:sp>
        <p:nvSpPr>
          <p:cNvPr id="15" name="TextBox 14"/>
          <p:cNvSpPr txBox="1"/>
          <p:nvPr/>
        </p:nvSpPr>
        <p:spPr>
          <a:xfrm>
            <a:off x="549266" y="3258430"/>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5209968"/>
            <a:ext cx="6453962"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21" name="TextBox 20"/>
          <p:cNvSpPr txBox="1"/>
          <p:nvPr/>
        </p:nvSpPr>
        <p:spPr>
          <a:xfrm>
            <a:off x="3657601" y="3611247"/>
            <a:ext cx="361009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Gina and Greg Wilkerson </a:t>
            </a:r>
          </a:p>
        </p:txBody>
      </p:sp>
      <p:sp>
        <p:nvSpPr>
          <p:cNvPr id="4" name="TextBox 3"/>
          <p:cNvSpPr txBox="1"/>
          <p:nvPr/>
        </p:nvSpPr>
        <p:spPr>
          <a:xfrm>
            <a:off x="0" y="442168"/>
            <a:ext cx="7772399"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Gina’s Sugar </a:t>
            </a: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8" name="TextBox 27"/>
          <p:cNvSpPr txBox="1"/>
          <p:nvPr/>
        </p:nvSpPr>
        <p:spPr>
          <a:xfrm>
            <a:off x="539569" y="3049139"/>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 dozen</a:t>
            </a:r>
          </a:p>
        </p:txBody>
      </p:sp>
      <p:sp>
        <p:nvSpPr>
          <p:cNvPr id="19" name="TextBox 18"/>
          <p:cNvSpPr txBox="1"/>
          <p:nvPr/>
        </p:nvSpPr>
        <p:spPr>
          <a:xfrm>
            <a:off x="623123" y="3470211"/>
            <a:ext cx="3073400" cy="1615827"/>
          </a:xfrm>
          <a:prstGeom prst="rect">
            <a:avLst/>
          </a:prstGeom>
          <a:noFill/>
        </p:spPr>
        <p:txBody>
          <a:bodyPr wrap="square" rtlCol="0">
            <a:spAutoFit/>
          </a:bodyPr>
          <a:lstStyle/>
          <a:p>
            <a:r>
              <a:rPr lang="en-US" sz="1100" dirty="0" smtClean="0"/>
              <a:t>1 ½ cup sifted confectioners’ sugar</a:t>
            </a:r>
          </a:p>
          <a:p>
            <a:r>
              <a:rPr lang="en-US" sz="1100" dirty="0" smtClean="0"/>
              <a:t>1 cup shortening (or ½ cup butter and ½ cup</a:t>
            </a:r>
          </a:p>
          <a:p>
            <a:r>
              <a:rPr lang="en-US" sz="1100" dirty="0" smtClean="0"/>
              <a:t>    shortening)</a:t>
            </a:r>
          </a:p>
          <a:p>
            <a:r>
              <a:rPr lang="en-US" sz="1100" dirty="0" smtClean="0"/>
              <a:t>1 egg</a:t>
            </a:r>
          </a:p>
          <a:p>
            <a:r>
              <a:rPr lang="en-US" sz="1100" dirty="0" smtClean="0"/>
              <a:t>1 teaspoon vanilla</a:t>
            </a:r>
          </a:p>
          <a:p>
            <a:r>
              <a:rPr lang="en-US" sz="1100" dirty="0" smtClean="0"/>
              <a:t>½ teaspoon almond flavoring</a:t>
            </a:r>
          </a:p>
          <a:p>
            <a:r>
              <a:rPr lang="en-US" sz="1100" dirty="0" smtClean="0"/>
              <a:t>2 ½ cups flour</a:t>
            </a:r>
          </a:p>
          <a:p>
            <a:r>
              <a:rPr lang="en-US" sz="1100" dirty="0" smtClean="0"/>
              <a:t>1 teaspoon cream of tartar</a:t>
            </a:r>
          </a:p>
          <a:p>
            <a:r>
              <a:rPr lang="en-US" sz="1100" dirty="0" smtClean="0"/>
              <a:t>1 teaspoon baking soda</a:t>
            </a:r>
            <a:endParaRPr lang="en-US" sz="1100" dirty="0"/>
          </a:p>
        </p:txBody>
      </p:sp>
      <p:sp>
        <p:nvSpPr>
          <p:cNvPr id="27" name="TextBox 26"/>
          <p:cNvSpPr txBox="1"/>
          <p:nvPr/>
        </p:nvSpPr>
        <p:spPr>
          <a:xfrm>
            <a:off x="556657" y="5429261"/>
            <a:ext cx="6348967" cy="1277273"/>
          </a:xfrm>
          <a:prstGeom prst="rect">
            <a:avLst/>
          </a:prstGeom>
          <a:noFill/>
        </p:spPr>
        <p:txBody>
          <a:bodyPr wrap="square" rtlCol="0">
            <a:spAutoFit/>
          </a:bodyPr>
          <a:lstStyle/>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Cream the sugar and butter. Mix in egg and flavoring. </a:t>
            </a:r>
          </a:p>
          <a:p>
            <a:pPr marL="228600" indent="-228600">
              <a:buFont typeface="+mj-lt"/>
              <a:buAutoNum type="arabicPeriod"/>
            </a:pPr>
            <a:r>
              <a:rPr lang="en-US" sz="1100" dirty="0" smtClean="0"/>
              <a:t>Measure the flour by the dip and level method. </a:t>
            </a:r>
          </a:p>
          <a:p>
            <a:pPr marL="228600" indent="-228600">
              <a:buFont typeface="+mj-lt"/>
              <a:buAutoNum type="arabicPeriod"/>
            </a:pPr>
            <a:r>
              <a:rPr lang="en-US" sz="1100" dirty="0" smtClean="0"/>
              <a:t>Blend in the dry ingredients. </a:t>
            </a:r>
          </a:p>
          <a:p>
            <a:pPr marL="228600" indent="-228600">
              <a:buFont typeface="+mj-lt"/>
              <a:buAutoNum type="arabicPeriod"/>
            </a:pPr>
            <a:r>
              <a:rPr lang="en-US" sz="1100" dirty="0" smtClean="0"/>
              <a:t>Store the dough in the refrigerator for 2-3 hours. </a:t>
            </a:r>
          </a:p>
          <a:p>
            <a:pPr marL="228600" indent="-228600">
              <a:buFont typeface="+mj-lt"/>
              <a:buAutoNum type="arabicPeriod"/>
            </a:pPr>
            <a:r>
              <a:rPr lang="en-US" sz="1100" dirty="0" smtClean="0"/>
              <a:t>Roll the dough into small balls and flatten with a glass that has been greased and dipped into sugar.</a:t>
            </a:r>
          </a:p>
          <a:p>
            <a:pPr marL="228600" indent="-228600">
              <a:buFont typeface="+mj-lt"/>
              <a:buAutoNum type="arabicPeriod"/>
            </a:pPr>
            <a:r>
              <a:rPr lang="en-US" sz="1100" dirty="0" smtClean="0"/>
              <a:t>Place apart on lightly greased baking sheet. Bake about 10 minutes.</a:t>
            </a:r>
            <a:endParaRPr lang="en-US" sz="1100" dirty="0"/>
          </a:p>
        </p:txBody>
      </p:sp>
      <p:grpSp>
        <p:nvGrpSpPr>
          <p:cNvPr id="32" name="Group 31"/>
          <p:cNvGrpSpPr/>
          <p:nvPr/>
        </p:nvGrpSpPr>
        <p:grpSpPr>
          <a:xfrm>
            <a:off x="4693551" y="7617272"/>
            <a:ext cx="2797790" cy="958018"/>
            <a:chOff x="4722126" y="8045897"/>
            <a:chExt cx="2797790" cy="958018"/>
          </a:xfrm>
        </p:grpSpPr>
        <p:sp>
          <p:nvSpPr>
            <p:cNvPr id="18" name="TextBox 17"/>
            <p:cNvSpPr txBox="1"/>
            <p:nvPr/>
          </p:nvSpPr>
          <p:spPr>
            <a:xfrm>
              <a:off x="4722126" y="8603805"/>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30" name="TextBox 29"/>
            <p:cNvSpPr txBox="1"/>
            <p:nvPr/>
          </p:nvSpPr>
          <p:spPr>
            <a:xfrm>
              <a:off x="4943474" y="8045897"/>
              <a:ext cx="2464555" cy="523220"/>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Hot Wheels Special Edition</a:t>
              </a:r>
            </a:p>
            <a:p>
              <a:pPr algn="ctr"/>
              <a:r>
                <a:rPr lang="en-US" sz="1600" i="1" dirty="0" smtClean="0">
                  <a:latin typeface="Helvetica" pitchFamily="34" charset="0"/>
                  <a:cs typeface="Helvetica" pitchFamily="34" charset="0"/>
                </a:rPr>
                <a:t>“Sizzler”</a:t>
              </a:r>
              <a:endParaRPr lang="en-US" sz="1600" i="1" dirty="0">
                <a:latin typeface="Helvetica" pitchFamily="34" charset="0"/>
                <a:cs typeface="Helvetica" pitchFamily="34" charset="0"/>
              </a:endParaRPr>
            </a:p>
          </p:txBody>
        </p:sp>
      </p:grpSp>
      <p:grpSp>
        <p:nvGrpSpPr>
          <p:cNvPr id="34" name="Group 33"/>
          <p:cNvGrpSpPr/>
          <p:nvPr/>
        </p:nvGrpSpPr>
        <p:grpSpPr>
          <a:xfrm>
            <a:off x="409575" y="6962775"/>
            <a:ext cx="4105276" cy="2447925"/>
            <a:chOff x="409575" y="6962775"/>
            <a:chExt cx="4105276" cy="2447925"/>
          </a:xfrm>
        </p:grpSpPr>
        <p:sp>
          <p:nvSpPr>
            <p:cNvPr id="22" name="Rectangle 21"/>
            <p:cNvSpPr/>
            <p:nvPr/>
          </p:nvSpPr>
          <p:spPr>
            <a:xfrm>
              <a:off x="409575" y="6962775"/>
              <a:ext cx="4105276" cy="244792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Gina.jpg"/>
            <p:cNvPicPr>
              <a:picLocks noChangeAspect="1"/>
            </p:cNvPicPr>
            <p:nvPr/>
          </p:nvPicPr>
          <p:blipFill>
            <a:blip r:embed="rId3" cstate="print"/>
            <a:stretch>
              <a:fillRect/>
            </a:stretch>
          </p:blipFill>
          <p:spPr>
            <a:xfrm>
              <a:off x="493394" y="7095743"/>
              <a:ext cx="3940948" cy="2210181"/>
            </a:xfrm>
            <a:prstGeom prst="rect">
              <a:avLst/>
            </a:prstGeom>
          </p:spPr>
        </p:pic>
      </p:grpSp>
      <p:grpSp>
        <p:nvGrpSpPr>
          <p:cNvPr id="31" name="Group 30"/>
          <p:cNvGrpSpPr/>
          <p:nvPr/>
        </p:nvGrpSpPr>
        <p:grpSpPr>
          <a:xfrm>
            <a:off x="3606189" y="1652744"/>
            <a:ext cx="3679978" cy="1967590"/>
            <a:chOff x="3558687" y="1510650"/>
            <a:chExt cx="3679978" cy="1967590"/>
          </a:xfrm>
        </p:grpSpPr>
        <p:pic>
          <p:nvPicPr>
            <p:cNvPr id="29" name="Picture 28" descr="Sugar cookies_Gina.jpg"/>
            <p:cNvPicPr>
              <a:picLocks noChangeAspect="1"/>
            </p:cNvPicPr>
            <p:nvPr/>
          </p:nvPicPr>
          <p:blipFill>
            <a:blip r:embed="rId4" cstate="print"/>
            <a:stretch>
              <a:fillRect/>
            </a:stretch>
          </p:blipFill>
          <p:spPr>
            <a:xfrm>
              <a:off x="3611424" y="1569898"/>
              <a:ext cx="3581717" cy="1862071"/>
            </a:xfrm>
            <a:prstGeom prst="rect">
              <a:avLst/>
            </a:prstGeom>
          </p:spPr>
        </p:pic>
        <p:sp>
          <p:nvSpPr>
            <p:cNvPr id="23" name="Half Frame 22"/>
            <p:cNvSpPr/>
            <p:nvPr/>
          </p:nvSpPr>
          <p:spPr>
            <a:xfrm>
              <a:off x="3566232" y="151065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955695" y="1502118"/>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578429" y="319527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970643" y="316023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98638" y="3920613"/>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3621271" y="3909265"/>
            <a:ext cx="2578559"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7" name="TextBox 16"/>
          <p:cNvSpPr txBox="1"/>
          <p:nvPr/>
        </p:nvSpPr>
        <p:spPr>
          <a:xfrm>
            <a:off x="5035137" y="8087096"/>
            <a:ext cx="2324877" cy="276999"/>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Inferno Orange RS</a:t>
            </a:r>
          </a:p>
        </p:txBody>
      </p:sp>
      <p:sp>
        <p:nvSpPr>
          <p:cNvPr id="18" name="TextBox 17"/>
          <p:cNvSpPr txBox="1"/>
          <p:nvPr/>
        </p:nvSpPr>
        <p:spPr>
          <a:xfrm>
            <a:off x="4940137" y="8382752"/>
            <a:ext cx="2493818"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998794" y="3362533"/>
            <a:ext cx="2743200"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Vicki </a:t>
            </a:r>
            <a:r>
              <a:rPr lang="en-US" sz="900" i="1" dirty="0" err="1" smtClean="0">
                <a:latin typeface="Helvetica" pitchFamily="34" charset="0"/>
                <a:cs typeface="Helvetica" pitchFamily="34" charset="0"/>
              </a:rPr>
              <a:t>Schanuel</a:t>
            </a:r>
            <a:r>
              <a:rPr lang="en-US" sz="900" i="1" dirty="0" smtClean="0">
                <a:latin typeface="Helvetica" pitchFamily="34" charset="0"/>
                <a:cs typeface="Helvetica" pitchFamily="34" charset="0"/>
              </a:rPr>
              <a:t> and Dwayne Saul</a:t>
            </a: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283528"/>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Oatmeal Raisin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424567" y="3708764"/>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 dozen </a:t>
            </a:r>
          </a:p>
        </p:txBody>
      </p:sp>
      <p:pic>
        <p:nvPicPr>
          <p:cNvPr id="20488" name="Picture 8" descr="http://icons.iconarchive.com/icons/harwen/my-christmas/256/Christmas-house-icon.png"/>
          <p:cNvPicPr>
            <a:picLocks noChangeAspect="1" noChangeArrowheads="1"/>
          </p:cNvPicPr>
          <p:nvPr/>
        </p:nvPicPr>
        <p:blipFill>
          <a:blip r:embed="rId2" cstate="print"/>
          <a:srcRect/>
          <a:stretch>
            <a:fillRect/>
          </a:stretch>
        </p:blipFill>
        <p:spPr bwMode="auto">
          <a:xfrm>
            <a:off x="910671" y="540930"/>
            <a:ext cx="2700902" cy="2700902"/>
          </a:xfrm>
          <a:prstGeom prst="rect">
            <a:avLst/>
          </a:prstGeom>
          <a:noFill/>
        </p:spPr>
      </p:pic>
      <p:sp>
        <p:nvSpPr>
          <p:cNvPr id="27" name="TextBox 26"/>
          <p:cNvSpPr txBox="1"/>
          <p:nvPr/>
        </p:nvSpPr>
        <p:spPr>
          <a:xfrm>
            <a:off x="460620" y="4143187"/>
            <a:ext cx="3073400" cy="2462213"/>
          </a:xfrm>
          <a:prstGeom prst="rect">
            <a:avLst/>
          </a:prstGeom>
          <a:noFill/>
        </p:spPr>
        <p:txBody>
          <a:bodyPr wrap="square" rtlCol="0">
            <a:spAutoFit/>
          </a:bodyPr>
          <a:lstStyle/>
          <a:p>
            <a:r>
              <a:rPr lang="en-US" sz="1100" dirty="0" smtClean="0"/>
              <a:t>¾ cup of flour</a:t>
            </a:r>
          </a:p>
          <a:p>
            <a:r>
              <a:rPr lang="en-US" sz="1100" dirty="0" smtClean="0"/>
              <a:t>¾ teaspoon salt</a:t>
            </a:r>
          </a:p>
          <a:p>
            <a:r>
              <a:rPr lang="en-US" sz="1100" dirty="0" smtClean="0"/>
              <a:t>½ teaspoon baking soda</a:t>
            </a:r>
          </a:p>
          <a:p>
            <a:r>
              <a:rPr lang="en-US" sz="1100" dirty="0" smtClean="0"/>
              <a:t>½ teaspoon cinnamon</a:t>
            </a:r>
          </a:p>
          <a:p>
            <a:r>
              <a:rPr lang="en-US" sz="1100" dirty="0" smtClean="0"/>
              <a:t>¾ cup (1 ½ sticks) butter or margarine softened</a:t>
            </a:r>
          </a:p>
          <a:p>
            <a:r>
              <a:rPr lang="en-US" sz="1100" dirty="0" smtClean="0"/>
              <a:t>¾ cup sugar</a:t>
            </a:r>
          </a:p>
          <a:p>
            <a:r>
              <a:rPr lang="en-US" sz="1100" dirty="0" smtClean="0"/>
              <a:t>¾ cup packed light brown sugar</a:t>
            </a:r>
          </a:p>
          <a:p>
            <a:r>
              <a:rPr lang="en-US" sz="1100" dirty="0" smtClean="0"/>
              <a:t>1 egg</a:t>
            </a:r>
          </a:p>
          <a:p>
            <a:r>
              <a:rPr lang="en-US" sz="1100" dirty="0" smtClean="0"/>
              <a:t>1 tablespoon water</a:t>
            </a:r>
          </a:p>
          <a:p>
            <a:r>
              <a:rPr lang="en-US" sz="1100" dirty="0" smtClean="0"/>
              <a:t>1 tablespoon vanilla, divided</a:t>
            </a:r>
          </a:p>
          <a:p>
            <a:r>
              <a:rPr lang="en-US" sz="1100" dirty="0" smtClean="0"/>
              <a:t>3 cups uncooked quick or old fashioned oats</a:t>
            </a:r>
          </a:p>
          <a:p>
            <a:r>
              <a:rPr lang="en-US" sz="1100" dirty="0" smtClean="0"/>
              <a:t>1 cup raisins</a:t>
            </a:r>
          </a:p>
          <a:p>
            <a:r>
              <a:rPr lang="en-US" sz="1100" dirty="0" smtClean="0"/>
              <a:t>½ cup powdered sugar</a:t>
            </a:r>
          </a:p>
          <a:p>
            <a:r>
              <a:rPr lang="en-US" sz="1100" dirty="0" smtClean="0"/>
              <a:t>1 tablespoon milk</a:t>
            </a:r>
            <a:endParaRPr lang="en-US" sz="1100" dirty="0"/>
          </a:p>
        </p:txBody>
      </p:sp>
      <p:sp>
        <p:nvSpPr>
          <p:cNvPr id="28" name="TextBox 27"/>
          <p:cNvSpPr txBox="1"/>
          <p:nvPr/>
        </p:nvSpPr>
        <p:spPr>
          <a:xfrm>
            <a:off x="3630796" y="4140494"/>
            <a:ext cx="3933826" cy="3139321"/>
          </a:xfrm>
          <a:prstGeom prst="rect">
            <a:avLst/>
          </a:prstGeom>
          <a:noFill/>
        </p:spPr>
        <p:txBody>
          <a:bodyPr wrap="square" rtlCol="0">
            <a:spAutoFit/>
          </a:bodyPr>
          <a:lstStyle/>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Grease cookie sheets set aside.  </a:t>
            </a:r>
          </a:p>
          <a:p>
            <a:pPr marL="228600" indent="-228600">
              <a:buFont typeface="+mj-lt"/>
              <a:buAutoNum type="arabicPeriod"/>
            </a:pPr>
            <a:r>
              <a:rPr lang="en-US" sz="1100" dirty="0" smtClean="0"/>
              <a:t>Combine flour, salt, baking soda and cinnamon in small bowl.</a:t>
            </a:r>
          </a:p>
          <a:p>
            <a:pPr marL="228600" indent="-228600">
              <a:buFont typeface="+mj-lt"/>
              <a:buAutoNum type="arabicPeriod"/>
            </a:pPr>
            <a:r>
              <a:rPr lang="en-US" sz="1100" dirty="0" smtClean="0"/>
              <a:t>Beat butter, sugar and brown sugar in large bowl with mixer at medium speed until light an fluffy. </a:t>
            </a:r>
          </a:p>
          <a:p>
            <a:pPr marL="228600" indent="-228600">
              <a:buFont typeface="+mj-lt"/>
              <a:buAutoNum type="arabicPeriod"/>
            </a:pPr>
            <a:r>
              <a:rPr lang="en-US" sz="1100" dirty="0" smtClean="0"/>
              <a:t>Add egg, water and 2 tsp of vanilla, beat well. </a:t>
            </a:r>
          </a:p>
          <a:p>
            <a:pPr marL="228600" indent="-228600">
              <a:buFont typeface="+mj-lt"/>
              <a:buAutoNum type="arabicPeriod"/>
            </a:pPr>
            <a:r>
              <a:rPr lang="en-US" sz="1100" dirty="0" smtClean="0"/>
              <a:t>Add flour mixture, beat at low speed until well blended. </a:t>
            </a:r>
          </a:p>
          <a:p>
            <a:pPr marL="228600" indent="-228600">
              <a:buFont typeface="+mj-lt"/>
              <a:buAutoNum type="arabicPeriod"/>
            </a:pPr>
            <a:r>
              <a:rPr lang="en-US" sz="1100" dirty="0" smtClean="0"/>
              <a:t>Stir in oats with spoon.  Stir in raisins. </a:t>
            </a:r>
          </a:p>
          <a:p>
            <a:pPr marL="228600" indent="-228600">
              <a:buFont typeface="+mj-lt"/>
              <a:buAutoNum type="arabicPeriod"/>
            </a:pPr>
            <a:r>
              <a:rPr lang="en-US" sz="1100" dirty="0" smtClean="0"/>
              <a:t>Drop tablespoon full of dough two inches apart onto prepared cookie sheets.  </a:t>
            </a:r>
          </a:p>
          <a:p>
            <a:pPr marL="228600" indent="-228600">
              <a:buFont typeface="+mj-lt"/>
              <a:buAutoNum type="arabicPeriod"/>
            </a:pPr>
            <a:r>
              <a:rPr lang="en-US" sz="1100" dirty="0" smtClean="0"/>
              <a:t>Bake 10-11 minutes or until edges are golden brown.  </a:t>
            </a:r>
          </a:p>
          <a:p>
            <a:pPr marL="228600" indent="-228600">
              <a:buFont typeface="+mj-lt"/>
              <a:buAutoNum type="arabicPeriod"/>
            </a:pPr>
            <a:r>
              <a:rPr lang="en-US" sz="1100" dirty="0" smtClean="0"/>
              <a:t>Let cookies stand 2 minutes on cookies sheets, transfer to wire racks to cool completely.</a:t>
            </a:r>
          </a:p>
          <a:p>
            <a:r>
              <a:rPr lang="en-US" sz="1100" dirty="0" smtClean="0"/>
              <a:t> For glaze: </a:t>
            </a:r>
          </a:p>
          <a:p>
            <a:pPr marL="228600" indent="-228600">
              <a:buFont typeface="+mj-lt"/>
              <a:buAutoNum type="arabicPeriod"/>
            </a:pPr>
            <a:r>
              <a:rPr lang="en-US" sz="1100" dirty="0" smtClean="0"/>
              <a:t>Stir powdered sugar, milk and remaining 1 tsp vanilla in small bowl until smooth.  </a:t>
            </a:r>
          </a:p>
          <a:p>
            <a:pPr marL="228600" indent="-228600">
              <a:buFont typeface="+mj-lt"/>
              <a:buAutoNum type="arabicPeriod"/>
            </a:pPr>
            <a:r>
              <a:rPr lang="en-US" sz="1100" dirty="0" smtClean="0"/>
              <a:t>Drizzle over cookies with fork or spoon.  Store cookies tightly covered at room temperature or freeze up to 3 months.  </a:t>
            </a:r>
            <a:endParaRPr lang="en-US" sz="1100" dirty="0"/>
          </a:p>
        </p:txBody>
      </p:sp>
      <p:grpSp>
        <p:nvGrpSpPr>
          <p:cNvPr id="33" name="Group 32"/>
          <p:cNvGrpSpPr/>
          <p:nvPr/>
        </p:nvGrpSpPr>
        <p:grpSpPr>
          <a:xfrm>
            <a:off x="404627" y="7410202"/>
            <a:ext cx="4334782" cy="2232561"/>
            <a:chOff x="333375" y="7422078"/>
            <a:chExt cx="3953617" cy="2036248"/>
          </a:xfrm>
        </p:grpSpPr>
        <p:sp>
          <p:nvSpPr>
            <p:cNvPr id="22" name="Rectangle 21"/>
            <p:cNvSpPr/>
            <p:nvPr/>
          </p:nvSpPr>
          <p:spPr>
            <a:xfrm>
              <a:off x="333375" y="7422078"/>
              <a:ext cx="3953617" cy="203624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Dwayne's preferred pic_DS001 (23Aug15)-1.JPG"/>
            <p:cNvPicPr>
              <a:picLocks noChangeAspect="1"/>
            </p:cNvPicPr>
            <p:nvPr/>
          </p:nvPicPr>
          <p:blipFill>
            <a:blip r:embed="rId3" cstate="print"/>
            <a:stretch>
              <a:fillRect/>
            </a:stretch>
          </p:blipFill>
          <p:spPr>
            <a:xfrm>
              <a:off x="439388" y="7515724"/>
              <a:ext cx="3734789" cy="1853905"/>
            </a:xfrm>
            <a:prstGeom prst="rect">
              <a:avLst/>
            </a:prstGeom>
          </p:spPr>
        </p:pic>
      </p:grpSp>
      <p:grpSp>
        <p:nvGrpSpPr>
          <p:cNvPr id="35" name="Group 34"/>
          <p:cNvGrpSpPr/>
          <p:nvPr/>
        </p:nvGrpSpPr>
        <p:grpSpPr>
          <a:xfrm>
            <a:off x="3976083" y="1066272"/>
            <a:ext cx="2839812" cy="2290666"/>
            <a:chOff x="4263923" y="1425683"/>
            <a:chExt cx="2495951" cy="2013299"/>
          </a:xfrm>
        </p:grpSpPr>
        <p:pic>
          <p:nvPicPr>
            <p:cNvPr id="31" name="Picture 30" descr="Oatmeal raisin with frosting_12-Days-of-Cookies_paulas-oatmeal-010_s4x3_revised.jpg"/>
            <p:cNvPicPr>
              <a:picLocks noChangeAspect="1"/>
            </p:cNvPicPr>
            <p:nvPr/>
          </p:nvPicPr>
          <p:blipFill>
            <a:blip r:embed="rId4" cstate="print"/>
            <a:stretch>
              <a:fillRect/>
            </a:stretch>
          </p:blipFill>
          <p:spPr>
            <a:xfrm>
              <a:off x="4317609" y="1462420"/>
              <a:ext cx="2381198" cy="1918734"/>
            </a:xfrm>
            <a:prstGeom prst="rect">
              <a:avLst/>
            </a:prstGeom>
          </p:spPr>
        </p:pic>
        <p:sp>
          <p:nvSpPr>
            <p:cNvPr id="25" name="Half Frame 24"/>
            <p:cNvSpPr/>
            <p:nvPr/>
          </p:nvSpPr>
          <p:spPr>
            <a:xfrm rot="16200000">
              <a:off x="4288603" y="3185619"/>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495224" y="3156066"/>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506511" y="1415829"/>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a:off x="4263923" y="1425683"/>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3116695"/>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5333795"/>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6386" name="AutoShape 2"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88" name="AutoShape 4"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90" name="Picture 6" descr="http://www.freeiconspng.com/uploads/turkey-png-25.jpeg"/>
          <p:cNvPicPr>
            <a:picLocks noChangeAspect="1" noChangeArrowheads="1"/>
          </p:cNvPicPr>
          <p:nvPr/>
        </p:nvPicPr>
        <p:blipFill>
          <a:blip r:embed="rId2" cstate="print"/>
          <a:srcRect/>
          <a:stretch>
            <a:fillRect/>
          </a:stretch>
        </p:blipFill>
        <p:spPr bwMode="auto">
          <a:xfrm>
            <a:off x="902275" y="315036"/>
            <a:ext cx="2051327" cy="2190039"/>
          </a:xfrm>
          <a:prstGeom prst="rect">
            <a:avLst/>
          </a:prstGeom>
          <a:noFill/>
        </p:spPr>
      </p:pic>
      <p:sp>
        <p:nvSpPr>
          <p:cNvPr id="4" name="TextBox 3"/>
          <p:cNvSpPr txBox="1"/>
          <p:nvPr/>
        </p:nvSpPr>
        <p:spPr>
          <a:xfrm>
            <a:off x="2676526" y="678652"/>
            <a:ext cx="5095874" cy="1015663"/>
          </a:xfrm>
          <a:prstGeom prst="rect">
            <a:avLst/>
          </a:prstGeom>
          <a:noFill/>
        </p:spPr>
        <p:txBody>
          <a:bodyPr wrap="square" rtlCol="0">
            <a:spAutoFit/>
          </a:bodyPr>
          <a:lstStyle/>
          <a:p>
            <a:pPr algn="ctr"/>
            <a:r>
              <a:rPr lang="en-US" sz="3000" dirty="0" smtClean="0">
                <a:effectLst>
                  <a:outerShdw blurRad="38100" dist="38100" dir="2700000" algn="tl">
                    <a:srgbClr val="000000">
                      <a:alpha val="43137"/>
                    </a:srgbClr>
                  </a:outerShdw>
                </a:effectLst>
                <a:latin typeface="Brush Script Std" pitchFamily="66" charset="0"/>
                <a:cs typeface="Helvetica" pitchFamily="34" charset="0"/>
              </a:rPr>
              <a:t>Old Fashioned Peanut Butter Cookies</a:t>
            </a:r>
            <a:endParaRPr lang="en-US" sz="30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56145" y="2885795"/>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6 dozen</a:t>
            </a:r>
          </a:p>
        </p:txBody>
      </p:sp>
      <p:sp>
        <p:nvSpPr>
          <p:cNvPr id="27" name="TextBox 26"/>
          <p:cNvSpPr txBox="1"/>
          <p:nvPr/>
        </p:nvSpPr>
        <p:spPr>
          <a:xfrm>
            <a:off x="639947" y="3316401"/>
            <a:ext cx="3073400" cy="1954381"/>
          </a:xfrm>
          <a:prstGeom prst="rect">
            <a:avLst/>
          </a:prstGeom>
          <a:noFill/>
        </p:spPr>
        <p:txBody>
          <a:bodyPr wrap="square" rtlCol="0">
            <a:spAutoFit/>
          </a:bodyPr>
          <a:lstStyle/>
          <a:p>
            <a:r>
              <a:rPr lang="en-US" sz="1100" dirty="0" smtClean="0"/>
              <a:t>1 cup butter, softened</a:t>
            </a:r>
          </a:p>
          <a:p>
            <a:r>
              <a:rPr lang="en-US" sz="1100" dirty="0" smtClean="0"/>
              <a:t>1 cup creamy peanut butter</a:t>
            </a:r>
          </a:p>
          <a:p>
            <a:r>
              <a:rPr lang="en-US" sz="1100" dirty="0" smtClean="0"/>
              <a:t>1 cup sugar</a:t>
            </a:r>
          </a:p>
          <a:p>
            <a:r>
              <a:rPr lang="en-US" sz="1100" dirty="0" smtClean="0"/>
              <a:t>1 cup firmly packed brown sugar</a:t>
            </a:r>
          </a:p>
          <a:p>
            <a:r>
              <a:rPr lang="en-US" sz="1100" dirty="0" smtClean="0"/>
              <a:t>2 large eggs</a:t>
            </a:r>
          </a:p>
          <a:p>
            <a:r>
              <a:rPr lang="en-US" sz="1100" dirty="0" smtClean="0"/>
              <a:t>2 ½ cups flour</a:t>
            </a:r>
          </a:p>
          <a:p>
            <a:r>
              <a:rPr lang="en-US" sz="1100" dirty="0" smtClean="0"/>
              <a:t>2 teaspoon baking soda</a:t>
            </a:r>
          </a:p>
          <a:p>
            <a:r>
              <a:rPr lang="en-US" sz="1100" dirty="0" smtClean="0"/>
              <a:t>¼ teaspoon salt</a:t>
            </a:r>
          </a:p>
          <a:p>
            <a:r>
              <a:rPr lang="en-US" sz="1100" dirty="0" smtClean="0"/>
              <a:t>1 teaspoon vanilla</a:t>
            </a:r>
          </a:p>
          <a:p>
            <a:r>
              <a:rPr lang="en-US" sz="1100" dirty="0" smtClean="0"/>
              <a:t>Sugar</a:t>
            </a:r>
          </a:p>
          <a:p>
            <a:r>
              <a:rPr lang="en-US" sz="1100" dirty="0" smtClean="0"/>
              <a:t>Chocolate chips (optional)</a:t>
            </a:r>
            <a:endParaRPr lang="en-US" sz="1100" dirty="0"/>
          </a:p>
        </p:txBody>
      </p:sp>
      <p:sp>
        <p:nvSpPr>
          <p:cNvPr id="28" name="TextBox 27"/>
          <p:cNvSpPr txBox="1"/>
          <p:nvPr/>
        </p:nvSpPr>
        <p:spPr>
          <a:xfrm>
            <a:off x="556657" y="5540379"/>
            <a:ext cx="6520417" cy="1954381"/>
          </a:xfrm>
          <a:prstGeom prst="rect">
            <a:avLst/>
          </a:prstGeom>
          <a:noFill/>
        </p:spPr>
        <p:txBody>
          <a:bodyPr wrap="square" rtlCol="0">
            <a:spAutoFit/>
          </a:bodyPr>
          <a:lstStyle/>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Beat butter and peanut butter at medium speed with mixer until creamy; gradually add sugars, beating well.  Add eggs, beating well.  </a:t>
            </a:r>
          </a:p>
          <a:p>
            <a:pPr marL="228600" indent="-228600">
              <a:buFont typeface="+mj-lt"/>
              <a:buAutoNum type="arabicPeriod"/>
            </a:pPr>
            <a:r>
              <a:rPr lang="en-US" sz="1100" dirty="0" smtClean="0"/>
              <a:t>Combine flour, baking soda, and salt in a medium bowl, and to butter mixture, beating well.  </a:t>
            </a:r>
          </a:p>
          <a:p>
            <a:pPr marL="228600" indent="-228600">
              <a:buFont typeface="+mj-lt"/>
              <a:buAutoNum type="arabicPeriod"/>
            </a:pPr>
            <a:r>
              <a:rPr lang="en-US" sz="1100" dirty="0" smtClean="0"/>
              <a:t>Stir in vanilla.  Cover and chill 3 hours.  </a:t>
            </a:r>
          </a:p>
          <a:p>
            <a:pPr marL="228600" indent="-228600">
              <a:buFont typeface="+mj-lt"/>
              <a:buAutoNum type="arabicPeriod"/>
            </a:pPr>
            <a:r>
              <a:rPr lang="en-US" sz="1100" dirty="0" smtClean="0"/>
              <a:t>Shape into 1 1/4" balls, place 3 inches apart on ungreased cookie sheets.  </a:t>
            </a:r>
          </a:p>
          <a:p>
            <a:pPr marL="228600" indent="-228600">
              <a:buFont typeface="+mj-lt"/>
              <a:buAutoNum type="arabicPeriod"/>
            </a:pPr>
            <a:r>
              <a:rPr lang="en-US" sz="1100" dirty="0" smtClean="0"/>
              <a:t>Dip a fork in additional sugar and flatten cookies in a crisscross pattern.  </a:t>
            </a:r>
          </a:p>
          <a:p>
            <a:pPr marL="228600" indent="-228600">
              <a:buFont typeface="+mj-lt"/>
              <a:buAutoNum type="arabicPeriod"/>
            </a:pPr>
            <a:r>
              <a:rPr lang="en-US" sz="1100" dirty="0" smtClean="0"/>
              <a:t>Bake for 7-8 minutes.  Remove to wire racks to cool. </a:t>
            </a:r>
          </a:p>
          <a:p>
            <a:pPr marL="228600" indent="-228600">
              <a:buFont typeface="+mj-lt"/>
              <a:buAutoNum type="arabicPeriod"/>
            </a:pPr>
            <a:endParaRPr lang="en-US" sz="1100" dirty="0" smtClean="0"/>
          </a:p>
          <a:p>
            <a:r>
              <a:rPr lang="en-US" sz="1100" dirty="0" smtClean="0"/>
              <a:t>(We added peanut butter and chocolate chips.)</a:t>
            </a:r>
          </a:p>
          <a:p>
            <a:endParaRPr lang="en-US" sz="1100" dirty="0"/>
          </a:p>
        </p:txBody>
      </p:sp>
      <p:sp>
        <p:nvSpPr>
          <p:cNvPr id="30" name="TextBox 29"/>
          <p:cNvSpPr txBox="1"/>
          <p:nvPr/>
        </p:nvSpPr>
        <p:spPr>
          <a:xfrm>
            <a:off x="3622687" y="4160349"/>
            <a:ext cx="340241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Vicki </a:t>
            </a:r>
            <a:r>
              <a:rPr lang="en-US" sz="900" i="1" dirty="0" err="1" smtClean="0">
                <a:latin typeface="Helvetica" pitchFamily="34" charset="0"/>
                <a:cs typeface="Helvetica" pitchFamily="34" charset="0"/>
              </a:rPr>
              <a:t>Schanuel</a:t>
            </a:r>
            <a:r>
              <a:rPr lang="en-US" sz="900" i="1" dirty="0" smtClean="0">
                <a:latin typeface="Helvetica" pitchFamily="34" charset="0"/>
                <a:cs typeface="Helvetica" pitchFamily="34" charset="0"/>
              </a:rPr>
              <a:t> and Dwayne Saul</a:t>
            </a:r>
          </a:p>
        </p:txBody>
      </p:sp>
      <p:sp>
        <p:nvSpPr>
          <p:cNvPr id="21" name="TextBox 20"/>
          <p:cNvSpPr txBox="1"/>
          <p:nvPr/>
        </p:nvSpPr>
        <p:spPr>
          <a:xfrm>
            <a:off x="4963884" y="8182098"/>
            <a:ext cx="2324877" cy="276999"/>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Inferno Orange RS</a:t>
            </a:r>
          </a:p>
        </p:txBody>
      </p:sp>
      <p:sp>
        <p:nvSpPr>
          <p:cNvPr id="22" name="TextBox 21"/>
          <p:cNvSpPr txBox="1"/>
          <p:nvPr/>
        </p:nvSpPr>
        <p:spPr>
          <a:xfrm>
            <a:off x="4868884" y="8477754"/>
            <a:ext cx="2493818"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grpSp>
        <p:nvGrpSpPr>
          <p:cNvPr id="29" name="Group 28"/>
          <p:cNvGrpSpPr/>
          <p:nvPr/>
        </p:nvGrpSpPr>
        <p:grpSpPr>
          <a:xfrm>
            <a:off x="333374" y="7505204"/>
            <a:ext cx="4334782" cy="2232561"/>
            <a:chOff x="333375" y="7422078"/>
            <a:chExt cx="3953617" cy="2036248"/>
          </a:xfrm>
        </p:grpSpPr>
        <p:sp>
          <p:nvSpPr>
            <p:cNvPr id="36" name="Rectangle 35"/>
            <p:cNvSpPr/>
            <p:nvPr/>
          </p:nvSpPr>
          <p:spPr>
            <a:xfrm>
              <a:off x="333375" y="7422078"/>
              <a:ext cx="3953617" cy="203624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Dwayne's preferred pic_DS001 (23Aug15)-1.JPG"/>
            <p:cNvPicPr>
              <a:picLocks noChangeAspect="1"/>
            </p:cNvPicPr>
            <p:nvPr/>
          </p:nvPicPr>
          <p:blipFill>
            <a:blip r:embed="rId3" cstate="print"/>
            <a:stretch>
              <a:fillRect/>
            </a:stretch>
          </p:blipFill>
          <p:spPr>
            <a:xfrm>
              <a:off x="439388" y="7515724"/>
              <a:ext cx="3734789" cy="1853905"/>
            </a:xfrm>
            <a:prstGeom prst="rect">
              <a:avLst/>
            </a:prstGeom>
          </p:spPr>
        </p:pic>
      </p:grpSp>
      <p:grpSp>
        <p:nvGrpSpPr>
          <p:cNvPr id="31" name="Group 30"/>
          <p:cNvGrpSpPr/>
          <p:nvPr/>
        </p:nvGrpSpPr>
        <p:grpSpPr>
          <a:xfrm>
            <a:off x="3561906" y="1920781"/>
            <a:ext cx="3501609" cy="2211376"/>
            <a:chOff x="3859888" y="1521376"/>
            <a:chExt cx="3070109" cy="1938870"/>
          </a:xfrm>
        </p:grpSpPr>
        <p:pic>
          <p:nvPicPr>
            <p:cNvPr id="32" name="Picture 31" descr="peanut butter_Dwayne_Vicki.jpg"/>
            <p:cNvPicPr>
              <a:picLocks noChangeAspect="1"/>
            </p:cNvPicPr>
            <p:nvPr/>
          </p:nvPicPr>
          <p:blipFill>
            <a:blip r:embed="rId4" cstate="print"/>
            <a:stretch>
              <a:fillRect/>
            </a:stretch>
          </p:blipFill>
          <p:spPr>
            <a:xfrm>
              <a:off x="3895366" y="1571107"/>
              <a:ext cx="3010401" cy="1853433"/>
            </a:xfrm>
            <a:prstGeom prst="rect">
              <a:avLst/>
            </a:prstGeom>
          </p:spPr>
        </p:pic>
        <p:sp>
          <p:nvSpPr>
            <p:cNvPr id="33" name="Half Frame 32"/>
            <p:cNvSpPr/>
            <p:nvPr/>
          </p:nvSpPr>
          <p:spPr>
            <a:xfrm rot="16200000">
              <a:off x="3884568" y="3206883"/>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Half Frame 33"/>
            <p:cNvSpPr/>
            <p:nvPr/>
          </p:nvSpPr>
          <p:spPr>
            <a:xfrm rot="10800000">
              <a:off x="6686611" y="3177331"/>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Half Frame 34"/>
            <p:cNvSpPr/>
            <p:nvPr/>
          </p:nvSpPr>
          <p:spPr>
            <a:xfrm rot="5400000">
              <a:off x="6676634" y="1511522"/>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Half Frame 39"/>
            <p:cNvSpPr/>
            <p:nvPr/>
          </p:nvSpPr>
          <p:spPr>
            <a:xfrm>
              <a:off x="3859888" y="1521376"/>
              <a:ext cx="235686" cy="271040"/>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3847605" y="1454114"/>
            <a:ext cx="3283991" cy="2284515"/>
          </a:xfrm>
          <a:prstGeom prst="rect">
            <a:avLst/>
          </a:prstGeom>
          <a:noFill/>
          <a:ln w="9525">
            <a:noFill/>
            <a:miter lim="800000"/>
            <a:headEnd/>
            <a:tailEnd/>
          </a:ln>
        </p:spPr>
      </p:pic>
      <p:sp>
        <p:nvSpPr>
          <p:cNvPr id="15" name="TextBox 14"/>
          <p:cNvSpPr txBox="1"/>
          <p:nvPr/>
        </p:nvSpPr>
        <p:spPr>
          <a:xfrm>
            <a:off x="554804" y="3358248"/>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4775057"/>
            <a:ext cx="6453962"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7" name="TextBox 16"/>
          <p:cNvSpPr txBox="1"/>
          <p:nvPr/>
        </p:nvSpPr>
        <p:spPr>
          <a:xfrm>
            <a:off x="4434983" y="7534391"/>
            <a:ext cx="2753830" cy="523220"/>
          </a:xfrm>
          <a:prstGeom prst="rect">
            <a:avLst/>
          </a:prstGeom>
          <a:noFill/>
          <a:ln w="63500" cmpd="thinThick">
            <a:solidFill>
              <a:schemeClr val="tx1"/>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2016 Mosaic Black 2SS</a:t>
            </a:r>
          </a:p>
          <a:p>
            <a:pPr algn="ctr"/>
            <a:r>
              <a:rPr lang="en-US" sz="1600" i="1" dirty="0" smtClean="0">
                <a:latin typeface="Helvetica" pitchFamily="34" charset="0"/>
                <a:cs typeface="Helvetica" pitchFamily="34" charset="0"/>
              </a:rPr>
              <a:t>“</a:t>
            </a:r>
            <a:r>
              <a:rPr lang="en-US" sz="1600" i="1" dirty="0" err="1" smtClean="0">
                <a:latin typeface="Helvetica" pitchFamily="34" charset="0"/>
                <a:cs typeface="Helvetica" pitchFamily="34" charset="0"/>
              </a:rPr>
              <a:t>Nightcrawler</a:t>
            </a:r>
            <a:r>
              <a:rPr lang="en-US" sz="1600" i="1" dirty="0" smtClean="0">
                <a:latin typeface="Helvetica" pitchFamily="34" charset="0"/>
                <a:cs typeface="Helvetica" pitchFamily="34" charset="0"/>
              </a:rPr>
              <a:t>”</a:t>
            </a:r>
            <a:endParaRPr lang="en-US" sz="1600" i="1" dirty="0">
              <a:latin typeface="Helvetica" pitchFamily="34" charset="0"/>
              <a:cs typeface="Helvetica" pitchFamily="34" charset="0"/>
            </a:endParaRPr>
          </a:p>
        </p:txBody>
      </p:sp>
      <p:sp>
        <p:nvSpPr>
          <p:cNvPr id="18" name="TextBox 17"/>
          <p:cNvSpPr txBox="1"/>
          <p:nvPr/>
        </p:nvSpPr>
        <p:spPr>
          <a:xfrm>
            <a:off x="4388751" y="80799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862316" y="3752358"/>
            <a:ext cx="331640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Barb and Tim </a:t>
            </a:r>
            <a:r>
              <a:rPr lang="en-US" sz="900" i="1" dirty="0" err="1" smtClean="0">
                <a:latin typeface="Helvetica" pitchFamily="34" charset="0"/>
                <a:cs typeface="Helvetica" pitchFamily="34" charset="0"/>
              </a:rPr>
              <a:t>Burkemper</a:t>
            </a:r>
            <a:endParaRPr lang="en-US" sz="900" i="1" dirty="0" smtClean="0">
              <a:latin typeface="Helvetica" pitchFamily="34" charset="0"/>
              <a:cs typeface="Helvetica" pitchFamily="34" charset="0"/>
            </a:endParaRPr>
          </a:p>
        </p:txBody>
      </p:sp>
      <p:sp>
        <p:nvSpPr>
          <p:cNvPr id="16386" name="AutoShape 2"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88" name="AutoShape 4"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8" name="Picture 6" descr="http://downloadicons.net/sites/default/files/pumpkins-icon-39165.png"/>
          <p:cNvPicPr>
            <a:picLocks noChangeAspect="1" noChangeArrowheads="1"/>
          </p:cNvPicPr>
          <p:nvPr/>
        </p:nvPicPr>
        <p:blipFill>
          <a:blip r:embed="rId3" cstate="print"/>
          <a:srcRect/>
          <a:stretch>
            <a:fillRect/>
          </a:stretch>
        </p:blipFill>
        <p:spPr bwMode="auto">
          <a:xfrm>
            <a:off x="1153822" y="452692"/>
            <a:ext cx="2351374" cy="2351374"/>
          </a:xfrm>
          <a:prstGeom prst="rect">
            <a:avLst/>
          </a:prstGeom>
          <a:noFill/>
        </p:spPr>
      </p:pic>
      <p:sp>
        <p:nvSpPr>
          <p:cNvPr id="4" name="TextBox 3"/>
          <p:cNvSpPr txBox="1"/>
          <p:nvPr/>
        </p:nvSpPr>
        <p:spPr>
          <a:xfrm>
            <a:off x="0" y="536762"/>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Buckeye Balls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7" name="TextBox 26"/>
          <p:cNvSpPr txBox="1"/>
          <p:nvPr/>
        </p:nvSpPr>
        <p:spPr>
          <a:xfrm>
            <a:off x="575195" y="3090627"/>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 dozen</a:t>
            </a:r>
          </a:p>
        </p:txBody>
      </p:sp>
      <p:sp>
        <p:nvSpPr>
          <p:cNvPr id="19" name="TextBox 18"/>
          <p:cNvSpPr txBox="1"/>
          <p:nvPr/>
        </p:nvSpPr>
        <p:spPr>
          <a:xfrm>
            <a:off x="639945" y="3557627"/>
            <a:ext cx="4038381" cy="1107996"/>
          </a:xfrm>
          <a:prstGeom prst="rect">
            <a:avLst/>
          </a:prstGeom>
          <a:noFill/>
        </p:spPr>
        <p:txBody>
          <a:bodyPr wrap="square" rtlCol="0">
            <a:spAutoFit/>
          </a:bodyPr>
          <a:lstStyle/>
          <a:p>
            <a:r>
              <a:rPr lang="en-US" sz="1100" dirty="0" smtClean="0"/>
              <a:t>1 cup butter</a:t>
            </a:r>
          </a:p>
          <a:p>
            <a:r>
              <a:rPr lang="en-US" sz="1100" dirty="0" smtClean="0"/>
              <a:t>1 cup peanut butter</a:t>
            </a:r>
          </a:p>
          <a:p>
            <a:r>
              <a:rPr lang="en-US" sz="1100" dirty="0" smtClean="0"/>
              <a:t>16 ounce box powdered sugar</a:t>
            </a:r>
          </a:p>
          <a:p>
            <a:r>
              <a:rPr lang="en-US" sz="1100" dirty="0" smtClean="0"/>
              <a:t>12 ounce package of semi-sweet chocolate chips</a:t>
            </a:r>
          </a:p>
          <a:p>
            <a:r>
              <a:rPr lang="en-US" sz="1100" dirty="0" smtClean="0"/>
              <a:t>Optional ½″ x ½″ square of paraffin wax </a:t>
            </a:r>
          </a:p>
          <a:p>
            <a:r>
              <a:rPr lang="en-US" sz="1100" dirty="0" smtClean="0"/>
              <a:t>   (this will enable the chocolate shell to harden more effectively)</a:t>
            </a:r>
            <a:endParaRPr lang="en-US" sz="1100" dirty="0"/>
          </a:p>
        </p:txBody>
      </p:sp>
      <p:sp>
        <p:nvSpPr>
          <p:cNvPr id="28" name="TextBox 27"/>
          <p:cNvSpPr txBox="1"/>
          <p:nvPr/>
        </p:nvSpPr>
        <p:spPr>
          <a:xfrm>
            <a:off x="556657" y="5000555"/>
            <a:ext cx="6625193" cy="1446550"/>
          </a:xfrm>
          <a:prstGeom prst="rect">
            <a:avLst/>
          </a:prstGeom>
          <a:noFill/>
        </p:spPr>
        <p:txBody>
          <a:bodyPr wrap="square" rtlCol="0">
            <a:spAutoFit/>
          </a:bodyPr>
          <a:lstStyle/>
          <a:p>
            <a:pPr marL="228600" indent="-228600">
              <a:buFont typeface="+mj-lt"/>
              <a:buAutoNum type="arabicPeriod"/>
            </a:pPr>
            <a:r>
              <a:rPr lang="en-US" sz="1100" dirty="0" smtClean="0"/>
              <a:t>Melt butter and peanut butter over medium heat until smooth and creamy. </a:t>
            </a:r>
          </a:p>
          <a:p>
            <a:pPr marL="228600" indent="-228600">
              <a:buFont typeface="+mj-lt"/>
              <a:buAutoNum type="arabicPeriod"/>
            </a:pPr>
            <a:r>
              <a:rPr lang="en-US" sz="1100" dirty="0" smtClean="0"/>
              <a:t>Remove from heat. Slowly stir in powdered sugar. </a:t>
            </a:r>
          </a:p>
          <a:p>
            <a:pPr marL="228600" indent="-228600">
              <a:buFont typeface="+mj-lt"/>
              <a:buAutoNum type="arabicPeriod"/>
            </a:pPr>
            <a:r>
              <a:rPr lang="en-US" sz="1100" dirty="0" smtClean="0"/>
              <a:t>Roll dough into balls and place on cookie sheets. Refrigerate for two hours. </a:t>
            </a:r>
          </a:p>
          <a:p>
            <a:pPr marL="228600" indent="-228600">
              <a:buFont typeface="+mj-lt"/>
              <a:buAutoNum type="arabicPeriod"/>
            </a:pPr>
            <a:r>
              <a:rPr lang="en-US" sz="1100" dirty="0" smtClean="0"/>
              <a:t>Melt chocolate chips (and ½″ x ½″ square of paraffin wax, if desired). </a:t>
            </a:r>
          </a:p>
          <a:p>
            <a:pPr marL="228600" indent="-228600">
              <a:buFont typeface="+mj-lt"/>
              <a:buAutoNum type="arabicPeriod"/>
            </a:pPr>
            <a:r>
              <a:rPr lang="en-US" sz="1100" dirty="0" smtClean="0"/>
              <a:t>Remove peanut butter balls from the refrigerator and loosen each one from the cookie sheet, if necessary. </a:t>
            </a:r>
          </a:p>
          <a:p>
            <a:pPr marL="228600" indent="-228600">
              <a:buFont typeface="+mj-lt"/>
              <a:buAutoNum type="arabicPeriod"/>
            </a:pPr>
            <a:r>
              <a:rPr lang="en-US" sz="1100" dirty="0" smtClean="0"/>
              <a:t>Using a toothpick, pick up each ball and insert it in the melted chocolate until just a small area on top of the ball is uncovered. Place back on cookie sheet and refrigerate for another hour. </a:t>
            </a:r>
          </a:p>
          <a:p>
            <a:pPr marL="228600" indent="-228600">
              <a:buFont typeface="+mj-lt"/>
              <a:buAutoNum type="arabicPeriod"/>
            </a:pPr>
            <a:r>
              <a:rPr lang="en-US" sz="1100" dirty="0" smtClean="0"/>
              <a:t>Serve cold or room temperature. </a:t>
            </a:r>
            <a:endParaRPr lang="en-US" sz="1100" dirty="0"/>
          </a:p>
        </p:txBody>
      </p:sp>
      <p:sp>
        <p:nvSpPr>
          <p:cNvPr id="28674" name="AutoShape 2" descr="Image result for Buckeye ball recip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Image result for Buckeye ball recip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 name="Half Frame 22"/>
          <p:cNvSpPr/>
          <p:nvPr/>
        </p:nvSpPr>
        <p:spPr>
          <a:xfrm>
            <a:off x="3801980" y="1445397"/>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912250" y="142251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804653" y="346196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910498" y="3484078"/>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 name="Group 31"/>
          <p:cNvGrpSpPr/>
          <p:nvPr/>
        </p:nvGrpSpPr>
        <p:grpSpPr>
          <a:xfrm>
            <a:off x="390523" y="6557212"/>
            <a:ext cx="3590927" cy="3005888"/>
            <a:chOff x="390524" y="6724650"/>
            <a:chExt cx="3390901" cy="2838450"/>
          </a:xfrm>
        </p:grpSpPr>
        <p:sp>
          <p:nvSpPr>
            <p:cNvPr id="22" name="Rectangle 21"/>
            <p:cNvSpPr/>
            <p:nvPr/>
          </p:nvSpPr>
          <p:spPr>
            <a:xfrm>
              <a:off x="390524" y="6724650"/>
              <a:ext cx="3390901" cy="283845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82" name="Picture 10" descr="http://www.gatewaycamaro.com/6th%20Gen/TB/slides/13241276_10206424785122292_3357985810143944199_n1.jpg"/>
            <p:cNvPicPr>
              <a:picLocks noChangeAspect="1" noChangeArrowheads="1"/>
            </p:cNvPicPr>
            <p:nvPr/>
          </p:nvPicPr>
          <p:blipFill>
            <a:blip r:embed="rId4" cstate="print"/>
            <a:srcRect/>
            <a:stretch>
              <a:fillRect/>
            </a:stretch>
          </p:blipFill>
          <p:spPr bwMode="auto">
            <a:xfrm>
              <a:off x="497092" y="6819900"/>
              <a:ext cx="3170939" cy="2676525"/>
            </a:xfrm>
            <a:prstGeom prst="rect">
              <a:avLst/>
            </a:prstGeom>
            <a:noFill/>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4804" y="3709687"/>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4060278" y="4074194"/>
            <a:ext cx="1997534"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7" name="TextBox 16"/>
          <p:cNvSpPr txBox="1"/>
          <p:nvPr/>
        </p:nvSpPr>
        <p:spPr>
          <a:xfrm>
            <a:off x="4434983" y="7648691"/>
            <a:ext cx="2753830" cy="523220"/>
          </a:xfrm>
          <a:prstGeom prst="rect">
            <a:avLst/>
          </a:prstGeom>
          <a:noFill/>
          <a:ln w="63500" cmpd="thinThick">
            <a:solidFill>
              <a:schemeClr val="tx1"/>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2016 Mosaic Black 2SS</a:t>
            </a:r>
            <a:endParaRPr lang="en-US" sz="1200" i="1" dirty="0" smtClean="0">
              <a:solidFill>
                <a:srgbClr val="FF0000"/>
              </a:solidFill>
              <a:latin typeface="Helvetica" pitchFamily="34" charset="0"/>
              <a:cs typeface="Helvetica" pitchFamily="34" charset="0"/>
            </a:endParaRPr>
          </a:p>
          <a:p>
            <a:pPr algn="ctr"/>
            <a:r>
              <a:rPr lang="en-US" sz="1600" i="1" dirty="0" smtClean="0">
                <a:latin typeface="Helvetica" pitchFamily="34" charset="0"/>
                <a:cs typeface="Helvetica" pitchFamily="34" charset="0"/>
              </a:rPr>
              <a:t>“</a:t>
            </a:r>
            <a:r>
              <a:rPr lang="en-US" sz="1600" i="1" dirty="0" err="1" smtClean="0">
                <a:latin typeface="Helvetica" pitchFamily="34" charset="0"/>
                <a:cs typeface="Helvetica" pitchFamily="34" charset="0"/>
              </a:rPr>
              <a:t>Nightcrawler</a:t>
            </a:r>
            <a:r>
              <a:rPr lang="en-US" sz="1600" i="1" dirty="0" smtClean="0">
                <a:latin typeface="Helvetica" pitchFamily="34" charset="0"/>
                <a:cs typeface="Helvetica" pitchFamily="34" charset="0"/>
              </a:rPr>
              <a:t>”</a:t>
            </a:r>
            <a:endParaRPr lang="en-US" sz="1600" i="1" dirty="0">
              <a:latin typeface="Helvetica" pitchFamily="34" charset="0"/>
              <a:cs typeface="Helvetica" pitchFamily="34" charset="0"/>
            </a:endParaRPr>
          </a:p>
        </p:txBody>
      </p:sp>
      <p:sp>
        <p:nvSpPr>
          <p:cNvPr id="18" name="TextBox 17"/>
          <p:cNvSpPr txBox="1"/>
          <p:nvPr/>
        </p:nvSpPr>
        <p:spPr>
          <a:xfrm>
            <a:off x="4388751" y="81942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916908" y="3437749"/>
            <a:ext cx="3330053"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Barb and Tim </a:t>
            </a:r>
            <a:r>
              <a:rPr lang="en-US" sz="900" i="1" dirty="0" err="1" smtClean="0">
                <a:latin typeface="Helvetica" pitchFamily="34" charset="0"/>
                <a:cs typeface="Helvetica" pitchFamily="34" charset="0"/>
              </a:rPr>
              <a:t>Burkemper</a:t>
            </a:r>
            <a:endParaRPr lang="en-US" sz="900" i="1" dirty="0" smtClean="0">
              <a:latin typeface="Helvetica" pitchFamily="34" charset="0"/>
              <a:cs typeface="Helvetica" pitchFamily="34" charset="0"/>
            </a:endParaRPr>
          </a:p>
        </p:txBody>
      </p:sp>
      <p:sp>
        <p:nvSpPr>
          <p:cNvPr id="16386" name="AutoShape 2"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88" name="AutoShape 4"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536762"/>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Chocolate Chip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639946" y="3975741"/>
            <a:ext cx="3322453" cy="1785104"/>
          </a:xfrm>
          <a:prstGeom prst="rect">
            <a:avLst/>
          </a:prstGeom>
          <a:noFill/>
        </p:spPr>
        <p:txBody>
          <a:bodyPr wrap="square" rtlCol="0">
            <a:spAutoFit/>
          </a:bodyPr>
          <a:lstStyle/>
          <a:p>
            <a:r>
              <a:rPr lang="en-US" sz="1100" dirty="0" smtClean="0"/>
              <a:t>2 ¼ cups flour</a:t>
            </a:r>
          </a:p>
          <a:p>
            <a:r>
              <a:rPr lang="en-US" sz="1100" dirty="0" smtClean="0"/>
              <a:t>1 teaspoon baking powder</a:t>
            </a:r>
          </a:p>
          <a:p>
            <a:r>
              <a:rPr lang="en-US" sz="1100" dirty="0" smtClean="0"/>
              <a:t>1 teaspoon salt</a:t>
            </a:r>
          </a:p>
          <a:p>
            <a:r>
              <a:rPr lang="en-US" sz="1100" dirty="0" smtClean="0"/>
              <a:t>¾ cup sugar</a:t>
            </a:r>
          </a:p>
          <a:p>
            <a:r>
              <a:rPr lang="en-US" sz="1100" dirty="0" smtClean="0"/>
              <a:t>¾ cup brown sugar</a:t>
            </a:r>
          </a:p>
          <a:p>
            <a:r>
              <a:rPr lang="en-US" sz="1100" dirty="0" smtClean="0"/>
              <a:t>1 cup real butter, melted</a:t>
            </a:r>
          </a:p>
          <a:p>
            <a:r>
              <a:rPr lang="en-US" sz="1100" dirty="0" smtClean="0"/>
              <a:t>2 eggs, lightly beaten</a:t>
            </a:r>
          </a:p>
          <a:p>
            <a:r>
              <a:rPr lang="en-US" sz="1100" dirty="0" smtClean="0"/>
              <a:t>3 teaspoons vanilla</a:t>
            </a:r>
          </a:p>
          <a:p>
            <a:r>
              <a:rPr lang="en-US" sz="1100" dirty="0" smtClean="0"/>
              <a:t>½ teaspoon water</a:t>
            </a:r>
          </a:p>
          <a:p>
            <a:r>
              <a:rPr lang="en-US" sz="1100" dirty="0" smtClean="0"/>
              <a:t>12 ounce package of semi-sweet chocolate chips</a:t>
            </a:r>
            <a:endParaRPr lang="en-US" sz="1100" dirty="0"/>
          </a:p>
        </p:txBody>
      </p:sp>
      <p:sp>
        <p:nvSpPr>
          <p:cNvPr id="28" name="TextBox 27"/>
          <p:cNvSpPr txBox="1"/>
          <p:nvPr/>
        </p:nvSpPr>
        <p:spPr>
          <a:xfrm>
            <a:off x="4079328" y="4305300"/>
            <a:ext cx="3409293" cy="2631490"/>
          </a:xfrm>
          <a:prstGeom prst="rect">
            <a:avLst/>
          </a:prstGeom>
          <a:noFill/>
        </p:spPr>
        <p:txBody>
          <a:bodyPr wrap="square" rtlCol="0">
            <a:spAutoFit/>
          </a:bodyPr>
          <a:lstStyle/>
          <a:p>
            <a:pPr marL="228600" indent="-228600">
              <a:buFont typeface="+mj-lt"/>
              <a:buAutoNum type="arabicPeriod"/>
            </a:pPr>
            <a:r>
              <a:rPr lang="en-US" sz="1100" dirty="0" smtClean="0"/>
              <a:t>Pre-heat oven to 350°F. </a:t>
            </a:r>
          </a:p>
          <a:p>
            <a:pPr marL="228600" indent="-228600">
              <a:buFont typeface="+mj-lt"/>
              <a:buAutoNum type="arabicPeriod"/>
            </a:pPr>
            <a:r>
              <a:rPr lang="en-US" sz="1100" dirty="0" smtClean="0"/>
              <a:t>Combine flour, baking powder and salt, set aside. </a:t>
            </a:r>
          </a:p>
          <a:p>
            <a:pPr marL="228600" indent="-228600">
              <a:buFont typeface="+mj-lt"/>
              <a:buAutoNum type="arabicPeriod"/>
            </a:pPr>
            <a:r>
              <a:rPr lang="en-US" sz="1100" dirty="0" smtClean="0"/>
              <a:t>Melt two sticks of real butter and combine with sugar and brown sugar. </a:t>
            </a:r>
          </a:p>
          <a:p>
            <a:pPr marL="228600" indent="-228600">
              <a:buFont typeface="+mj-lt"/>
              <a:buAutoNum type="arabicPeriod"/>
            </a:pPr>
            <a:r>
              <a:rPr lang="en-US" sz="1100" dirty="0" smtClean="0"/>
              <a:t>Add in beaten eggs, vanilla, and water. Mix well. </a:t>
            </a:r>
          </a:p>
          <a:p>
            <a:pPr marL="228600" indent="-228600">
              <a:buFont typeface="+mj-lt"/>
              <a:buAutoNum type="arabicPeriod"/>
            </a:pPr>
            <a:r>
              <a:rPr lang="en-US" sz="1100" dirty="0" smtClean="0"/>
              <a:t>Slowly mix in flour mixture. When smooth, stir in chocolate chips by hand. </a:t>
            </a:r>
          </a:p>
          <a:p>
            <a:pPr marL="228600" indent="-228600">
              <a:buFont typeface="+mj-lt"/>
              <a:buAutoNum type="arabicPeriod"/>
            </a:pPr>
            <a:r>
              <a:rPr lang="en-US" sz="1100" dirty="0" smtClean="0"/>
              <a:t>Refrigerate dough for 1-2 hours to stiffen. </a:t>
            </a:r>
          </a:p>
          <a:p>
            <a:pPr marL="228600" indent="-228600">
              <a:buFont typeface="+mj-lt"/>
              <a:buAutoNum type="arabicPeriod"/>
            </a:pPr>
            <a:r>
              <a:rPr lang="en-US" sz="1100" dirty="0" smtClean="0"/>
              <a:t>Using a small scoop or spoon, drop on a greased cookie sheet. (I use air-bake cookie sheets, as the bottoms will not burn.) </a:t>
            </a:r>
          </a:p>
          <a:p>
            <a:pPr marL="228600" indent="-228600">
              <a:buFont typeface="+mj-lt"/>
              <a:buAutoNum type="arabicPeriod"/>
            </a:pPr>
            <a:r>
              <a:rPr lang="en-US" sz="1100" dirty="0" smtClean="0"/>
              <a:t>Bake until the first hint of brown appears on the bottom (the middle will not quite be fully baked) for a soft, gooey cookie, or bake more thoroughly for a well-done cookie (your choice).</a:t>
            </a:r>
            <a:endParaRPr lang="en-US" sz="1100" dirty="0"/>
          </a:p>
        </p:txBody>
      </p:sp>
      <p:sp>
        <p:nvSpPr>
          <p:cNvPr id="28674" name="AutoShape 2" descr="Image result for Buckeye ball recip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Image result for Buckeye ball recip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31"/>
          <p:cNvGrpSpPr/>
          <p:nvPr/>
        </p:nvGrpSpPr>
        <p:grpSpPr>
          <a:xfrm>
            <a:off x="390522" y="6304964"/>
            <a:ext cx="3590927" cy="3005888"/>
            <a:chOff x="390524" y="6724650"/>
            <a:chExt cx="3390901" cy="2838450"/>
          </a:xfrm>
        </p:grpSpPr>
        <p:sp>
          <p:nvSpPr>
            <p:cNvPr id="22" name="Rectangle 21"/>
            <p:cNvSpPr/>
            <p:nvPr/>
          </p:nvSpPr>
          <p:spPr>
            <a:xfrm>
              <a:off x="390524" y="6724650"/>
              <a:ext cx="3390901" cy="283845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82" name="Picture 10" descr="http://www.gatewaycamaro.com/6th%20Gen/TB/slides/13241276_10206424785122292_3357985810143944199_n1.jpg"/>
            <p:cNvPicPr>
              <a:picLocks noChangeAspect="1" noChangeArrowheads="1"/>
            </p:cNvPicPr>
            <p:nvPr/>
          </p:nvPicPr>
          <p:blipFill>
            <a:blip r:embed="rId2" cstate="print"/>
            <a:srcRect/>
            <a:stretch>
              <a:fillRect/>
            </a:stretch>
          </p:blipFill>
          <p:spPr bwMode="auto">
            <a:xfrm>
              <a:off x="497092" y="6819900"/>
              <a:ext cx="3170939" cy="2676525"/>
            </a:xfrm>
            <a:prstGeom prst="rect">
              <a:avLst/>
            </a:prstGeom>
            <a:noFill/>
          </p:spPr>
        </p:pic>
      </p:grpSp>
      <p:pic>
        <p:nvPicPr>
          <p:cNvPr id="29" name="Picture 4" descr="http://4vector.com/i/free-vector-christmas-icon_101891_Christmas_Icon.png"/>
          <p:cNvPicPr>
            <a:picLocks noChangeAspect="1" noChangeArrowheads="1"/>
          </p:cNvPicPr>
          <p:nvPr/>
        </p:nvPicPr>
        <p:blipFill>
          <a:blip r:embed="rId3" cstate="print"/>
          <a:srcRect/>
          <a:stretch>
            <a:fillRect/>
          </a:stretch>
        </p:blipFill>
        <p:spPr bwMode="auto">
          <a:xfrm>
            <a:off x="824479" y="442376"/>
            <a:ext cx="2616134" cy="2616134"/>
          </a:xfrm>
          <a:prstGeom prst="rect">
            <a:avLst/>
          </a:prstGeom>
          <a:noFill/>
        </p:spPr>
      </p:pic>
      <p:pic>
        <p:nvPicPr>
          <p:cNvPr id="30724" name="Picture 4" descr="Image result for chocolate chip cookie recipe"/>
          <p:cNvPicPr>
            <a:picLocks noChangeAspect="1" noChangeArrowheads="1"/>
          </p:cNvPicPr>
          <p:nvPr/>
        </p:nvPicPr>
        <p:blipFill>
          <a:blip r:embed="rId4" cstate="print"/>
          <a:srcRect/>
          <a:stretch>
            <a:fillRect/>
          </a:stretch>
        </p:blipFill>
        <p:spPr bwMode="auto">
          <a:xfrm>
            <a:off x="3952875" y="1481138"/>
            <a:ext cx="3375024" cy="1899334"/>
          </a:xfrm>
          <a:prstGeom prst="rect">
            <a:avLst/>
          </a:prstGeom>
          <a:noFill/>
        </p:spPr>
      </p:pic>
      <p:sp>
        <p:nvSpPr>
          <p:cNvPr id="26" name="Half Frame 25"/>
          <p:cNvSpPr/>
          <p:nvPr/>
        </p:nvSpPr>
        <p:spPr>
          <a:xfrm rot="10800000">
            <a:off x="7089891" y="312410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a:off x="3890700" y="141867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7084468" y="138874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938651" y="313775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575195" y="3500530"/>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 dozen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3020261"/>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33565" y="5164674"/>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7" name="TextBox 16"/>
          <p:cNvSpPr txBox="1"/>
          <p:nvPr/>
        </p:nvSpPr>
        <p:spPr>
          <a:xfrm>
            <a:off x="4637667" y="7729765"/>
            <a:ext cx="2753830" cy="523220"/>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1974 GM Medium Red Camaro LT</a:t>
            </a:r>
          </a:p>
          <a:p>
            <a:pPr algn="ctr"/>
            <a:r>
              <a:rPr lang="en-US" sz="1600" i="1" dirty="0" smtClean="0">
                <a:latin typeface="Helvetica" pitchFamily="34" charset="0"/>
                <a:cs typeface="Helvetica" pitchFamily="34" charset="0"/>
              </a:rPr>
              <a:t>“The Sleeper”</a:t>
            </a:r>
            <a:endParaRPr lang="en-US" sz="1600" i="1" dirty="0">
              <a:latin typeface="Helvetica" pitchFamily="34" charset="0"/>
              <a:cs typeface="Helvetica" pitchFamily="34" charset="0"/>
            </a:endParaRPr>
          </a:p>
        </p:txBody>
      </p:sp>
      <p:sp>
        <p:nvSpPr>
          <p:cNvPr id="18" name="TextBox 17"/>
          <p:cNvSpPr txBox="1"/>
          <p:nvPr/>
        </p:nvSpPr>
        <p:spPr>
          <a:xfrm>
            <a:off x="4591435" y="8275304"/>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959520" y="5045351"/>
            <a:ext cx="2932598"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Jeff and Tessie </a:t>
            </a:r>
            <a:r>
              <a:rPr lang="en-US" sz="900" i="1" dirty="0" err="1" smtClean="0">
                <a:latin typeface="Helvetica" pitchFamily="34" charset="0"/>
                <a:cs typeface="Helvetica" pitchFamily="34" charset="0"/>
              </a:rPr>
              <a:t>Duecker</a:t>
            </a:r>
            <a:endParaRPr lang="en-US" sz="900" i="1" dirty="0" smtClean="0">
              <a:latin typeface="Helvetica" pitchFamily="34" charset="0"/>
              <a:cs typeface="Helvetica" pitchFamily="34" charset="0"/>
            </a:endParaRP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2825088" y="536762"/>
            <a:ext cx="4947310"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Heath Bar </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Chocolate Chip 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32665" y="2797780"/>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4-5 dozen</a:t>
            </a:r>
          </a:p>
        </p:txBody>
      </p:sp>
      <p:pic>
        <p:nvPicPr>
          <p:cNvPr id="21508" name="Picture 4" descr="http://www.freeiconsweb.com/Freeicons/256x256_Christmas%20icons/001.png"/>
          <p:cNvPicPr>
            <a:picLocks noChangeAspect="1" noChangeArrowheads="1"/>
          </p:cNvPicPr>
          <p:nvPr/>
        </p:nvPicPr>
        <p:blipFill>
          <a:blip r:embed="rId2" cstate="print"/>
          <a:srcRect/>
          <a:stretch>
            <a:fillRect/>
          </a:stretch>
        </p:blipFill>
        <p:spPr bwMode="auto">
          <a:xfrm>
            <a:off x="986870" y="450551"/>
            <a:ext cx="2245816" cy="2245816"/>
          </a:xfrm>
          <a:prstGeom prst="rect">
            <a:avLst/>
          </a:prstGeom>
          <a:noFill/>
        </p:spPr>
      </p:pic>
      <p:sp>
        <p:nvSpPr>
          <p:cNvPr id="27" name="TextBox 26"/>
          <p:cNvSpPr txBox="1"/>
          <p:nvPr/>
        </p:nvSpPr>
        <p:spPr>
          <a:xfrm>
            <a:off x="601847" y="3242835"/>
            <a:ext cx="3073400" cy="1785104"/>
          </a:xfrm>
          <a:prstGeom prst="rect">
            <a:avLst/>
          </a:prstGeom>
          <a:noFill/>
        </p:spPr>
        <p:txBody>
          <a:bodyPr wrap="square" rtlCol="0">
            <a:spAutoFit/>
          </a:bodyPr>
          <a:lstStyle/>
          <a:p>
            <a:r>
              <a:rPr lang="en-US" sz="1100" dirty="0" smtClean="0"/>
              <a:t>2 ¼ cups flour</a:t>
            </a:r>
          </a:p>
          <a:p>
            <a:r>
              <a:rPr lang="en-US" sz="1100" dirty="0" smtClean="0"/>
              <a:t>1 teaspoon baking soda</a:t>
            </a:r>
          </a:p>
          <a:p>
            <a:r>
              <a:rPr lang="en-US" sz="1100" dirty="0" smtClean="0"/>
              <a:t>1 teaspoon salt</a:t>
            </a:r>
          </a:p>
          <a:p>
            <a:r>
              <a:rPr lang="en-US" sz="1100" dirty="0" smtClean="0"/>
              <a:t>1 cup (2 sticks) butter, softened</a:t>
            </a:r>
          </a:p>
          <a:p>
            <a:r>
              <a:rPr lang="en-US" sz="1100" dirty="0" smtClean="0"/>
              <a:t>¾ cup granulated sugar</a:t>
            </a:r>
          </a:p>
          <a:p>
            <a:r>
              <a:rPr lang="en-US" sz="1100" dirty="0" smtClean="0"/>
              <a:t>¾ cup packed brown sugar</a:t>
            </a:r>
          </a:p>
          <a:p>
            <a:r>
              <a:rPr lang="en-US" sz="1100" dirty="0" smtClean="0"/>
              <a:t>1 teaspoon vanilla</a:t>
            </a:r>
          </a:p>
          <a:p>
            <a:r>
              <a:rPr lang="en-US" sz="1100" dirty="0" smtClean="0"/>
              <a:t>2 large eggs</a:t>
            </a:r>
          </a:p>
          <a:p>
            <a:r>
              <a:rPr lang="en-US" sz="1100" dirty="0" smtClean="0"/>
              <a:t>2 cups semi-sweet chocolate morsels</a:t>
            </a:r>
          </a:p>
          <a:p>
            <a:r>
              <a:rPr lang="en-US" sz="1100" dirty="0" smtClean="0"/>
              <a:t>1 bag Heath Milk Chocolate Toffee Bits</a:t>
            </a:r>
            <a:endParaRPr lang="en-US" sz="1100" dirty="0"/>
          </a:p>
        </p:txBody>
      </p:sp>
      <p:sp>
        <p:nvSpPr>
          <p:cNvPr id="28" name="TextBox 27"/>
          <p:cNvSpPr txBox="1"/>
          <p:nvPr/>
        </p:nvSpPr>
        <p:spPr>
          <a:xfrm>
            <a:off x="546026" y="5400803"/>
            <a:ext cx="6148942" cy="1277273"/>
          </a:xfrm>
          <a:prstGeom prst="rect">
            <a:avLst/>
          </a:prstGeom>
          <a:noFill/>
        </p:spPr>
        <p:txBody>
          <a:bodyPr wrap="square" rtlCol="0">
            <a:spAutoFit/>
          </a:bodyPr>
          <a:lstStyle/>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Combine flour, baking soda, and salt in a small bowl. </a:t>
            </a:r>
          </a:p>
          <a:p>
            <a:pPr marL="228600" indent="-228600">
              <a:buFont typeface="+mj-lt"/>
              <a:buAutoNum type="arabicPeriod"/>
            </a:pPr>
            <a:r>
              <a:rPr lang="en-US" sz="1100" dirty="0" smtClean="0"/>
              <a:t>Beat butter, granulated sugar, brown sugar and vanilla until creamy. </a:t>
            </a:r>
          </a:p>
          <a:p>
            <a:pPr marL="228600" indent="-228600">
              <a:buFont typeface="+mj-lt"/>
              <a:buAutoNum type="arabicPeriod"/>
            </a:pPr>
            <a:r>
              <a:rPr lang="en-US" sz="1100" dirty="0" smtClean="0"/>
              <a:t>Add eggs, one at a time, mixing well after each one. </a:t>
            </a:r>
          </a:p>
          <a:p>
            <a:pPr marL="228600" indent="-228600">
              <a:buFont typeface="+mj-lt"/>
              <a:buAutoNum type="arabicPeriod"/>
            </a:pPr>
            <a:r>
              <a:rPr lang="en-US" sz="1100" dirty="0" smtClean="0"/>
              <a:t>Gradually, beat in flour mixture. Stir in chocolate morsels and toffee bits. </a:t>
            </a:r>
          </a:p>
          <a:p>
            <a:pPr marL="228600" indent="-228600">
              <a:buFont typeface="+mj-lt"/>
              <a:buAutoNum type="arabicPeriod"/>
            </a:pPr>
            <a:r>
              <a:rPr lang="en-US" sz="1100" dirty="0" smtClean="0"/>
              <a:t>Drop rounded tablespoons onto ungreased baking sheet. </a:t>
            </a:r>
          </a:p>
          <a:p>
            <a:pPr marL="228600" indent="-228600">
              <a:buFont typeface="+mj-lt"/>
              <a:buAutoNum type="arabicPeriod"/>
            </a:pPr>
            <a:r>
              <a:rPr lang="en-US" sz="1100" dirty="0" smtClean="0"/>
              <a:t>Bake 9-11 minutes or until golden brown. Wait two minutes, then transfer to a cooling rack. </a:t>
            </a:r>
            <a:endParaRPr lang="en-US" sz="1100" dirty="0"/>
          </a:p>
        </p:txBody>
      </p:sp>
      <p:grpSp>
        <p:nvGrpSpPr>
          <p:cNvPr id="32" name="Group 31"/>
          <p:cNvGrpSpPr/>
          <p:nvPr/>
        </p:nvGrpSpPr>
        <p:grpSpPr>
          <a:xfrm>
            <a:off x="531627" y="7123814"/>
            <a:ext cx="3848986" cy="2105246"/>
            <a:chOff x="520995" y="7155712"/>
            <a:chExt cx="3848986" cy="2105246"/>
          </a:xfrm>
        </p:grpSpPr>
        <p:sp>
          <p:nvSpPr>
            <p:cNvPr id="22" name="Rectangle 21"/>
            <p:cNvSpPr/>
            <p:nvPr/>
          </p:nvSpPr>
          <p:spPr>
            <a:xfrm>
              <a:off x="520995" y="7155712"/>
              <a:ext cx="3848986" cy="2105246"/>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JeffDuecker.jpg"/>
            <p:cNvPicPr>
              <a:picLocks noChangeAspect="1"/>
            </p:cNvPicPr>
            <p:nvPr/>
          </p:nvPicPr>
          <p:blipFill>
            <a:blip r:embed="rId3" cstate="print"/>
            <a:stretch>
              <a:fillRect/>
            </a:stretch>
          </p:blipFill>
          <p:spPr>
            <a:xfrm>
              <a:off x="606056" y="7281686"/>
              <a:ext cx="3678865" cy="1909607"/>
            </a:xfrm>
            <a:prstGeom prst="rect">
              <a:avLst/>
            </a:prstGeom>
          </p:spPr>
        </p:pic>
      </p:grpSp>
      <p:grpSp>
        <p:nvGrpSpPr>
          <p:cNvPr id="30" name="Group 29"/>
          <p:cNvGrpSpPr/>
          <p:nvPr/>
        </p:nvGrpSpPr>
        <p:grpSpPr>
          <a:xfrm>
            <a:off x="3932732" y="1784136"/>
            <a:ext cx="2970399" cy="3224592"/>
            <a:chOff x="4607796" y="1870809"/>
            <a:chExt cx="2319884" cy="2518408"/>
          </a:xfrm>
        </p:grpSpPr>
        <p:pic>
          <p:nvPicPr>
            <p:cNvPr id="29" name="Picture 28" descr="Heath bar cookie.jpg"/>
            <p:cNvPicPr>
              <a:picLocks noChangeAspect="1"/>
            </p:cNvPicPr>
            <p:nvPr/>
          </p:nvPicPr>
          <p:blipFill>
            <a:blip r:embed="rId4" cstate="print"/>
            <a:stretch>
              <a:fillRect/>
            </a:stretch>
          </p:blipFill>
          <p:spPr>
            <a:xfrm>
              <a:off x="4664714" y="1947986"/>
              <a:ext cx="2219325" cy="2409825"/>
            </a:xfrm>
            <a:prstGeom prst="rect">
              <a:avLst/>
            </a:prstGeom>
          </p:spPr>
        </p:pic>
        <p:sp>
          <p:nvSpPr>
            <p:cNvPr id="23" name="Half Frame 22"/>
            <p:cNvSpPr/>
            <p:nvPr/>
          </p:nvSpPr>
          <p:spPr>
            <a:xfrm>
              <a:off x="4639092" y="187080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644710" y="187415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4627538" y="409779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647782" y="408650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Easy cookies_Flaherty.jpg"/>
          <p:cNvPicPr>
            <a:picLocks noChangeAspect="1"/>
          </p:cNvPicPr>
          <p:nvPr/>
        </p:nvPicPr>
        <p:blipFill>
          <a:blip r:embed="rId2" cstate="print"/>
          <a:stretch>
            <a:fillRect/>
          </a:stretch>
        </p:blipFill>
        <p:spPr>
          <a:xfrm>
            <a:off x="3692013" y="2033720"/>
            <a:ext cx="3853365" cy="1733062"/>
          </a:xfrm>
          <a:prstGeom prst="rect">
            <a:avLst/>
          </a:prstGeom>
        </p:spPr>
      </p:pic>
      <p:pic>
        <p:nvPicPr>
          <p:cNvPr id="14338" name="Picture 2" descr="http://cdn.mysitemyway.com/etc-mysitemyway/icons/legacy-previews/icons/green-grunge-clipart-icons-culture/028787-green-grunge-clipart-icon-culture-holiday-trees1-sc44.png"/>
          <p:cNvPicPr>
            <a:picLocks noChangeAspect="1" noChangeArrowheads="1"/>
          </p:cNvPicPr>
          <p:nvPr/>
        </p:nvPicPr>
        <p:blipFill>
          <a:blip r:embed="rId3" cstate="print"/>
          <a:srcRect/>
          <a:stretch>
            <a:fillRect/>
          </a:stretch>
        </p:blipFill>
        <p:spPr bwMode="auto">
          <a:xfrm>
            <a:off x="684437" y="192647"/>
            <a:ext cx="3386125" cy="3386125"/>
          </a:xfrm>
          <a:prstGeom prst="rect">
            <a:avLst/>
          </a:prstGeom>
          <a:noFill/>
        </p:spPr>
      </p:pic>
      <p:sp>
        <p:nvSpPr>
          <p:cNvPr id="15" name="TextBox 14"/>
          <p:cNvSpPr txBox="1"/>
          <p:nvPr/>
        </p:nvSpPr>
        <p:spPr>
          <a:xfrm>
            <a:off x="549266" y="3906248"/>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5033812"/>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21" name="TextBox 20"/>
          <p:cNvSpPr txBox="1"/>
          <p:nvPr/>
        </p:nvSpPr>
        <p:spPr>
          <a:xfrm>
            <a:off x="3684896" y="3816952"/>
            <a:ext cx="3848668"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Heather and John Flaherty</a:t>
            </a:r>
          </a:p>
          <a:p>
            <a:pPr algn="ctr"/>
            <a:endParaRPr lang="en-US" sz="900" i="1" dirty="0" smtClean="0">
              <a:latin typeface="Helvetica" pitchFamily="34" charset="0"/>
              <a:cs typeface="Helvetica" pitchFamily="34" charset="0"/>
            </a:endParaRPr>
          </a:p>
        </p:txBody>
      </p:sp>
      <p:sp>
        <p:nvSpPr>
          <p:cNvPr id="4" name="TextBox 3"/>
          <p:cNvSpPr txBox="1"/>
          <p:nvPr/>
        </p:nvSpPr>
        <p:spPr>
          <a:xfrm>
            <a:off x="1" y="622487"/>
            <a:ext cx="7772399"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Easiest Cookie </a:t>
            </a:r>
          </a:p>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Ever</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611372" y="4118029"/>
            <a:ext cx="3073400" cy="769441"/>
          </a:xfrm>
          <a:prstGeom prst="rect">
            <a:avLst/>
          </a:prstGeom>
          <a:noFill/>
        </p:spPr>
        <p:txBody>
          <a:bodyPr wrap="square" rtlCol="0">
            <a:spAutoFit/>
          </a:bodyPr>
          <a:lstStyle/>
          <a:p>
            <a:r>
              <a:rPr lang="en-US" sz="1100" dirty="0" smtClean="0"/>
              <a:t>1 box cake mix (any flavor)</a:t>
            </a:r>
          </a:p>
          <a:p>
            <a:r>
              <a:rPr lang="en-US" sz="1100" dirty="0" smtClean="0"/>
              <a:t>½ cup vegetable oil</a:t>
            </a:r>
          </a:p>
          <a:p>
            <a:r>
              <a:rPr lang="en-US" sz="1100" dirty="0" smtClean="0"/>
              <a:t>2 eggs (room temperature)</a:t>
            </a:r>
          </a:p>
          <a:p>
            <a:r>
              <a:rPr lang="en-US" sz="1100" dirty="0" smtClean="0"/>
              <a:t>2 cups (approximately) of chips (any flavor) or nuts</a:t>
            </a:r>
            <a:endParaRPr lang="en-US" sz="1100" dirty="0"/>
          </a:p>
        </p:txBody>
      </p:sp>
      <p:sp>
        <p:nvSpPr>
          <p:cNvPr id="27" name="TextBox 26"/>
          <p:cNvSpPr txBox="1"/>
          <p:nvPr/>
        </p:nvSpPr>
        <p:spPr>
          <a:xfrm>
            <a:off x="556657" y="5267454"/>
            <a:ext cx="4558267" cy="1107996"/>
          </a:xfrm>
          <a:prstGeom prst="rect">
            <a:avLst/>
          </a:prstGeom>
          <a:noFill/>
        </p:spPr>
        <p:txBody>
          <a:bodyPr wrap="square" rtlCol="0">
            <a:spAutoFit/>
          </a:bodyPr>
          <a:lstStyle/>
          <a:p>
            <a:pPr marL="228600" indent="-228600">
              <a:buFont typeface="+mj-lt"/>
              <a:buAutoNum type="arabicPeriod"/>
            </a:pPr>
            <a:r>
              <a:rPr lang="en-US" sz="1100" dirty="0" smtClean="0"/>
              <a:t>Preheat oven to 350°F. </a:t>
            </a:r>
          </a:p>
          <a:p>
            <a:pPr marL="228600" indent="-228600">
              <a:buFont typeface="+mj-lt"/>
              <a:buAutoNum type="arabicPeriod"/>
            </a:pPr>
            <a:r>
              <a:rPr lang="en-US" sz="1100" dirty="0" smtClean="0"/>
              <a:t>Sift cake mix and then combine it with the remaining ingredients until blended. </a:t>
            </a:r>
          </a:p>
          <a:p>
            <a:pPr marL="228600" indent="-228600">
              <a:buFont typeface="+mj-lt"/>
              <a:buAutoNum type="arabicPeriod"/>
            </a:pPr>
            <a:r>
              <a:rPr lang="en-US" sz="1100" dirty="0" smtClean="0"/>
              <a:t>Spoon dough onto cookie sheets and bake for 8-12 minutes. </a:t>
            </a:r>
          </a:p>
          <a:p>
            <a:pPr marL="228600" indent="-228600">
              <a:buFont typeface="+mj-lt"/>
              <a:buAutoNum type="arabicPeriod"/>
            </a:pPr>
            <a:r>
              <a:rPr lang="en-US" sz="1100" dirty="0" smtClean="0"/>
              <a:t>Let rest on cookie sheets for 1-2 minutes, then transfer to wire racks to cool completely. </a:t>
            </a:r>
            <a:endParaRPr lang="en-US" sz="1100" dirty="0"/>
          </a:p>
        </p:txBody>
      </p:sp>
      <p:sp>
        <p:nvSpPr>
          <p:cNvPr id="23" name="Half Frame 22"/>
          <p:cNvSpPr/>
          <p:nvPr/>
        </p:nvSpPr>
        <p:spPr>
          <a:xfrm>
            <a:off x="3647171" y="2001710"/>
            <a:ext cx="301939" cy="347231"/>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7178953" y="1962932"/>
            <a:ext cx="301939" cy="347231"/>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673036" y="3459390"/>
            <a:ext cx="301939" cy="347231"/>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7259047" y="3442948"/>
            <a:ext cx="301939" cy="347231"/>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4857008" y="7939540"/>
            <a:ext cx="241069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30" name="TextBox 29"/>
          <p:cNvSpPr txBox="1"/>
          <p:nvPr/>
        </p:nvSpPr>
        <p:spPr>
          <a:xfrm>
            <a:off x="4860284" y="7625311"/>
            <a:ext cx="2412124" cy="276999"/>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1968  British Green Camaro</a:t>
            </a:r>
            <a:endParaRPr lang="en-US" sz="1600" i="1" dirty="0">
              <a:latin typeface="Helvetica" pitchFamily="34" charset="0"/>
              <a:cs typeface="Helvetica" pitchFamily="34" charset="0"/>
            </a:endParaRPr>
          </a:p>
        </p:txBody>
      </p:sp>
      <p:grpSp>
        <p:nvGrpSpPr>
          <p:cNvPr id="31" name="Group 30"/>
          <p:cNvGrpSpPr/>
          <p:nvPr/>
        </p:nvGrpSpPr>
        <p:grpSpPr>
          <a:xfrm>
            <a:off x="475013" y="6804561"/>
            <a:ext cx="3978361" cy="2600696"/>
            <a:chOff x="320635" y="7042068"/>
            <a:chExt cx="3360716" cy="2196935"/>
          </a:xfrm>
        </p:grpSpPr>
        <p:sp>
          <p:nvSpPr>
            <p:cNvPr id="34" name="Rectangle 33"/>
            <p:cNvSpPr/>
            <p:nvPr/>
          </p:nvSpPr>
          <p:spPr>
            <a:xfrm>
              <a:off x="320635" y="7042068"/>
              <a:ext cx="3360716" cy="219693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Flaherty_68Camaro_revised.jpg"/>
            <p:cNvPicPr>
              <a:picLocks noChangeAspect="1"/>
            </p:cNvPicPr>
            <p:nvPr/>
          </p:nvPicPr>
          <p:blipFill>
            <a:blip r:embed="rId4" cstate="print"/>
            <a:stretch>
              <a:fillRect/>
            </a:stretch>
          </p:blipFill>
          <p:spPr>
            <a:xfrm>
              <a:off x="380010" y="7113319"/>
              <a:ext cx="3224993" cy="204119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63835" y="564512"/>
            <a:ext cx="4708565" cy="1169551"/>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Christmas Eve Mice</a:t>
            </a:r>
          </a:p>
          <a:p>
            <a:pPr algn="ctr"/>
            <a:r>
              <a:rPr lang="en-US" sz="3400" dirty="0" smtClean="0">
                <a:effectLst>
                  <a:outerShdw blurRad="38100" dist="38100" dir="2700000" algn="tl">
                    <a:srgbClr val="000000">
                      <a:alpha val="43137"/>
                    </a:srgbClr>
                  </a:outerShdw>
                </a:effectLst>
                <a:latin typeface="Brush Script Std" pitchFamily="66" charset="0"/>
                <a:cs typeface="Helvetica" pitchFamily="34" charset="0"/>
              </a:rPr>
              <a:t>Cookies</a:t>
            </a:r>
            <a:endParaRPr lang="en-US" sz="34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5" name="TextBox 4"/>
          <p:cNvSpPr txBox="1"/>
          <p:nvPr/>
        </p:nvSpPr>
        <p:spPr>
          <a:xfrm>
            <a:off x="584892" y="3389931"/>
            <a:ext cx="5186855" cy="1615827"/>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15888" lvl="1" indent="-58738"/>
            <a:r>
              <a:rPr lang="en-US" sz="1100" dirty="0" smtClean="0"/>
              <a:t>24 double-stuffed Oreo cookies </a:t>
            </a:r>
          </a:p>
          <a:p>
            <a:pPr marL="115888" lvl="1" indent="-58738"/>
            <a:r>
              <a:rPr lang="en-US" sz="1100" dirty="0" smtClean="0"/>
              <a:t>1 cup (6 ounces) dark chocolate chips </a:t>
            </a:r>
          </a:p>
          <a:p>
            <a:pPr marL="115888" lvl="1" indent="-58738"/>
            <a:r>
              <a:rPr lang="en-US" sz="1100" dirty="0" smtClean="0"/>
              <a:t>2 teaspoon shortening </a:t>
            </a:r>
          </a:p>
          <a:p>
            <a:pPr marL="115888" lvl="1" indent="-58738"/>
            <a:r>
              <a:rPr lang="en-US" sz="1100" dirty="0" smtClean="0"/>
              <a:t>24 red maraschino cherries with stems, well drained </a:t>
            </a:r>
          </a:p>
          <a:p>
            <a:pPr marL="115888" lvl="1" indent="-58738"/>
            <a:r>
              <a:rPr lang="en-US" sz="1100" dirty="0" smtClean="0"/>
              <a:t>24 dark chocolate kisses </a:t>
            </a:r>
          </a:p>
          <a:p>
            <a:pPr marL="115888" lvl="1" indent="-58738"/>
            <a:r>
              <a:rPr lang="en-US" sz="1100" dirty="0" smtClean="0"/>
              <a:t>48 sliced almonds </a:t>
            </a:r>
          </a:p>
          <a:p>
            <a:pPr marL="115888" lvl="1" indent="-58738"/>
            <a:r>
              <a:rPr lang="en-US" sz="1100" dirty="0" smtClean="0"/>
              <a:t>1 small tube green decorative icing gel </a:t>
            </a:r>
          </a:p>
          <a:p>
            <a:pPr marL="115888" lvl="1" indent="-58738"/>
            <a:r>
              <a:rPr lang="en-US" sz="1100" dirty="0" smtClean="0"/>
              <a:t>1 small tube red decorative icing gel </a:t>
            </a:r>
            <a:endParaRPr lang="en-US" sz="1100" dirty="0"/>
          </a:p>
        </p:txBody>
      </p:sp>
      <p:sp>
        <p:nvSpPr>
          <p:cNvPr id="6" name="TextBox 5"/>
          <p:cNvSpPr txBox="1"/>
          <p:nvPr/>
        </p:nvSpPr>
        <p:spPr>
          <a:xfrm>
            <a:off x="532320" y="5187645"/>
            <a:ext cx="5761601" cy="1631216"/>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Carefully twist </a:t>
            </a:r>
            <a:r>
              <a:rPr lang="en-US" sz="1100" dirty="0" smtClean="0"/>
              <a:t>the cookies </a:t>
            </a:r>
            <a:r>
              <a:rPr lang="en-US" sz="1100" dirty="0" smtClean="0"/>
              <a:t>apart; set aside the halves with cream filling. Save </a:t>
            </a:r>
            <a:r>
              <a:rPr lang="en-US" sz="1100" dirty="0" smtClean="0"/>
              <a:t>the plain </a:t>
            </a:r>
            <a:r>
              <a:rPr lang="en-US" sz="1100" dirty="0" smtClean="0"/>
              <a:t>halves for another use.</a:t>
            </a:r>
          </a:p>
          <a:p>
            <a:pPr marL="228600" indent="-228600">
              <a:buFont typeface="+mj-lt"/>
              <a:buAutoNum type="arabicPeriod"/>
            </a:pPr>
            <a:r>
              <a:rPr lang="en-US" sz="1100" dirty="0" smtClean="0"/>
              <a:t>In a microwave, melt chocolate chips and shortening; stir until smooth. Holding each cherry by the stem, dip in melted chocolate, then press onto the bottom of a chocolate kiss. Place </a:t>
            </a:r>
            <a:r>
              <a:rPr lang="en-US" sz="1100" dirty="0" smtClean="0"/>
              <a:t>the mouse on </a:t>
            </a:r>
            <a:r>
              <a:rPr lang="en-US" sz="1100" dirty="0" smtClean="0"/>
              <a:t>the cream filling of </a:t>
            </a:r>
            <a:r>
              <a:rPr lang="en-US" sz="1100" dirty="0" smtClean="0"/>
              <a:t>a cookie, </a:t>
            </a:r>
            <a:r>
              <a:rPr lang="en-US" sz="1100" dirty="0" smtClean="0"/>
              <a:t>with </a:t>
            </a:r>
            <a:r>
              <a:rPr lang="en-US" sz="1100" dirty="0" smtClean="0"/>
              <a:t>the cherry </a:t>
            </a:r>
            <a:r>
              <a:rPr lang="en-US" sz="1100" dirty="0" smtClean="0"/>
              <a:t>stem extending beyond </a:t>
            </a:r>
            <a:r>
              <a:rPr lang="en-US" sz="1100" dirty="0" smtClean="0"/>
              <a:t>cookie’s </a:t>
            </a:r>
            <a:r>
              <a:rPr lang="en-US" sz="1100" dirty="0" smtClean="0"/>
              <a:t>edge.</a:t>
            </a:r>
          </a:p>
          <a:p>
            <a:pPr marL="228600" indent="-228600">
              <a:buFont typeface="+mj-lt"/>
              <a:buAutoNum type="arabicPeriod"/>
            </a:pPr>
            <a:r>
              <a:rPr lang="en-US" sz="1100" dirty="0" smtClean="0"/>
              <a:t>For </a:t>
            </a:r>
            <a:r>
              <a:rPr lang="en-US" sz="1100" dirty="0" smtClean="0"/>
              <a:t>th</a:t>
            </a:r>
            <a:r>
              <a:rPr lang="en-US" sz="1100" dirty="0" smtClean="0"/>
              <a:t>e </a:t>
            </a:r>
            <a:r>
              <a:rPr lang="en-US" sz="1100" dirty="0" smtClean="0"/>
              <a:t>ears</a:t>
            </a:r>
            <a:r>
              <a:rPr lang="en-US" sz="1100" dirty="0" smtClean="0"/>
              <a:t>, place slivered almonds between the cherry </a:t>
            </a:r>
            <a:r>
              <a:rPr lang="en-US" sz="1100" dirty="0" smtClean="0"/>
              <a:t>and the </a:t>
            </a:r>
            <a:r>
              <a:rPr lang="en-US" sz="1100" dirty="0" smtClean="0"/>
              <a:t>kiss. Refrigerate until set. With green gel, pipe holly leaves on the cream. With red gel, pipe holly berries between leaves. Store in an airtight container at room temperature.</a:t>
            </a:r>
          </a:p>
        </p:txBody>
      </p:sp>
      <p:sp>
        <p:nvSpPr>
          <p:cNvPr id="7" name="TextBox 6"/>
          <p:cNvSpPr txBox="1"/>
          <p:nvPr/>
        </p:nvSpPr>
        <p:spPr>
          <a:xfrm>
            <a:off x="4492275" y="8122097"/>
            <a:ext cx="2753830" cy="523220"/>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r>
              <a:rPr lang="en-US" sz="1200" i="1" dirty="0" smtClean="0">
                <a:latin typeface="Helvetica" pitchFamily="34" charset="0"/>
                <a:cs typeface="Helvetica" pitchFamily="34" charset="0"/>
              </a:rPr>
              <a:t>2016 Hyper Blue Metallic Convertible</a:t>
            </a:r>
          </a:p>
          <a:p>
            <a:pPr algn="ctr"/>
            <a:r>
              <a:rPr lang="en-US" sz="1600" i="1" dirty="0" smtClean="0">
                <a:latin typeface="Helvetica" pitchFamily="34" charset="0"/>
                <a:cs typeface="Helvetica" pitchFamily="34" charset="0"/>
              </a:rPr>
              <a:t>“Maximus”</a:t>
            </a:r>
            <a:endParaRPr lang="en-US" sz="1600" i="1" dirty="0">
              <a:latin typeface="Helvetica" pitchFamily="34" charset="0"/>
              <a:cs typeface="Helvetica" pitchFamily="34" charset="0"/>
            </a:endParaRPr>
          </a:p>
        </p:txBody>
      </p:sp>
      <p:sp>
        <p:nvSpPr>
          <p:cNvPr id="18" name="TextBox 17"/>
          <p:cNvSpPr txBox="1"/>
          <p:nvPr/>
        </p:nvSpPr>
        <p:spPr>
          <a:xfrm>
            <a:off x="4043972" y="4139963"/>
            <a:ext cx="2906973"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and Mark Naylor</a:t>
            </a:r>
          </a:p>
        </p:txBody>
      </p:sp>
      <p:sp>
        <p:nvSpPr>
          <p:cNvPr id="20" name="TextBox 19"/>
          <p:cNvSpPr txBox="1"/>
          <p:nvPr/>
        </p:nvSpPr>
        <p:spPr>
          <a:xfrm>
            <a:off x="4473338" y="8653988"/>
            <a:ext cx="277049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2016</a:t>
            </a:r>
            <a:endParaRPr lang="en-US" sz="1000" b="1" dirty="0"/>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68742" y="7268762"/>
            <a:ext cx="3457432" cy="2333767"/>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74" name="Picture 10" descr="http://www.gatewaycamaro.com/6th%20Gen/MN/slides/21May16_54.JPG"/>
          <p:cNvPicPr>
            <a:picLocks noChangeAspect="1" noChangeArrowheads="1"/>
          </p:cNvPicPr>
          <p:nvPr/>
        </p:nvPicPr>
        <p:blipFill>
          <a:blip r:embed="rId2" cstate="print"/>
          <a:srcRect/>
          <a:stretch>
            <a:fillRect/>
          </a:stretch>
        </p:blipFill>
        <p:spPr bwMode="auto">
          <a:xfrm>
            <a:off x="767525" y="7355198"/>
            <a:ext cx="3280780" cy="2173245"/>
          </a:xfrm>
          <a:prstGeom prst="rect">
            <a:avLst/>
          </a:prstGeom>
          <a:noFill/>
        </p:spPr>
      </p:pic>
      <p:pic>
        <p:nvPicPr>
          <p:cNvPr id="19" name="Picture 4" descr="http://www.freeiconsweb.com/Freeicons/256x256_Christmas%20icons/001.png"/>
          <p:cNvPicPr>
            <a:picLocks noChangeAspect="1" noChangeArrowheads="1"/>
          </p:cNvPicPr>
          <p:nvPr/>
        </p:nvPicPr>
        <p:blipFill>
          <a:blip r:embed="rId3" cstate="print"/>
          <a:srcRect/>
          <a:stretch>
            <a:fillRect/>
          </a:stretch>
        </p:blipFill>
        <p:spPr bwMode="auto">
          <a:xfrm>
            <a:off x="1149090" y="515961"/>
            <a:ext cx="2193200" cy="2193200"/>
          </a:xfrm>
          <a:prstGeom prst="rect">
            <a:avLst/>
          </a:prstGeom>
          <a:noFill/>
        </p:spPr>
      </p:pic>
      <p:sp>
        <p:nvSpPr>
          <p:cNvPr id="22" name="TextBox 21"/>
          <p:cNvSpPr txBox="1"/>
          <p:nvPr/>
        </p:nvSpPr>
        <p:spPr>
          <a:xfrm>
            <a:off x="576968" y="2906692"/>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1hr + chilling</a:t>
            </a:r>
          </a:p>
          <a:p>
            <a:r>
              <a:rPr lang="en-US" sz="900" dirty="0" smtClean="0">
                <a:latin typeface="Helvetica" pitchFamily="34" charset="0"/>
                <a:cs typeface="Helvetica" pitchFamily="34" charset="0"/>
              </a:rPr>
              <a:t>Servings: 24</a:t>
            </a:r>
          </a:p>
        </p:txBody>
      </p:sp>
      <p:pic>
        <p:nvPicPr>
          <p:cNvPr id="21" name="Picture 20" descr="KN_Mouse cookie_IMG_1619.JPG"/>
          <p:cNvPicPr>
            <a:picLocks noChangeAspect="1"/>
          </p:cNvPicPr>
          <p:nvPr/>
        </p:nvPicPr>
        <p:blipFill>
          <a:blip r:embed="rId4" cstate="print"/>
          <a:stretch>
            <a:fillRect/>
          </a:stretch>
        </p:blipFill>
        <p:spPr>
          <a:xfrm>
            <a:off x="4025734" y="1790797"/>
            <a:ext cx="2877823" cy="2309669"/>
          </a:xfrm>
          <a:prstGeom prst="rect">
            <a:avLst/>
          </a:prstGeom>
        </p:spPr>
      </p:pic>
      <p:sp>
        <p:nvSpPr>
          <p:cNvPr id="39" name="Half Frame 38"/>
          <p:cNvSpPr/>
          <p:nvPr/>
        </p:nvSpPr>
        <p:spPr>
          <a:xfrm>
            <a:off x="3950841" y="1734734"/>
            <a:ext cx="306874" cy="35290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Half Frame 42"/>
          <p:cNvSpPr/>
          <p:nvPr/>
        </p:nvSpPr>
        <p:spPr>
          <a:xfrm rot="5400000">
            <a:off x="6620986" y="1748537"/>
            <a:ext cx="306874" cy="35290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Half Frame 43"/>
          <p:cNvSpPr/>
          <p:nvPr/>
        </p:nvSpPr>
        <p:spPr>
          <a:xfrm rot="16200000">
            <a:off x="4012561" y="3795300"/>
            <a:ext cx="306874" cy="35290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Half Frame 44"/>
          <p:cNvSpPr/>
          <p:nvPr/>
        </p:nvSpPr>
        <p:spPr>
          <a:xfrm rot="10800000">
            <a:off x="6604757" y="3768294"/>
            <a:ext cx="306874" cy="352907"/>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dn.mysitemyway.com/etc-mysitemyway/icons/legacy-previews/icons/green-grunge-clipart-icons-culture/028787-green-grunge-clipart-icon-culture-holiday-trees1-sc44.png"/>
          <p:cNvPicPr>
            <a:picLocks noChangeAspect="1" noChangeArrowheads="1"/>
          </p:cNvPicPr>
          <p:nvPr/>
        </p:nvPicPr>
        <p:blipFill>
          <a:blip r:embed="rId2" cstate="print"/>
          <a:srcRect/>
          <a:stretch>
            <a:fillRect/>
          </a:stretch>
        </p:blipFill>
        <p:spPr bwMode="auto">
          <a:xfrm>
            <a:off x="567560" y="-153"/>
            <a:ext cx="3200400" cy="3200400"/>
          </a:xfrm>
          <a:prstGeom prst="rect">
            <a:avLst/>
          </a:prstGeom>
          <a:noFill/>
        </p:spPr>
      </p:pic>
      <p:sp>
        <p:nvSpPr>
          <p:cNvPr id="15" name="TextBox 14"/>
          <p:cNvSpPr txBox="1"/>
          <p:nvPr/>
        </p:nvSpPr>
        <p:spPr>
          <a:xfrm>
            <a:off x="549266" y="3437106"/>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4559969"/>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4" name="TextBox 3"/>
          <p:cNvSpPr txBox="1"/>
          <p:nvPr/>
        </p:nvSpPr>
        <p:spPr>
          <a:xfrm>
            <a:off x="1" y="641537"/>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Oreo Cookie Balls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611372" y="3648887"/>
            <a:ext cx="3073400" cy="769441"/>
          </a:xfrm>
          <a:prstGeom prst="rect">
            <a:avLst/>
          </a:prstGeom>
          <a:noFill/>
        </p:spPr>
        <p:txBody>
          <a:bodyPr wrap="square" rtlCol="0">
            <a:spAutoFit/>
          </a:bodyPr>
          <a:lstStyle/>
          <a:p>
            <a:r>
              <a:rPr lang="en-US" sz="1100" dirty="0" smtClean="0"/>
              <a:t>1 package Oreos</a:t>
            </a:r>
          </a:p>
          <a:p>
            <a:r>
              <a:rPr lang="en-US" sz="1100" dirty="0" smtClean="0"/>
              <a:t>1 block of cream cheese</a:t>
            </a:r>
          </a:p>
          <a:p>
            <a:r>
              <a:rPr lang="en-US" sz="1100" dirty="0" smtClean="0"/>
              <a:t>Candy Melts (color and flavor of your choice) –</a:t>
            </a:r>
          </a:p>
          <a:p>
            <a:r>
              <a:rPr lang="en-US" sz="1100" dirty="0" smtClean="0"/>
              <a:t>     one for dipping and one for decorating</a:t>
            </a:r>
            <a:endParaRPr lang="en-US" sz="1100" dirty="0"/>
          </a:p>
        </p:txBody>
      </p:sp>
      <p:sp>
        <p:nvSpPr>
          <p:cNvPr id="27" name="TextBox 26"/>
          <p:cNvSpPr txBox="1"/>
          <p:nvPr/>
        </p:nvSpPr>
        <p:spPr>
          <a:xfrm>
            <a:off x="556657" y="4779262"/>
            <a:ext cx="6663293" cy="1785104"/>
          </a:xfrm>
          <a:prstGeom prst="rect">
            <a:avLst/>
          </a:prstGeom>
          <a:noFill/>
        </p:spPr>
        <p:txBody>
          <a:bodyPr wrap="square" rtlCol="0">
            <a:spAutoFit/>
          </a:bodyPr>
          <a:lstStyle/>
          <a:p>
            <a:pPr marL="228600" indent="-228600">
              <a:buFont typeface="+mj-lt"/>
              <a:buAutoNum type="arabicPeriod"/>
            </a:pPr>
            <a:r>
              <a:rPr lang="en-US" sz="1100" dirty="0" smtClean="0"/>
              <a:t>Crush one package of Oreos in a food processor until finely ground. Do not over process them. </a:t>
            </a:r>
          </a:p>
          <a:p>
            <a:pPr marL="228600" indent="-228600">
              <a:buFont typeface="+mj-lt"/>
              <a:buAutoNum type="arabicPeriod"/>
            </a:pPr>
            <a:r>
              <a:rPr lang="en-US" sz="1100" dirty="0" smtClean="0"/>
              <a:t>Add one block of cream cheese, softened, and mix until blended.</a:t>
            </a:r>
          </a:p>
          <a:p>
            <a:pPr marL="228600" indent="-228600">
              <a:buFont typeface="+mj-lt"/>
              <a:buAutoNum type="arabicPeriod"/>
            </a:pPr>
            <a:r>
              <a:rPr lang="en-US" sz="1100" dirty="0" smtClean="0"/>
              <a:t>Roll into balls and place in refrigerator for 30 – 45 minutes to become firm.</a:t>
            </a:r>
          </a:p>
          <a:p>
            <a:pPr marL="228600" indent="-228600">
              <a:buFont typeface="+mj-lt"/>
              <a:buAutoNum type="arabicPeriod"/>
            </a:pPr>
            <a:r>
              <a:rPr lang="en-US" sz="1100" dirty="0" smtClean="0"/>
              <a:t>In a microwave-safe bowl, add candy melts (this is the tricky part). Melt these slowly in 10 – 20 second intervals, using the heat of the bowl to help melt the candy. </a:t>
            </a:r>
          </a:p>
          <a:p>
            <a:pPr marL="228600" indent="-228600">
              <a:buFont typeface="+mj-lt"/>
              <a:buAutoNum type="arabicPeriod"/>
            </a:pPr>
            <a:r>
              <a:rPr lang="en-US" sz="1100" dirty="0" smtClean="0"/>
              <a:t>Once melted, dip each ball into the melted candy and let sit. </a:t>
            </a:r>
          </a:p>
          <a:p>
            <a:pPr marL="228600" indent="-228600">
              <a:buFont typeface="+mj-lt"/>
              <a:buAutoNum type="arabicPeriod"/>
            </a:pPr>
            <a:r>
              <a:rPr lang="en-US" sz="1100" dirty="0" smtClean="0"/>
              <a:t>Once all of the balls have been dipped, melt the decorating color candy using the same method. </a:t>
            </a:r>
          </a:p>
          <a:p>
            <a:pPr marL="228600" indent="-228600">
              <a:buFont typeface="+mj-lt"/>
              <a:buAutoNum type="arabicPeriod"/>
            </a:pPr>
            <a:r>
              <a:rPr lang="en-US" sz="1100" dirty="0" smtClean="0"/>
              <a:t>Dip tines of a fork into the decorating color and drizzle over the balls.</a:t>
            </a:r>
          </a:p>
          <a:p>
            <a:r>
              <a:rPr lang="en-US" sz="1100" dirty="0" smtClean="0"/>
              <a:t> </a:t>
            </a:r>
          </a:p>
          <a:p>
            <a:r>
              <a:rPr lang="en-US" sz="1100" dirty="0" smtClean="0"/>
              <a:t>Note: These must be kept refrigerated.</a:t>
            </a:r>
            <a:endParaRPr lang="en-US" sz="1100" dirty="0"/>
          </a:p>
        </p:txBody>
      </p:sp>
      <p:sp>
        <p:nvSpPr>
          <p:cNvPr id="21" name="TextBox 20"/>
          <p:cNvSpPr txBox="1"/>
          <p:nvPr/>
        </p:nvSpPr>
        <p:spPr>
          <a:xfrm>
            <a:off x="3684896" y="3761091"/>
            <a:ext cx="3234519" cy="507831"/>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John and Heather Flaherty</a:t>
            </a:r>
          </a:p>
          <a:p>
            <a:pPr algn="ctr"/>
            <a:endParaRPr lang="en-US" sz="900" i="1" dirty="0" smtClean="0">
              <a:latin typeface="Helvetica" pitchFamily="34" charset="0"/>
              <a:cs typeface="Helvetica" pitchFamily="34" charset="0"/>
            </a:endParaRPr>
          </a:p>
        </p:txBody>
      </p:sp>
      <p:pic>
        <p:nvPicPr>
          <p:cNvPr id="29" name="Picture 28" descr="Oreo cookie balls_Flaherty.jpg"/>
          <p:cNvPicPr>
            <a:picLocks noChangeAspect="1"/>
          </p:cNvPicPr>
          <p:nvPr/>
        </p:nvPicPr>
        <p:blipFill>
          <a:blip r:embed="rId3" cstate="print"/>
          <a:stretch>
            <a:fillRect/>
          </a:stretch>
        </p:blipFill>
        <p:spPr>
          <a:xfrm>
            <a:off x="3726932" y="1531917"/>
            <a:ext cx="3190469" cy="2149433"/>
          </a:xfrm>
          <a:prstGeom prst="rect">
            <a:avLst/>
          </a:prstGeom>
        </p:spPr>
      </p:pic>
      <p:sp>
        <p:nvSpPr>
          <p:cNvPr id="25" name="Half Frame 24"/>
          <p:cNvSpPr/>
          <p:nvPr/>
        </p:nvSpPr>
        <p:spPr>
          <a:xfrm rot="16200000">
            <a:off x="3697183" y="340482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676253" y="148195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691201" y="340540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a:off x="3673109" y="145486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857008" y="7939540"/>
            <a:ext cx="2410691"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8" name="TextBox 27"/>
          <p:cNvSpPr txBox="1"/>
          <p:nvPr/>
        </p:nvSpPr>
        <p:spPr>
          <a:xfrm>
            <a:off x="4860284" y="7625311"/>
            <a:ext cx="2412124" cy="276999"/>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1968  British Green Camaro</a:t>
            </a:r>
            <a:endParaRPr lang="en-US" sz="1600" i="1" dirty="0">
              <a:latin typeface="Helvetica" pitchFamily="34" charset="0"/>
              <a:cs typeface="Helvetica" pitchFamily="34" charset="0"/>
            </a:endParaRPr>
          </a:p>
        </p:txBody>
      </p:sp>
      <p:grpSp>
        <p:nvGrpSpPr>
          <p:cNvPr id="32" name="Group 31"/>
          <p:cNvGrpSpPr/>
          <p:nvPr/>
        </p:nvGrpSpPr>
        <p:grpSpPr>
          <a:xfrm>
            <a:off x="475013" y="6804561"/>
            <a:ext cx="3978361" cy="2600696"/>
            <a:chOff x="320635" y="7042068"/>
            <a:chExt cx="3360716" cy="2196935"/>
          </a:xfrm>
        </p:grpSpPr>
        <p:sp>
          <p:nvSpPr>
            <p:cNvPr id="22" name="Rectangle 21"/>
            <p:cNvSpPr/>
            <p:nvPr/>
          </p:nvSpPr>
          <p:spPr>
            <a:xfrm>
              <a:off x="320635" y="7042068"/>
              <a:ext cx="3360716" cy="2196935"/>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Flaherty_68Camaro_revised.jpg"/>
            <p:cNvPicPr>
              <a:picLocks noChangeAspect="1"/>
            </p:cNvPicPr>
            <p:nvPr/>
          </p:nvPicPr>
          <p:blipFill>
            <a:blip r:embed="rId4" cstate="print"/>
            <a:stretch>
              <a:fillRect/>
            </a:stretch>
          </p:blipFill>
          <p:spPr>
            <a:xfrm>
              <a:off x="380010" y="7113319"/>
              <a:ext cx="3224993" cy="2041190"/>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3478902"/>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3468372" y="4769519"/>
            <a:ext cx="1741803"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7" name="TextBox 16"/>
          <p:cNvSpPr txBox="1"/>
          <p:nvPr/>
        </p:nvSpPr>
        <p:spPr>
          <a:xfrm>
            <a:off x="4729655" y="7791566"/>
            <a:ext cx="2412124" cy="523220"/>
          </a:xfrm>
          <a:prstGeom prst="rect">
            <a:avLst/>
          </a:prstGeom>
          <a:noFill/>
          <a:ln w="63500"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1991 Red Z28</a:t>
            </a:r>
          </a:p>
          <a:p>
            <a:pPr algn="ctr"/>
            <a:r>
              <a:rPr lang="en-US" sz="1600" i="1" dirty="0" smtClean="0">
                <a:latin typeface="Helvetica" pitchFamily="34" charset="0"/>
                <a:cs typeface="Helvetica" pitchFamily="34" charset="0"/>
              </a:rPr>
              <a:t>“Zoom”</a:t>
            </a:r>
            <a:endParaRPr lang="en-US" sz="1600" i="1" dirty="0">
              <a:latin typeface="Helvetica" pitchFamily="34" charset="0"/>
              <a:cs typeface="Helvetica" pitchFamily="34" charset="0"/>
            </a:endParaRPr>
          </a:p>
        </p:txBody>
      </p:sp>
      <p:sp>
        <p:nvSpPr>
          <p:cNvPr id="18" name="TextBox 17"/>
          <p:cNvSpPr txBox="1"/>
          <p:nvPr/>
        </p:nvSpPr>
        <p:spPr>
          <a:xfrm>
            <a:off x="4512576" y="8337105"/>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319894" y="3692515"/>
            <a:ext cx="391217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Judy and Dennis Shoreack</a:t>
            </a: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679637"/>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Peanut Butter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27570" y="3200378"/>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 dozen</a:t>
            </a:r>
          </a:p>
        </p:txBody>
      </p:sp>
      <p:pic>
        <p:nvPicPr>
          <p:cNvPr id="20488" name="Picture 8" descr="http://icons.iconarchive.com/icons/harwen/my-christmas/256/Christmas-house-icon.png"/>
          <p:cNvPicPr>
            <a:picLocks noChangeAspect="1" noChangeArrowheads="1"/>
          </p:cNvPicPr>
          <p:nvPr/>
        </p:nvPicPr>
        <p:blipFill>
          <a:blip r:embed="rId2" cstate="print"/>
          <a:srcRect/>
          <a:stretch>
            <a:fillRect/>
          </a:stretch>
        </p:blipFill>
        <p:spPr bwMode="auto">
          <a:xfrm>
            <a:off x="711472" y="386479"/>
            <a:ext cx="2309424" cy="2309424"/>
          </a:xfrm>
          <a:prstGeom prst="rect">
            <a:avLst/>
          </a:prstGeom>
          <a:noFill/>
        </p:spPr>
      </p:pic>
      <p:sp>
        <p:nvSpPr>
          <p:cNvPr id="27" name="TextBox 26"/>
          <p:cNvSpPr txBox="1"/>
          <p:nvPr/>
        </p:nvSpPr>
        <p:spPr>
          <a:xfrm>
            <a:off x="620897" y="3691951"/>
            <a:ext cx="3073400" cy="2292935"/>
          </a:xfrm>
          <a:prstGeom prst="rect">
            <a:avLst/>
          </a:prstGeom>
          <a:noFill/>
        </p:spPr>
        <p:txBody>
          <a:bodyPr wrap="square" rtlCol="0">
            <a:spAutoFit/>
          </a:bodyPr>
          <a:lstStyle/>
          <a:p>
            <a:r>
              <a:rPr lang="en-US" sz="1100" dirty="0" smtClean="0"/>
              <a:t>1 ½ cups all-purpose flour </a:t>
            </a:r>
          </a:p>
          <a:p>
            <a:r>
              <a:rPr lang="en-US" sz="1100" dirty="0" smtClean="0"/>
              <a:t>½ teaspoon baking powder</a:t>
            </a:r>
          </a:p>
          <a:p>
            <a:r>
              <a:rPr lang="en-US" sz="1100" dirty="0" smtClean="0"/>
              <a:t>½ teaspoon baking soda</a:t>
            </a:r>
          </a:p>
          <a:p>
            <a:r>
              <a:rPr lang="en-US" sz="1100" dirty="0" smtClean="0"/>
              <a:t>½ teaspoon salt</a:t>
            </a:r>
          </a:p>
          <a:p>
            <a:r>
              <a:rPr lang="en-US" sz="1100" dirty="0" smtClean="0"/>
              <a:t>½ teaspoon ground cinnamon</a:t>
            </a:r>
          </a:p>
          <a:p>
            <a:r>
              <a:rPr lang="en-US" sz="1100" dirty="0" smtClean="0"/>
              <a:t>2 ½ cups Heartland Natural Cereal Plain, </a:t>
            </a:r>
          </a:p>
          <a:p>
            <a:r>
              <a:rPr lang="en-US" sz="1100" dirty="0" smtClean="0"/>
              <a:t>    Coconut, or Raisin</a:t>
            </a:r>
          </a:p>
          <a:p>
            <a:r>
              <a:rPr lang="en-US" sz="1100" dirty="0" smtClean="0"/>
              <a:t>1 cup creamy peanut butter</a:t>
            </a:r>
          </a:p>
          <a:p>
            <a:r>
              <a:rPr lang="en-US" sz="1100" dirty="0" smtClean="0"/>
              <a:t>½ cup butter or margarine, softened</a:t>
            </a:r>
          </a:p>
          <a:p>
            <a:r>
              <a:rPr lang="en-US" sz="1100" dirty="0" smtClean="0"/>
              <a:t>½ cup firmly packed brown sugar</a:t>
            </a:r>
          </a:p>
          <a:p>
            <a:r>
              <a:rPr lang="en-US" sz="1100" dirty="0" smtClean="0"/>
              <a:t>½ cup granulated sugar</a:t>
            </a:r>
          </a:p>
          <a:p>
            <a:r>
              <a:rPr lang="en-US" sz="1100" dirty="0" smtClean="0"/>
              <a:t>2 eggs</a:t>
            </a:r>
          </a:p>
          <a:p>
            <a:r>
              <a:rPr lang="en-US" sz="1100" dirty="0" smtClean="0"/>
              <a:t>1 teaspoon vanilla</a:t>
            </a:r>
            <a:endParaRPr lang="en-US" sz="1100" dirty="0"/>
          </a:p>
        </p:txBody>
      </p:sp>
      <p:sp>
        <p:nvSpPr>
          <p:cNvPr id="28" name="TextBox 27"/>
          <p:cNvSpPr txBox="1"/>
          <p:nvPr/>
        </p:nvSpPr>
        <p:spPr>
          <a:xfrm>
            <a:off x="3480833" y="5016281"/>
            <a:ext cx="4120970" cy="1446550"/>
          </a:xfrm>
          <a:prstGeom prst="rect">
            <a:avLst/>
          </a:prstGeom>
          <a:noFill/>
        </p:spPr>
        <p:txBody>
          <a:bodyPr wrap="square" rtlCol="0">
            <a:spAutoFit/>
          </a:bodyPr>
          <a:lstStyle/>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Sift together flour, baking powder, baking soda, salt, and cinnamon. </a:t>
            </a:r>
          </a:p>
          <a:p>
            <a:pPr marL="228600" indent="-228600">
              <a:buFont typeface="+mj-lt"/>
              <a:buAutoNum type="arabicPeriod"/>
            </a:pPr>
            <a:r>
              <a:rPr lang="en-US" sz="1100" dirty="0" smtClean="0"/>
              <a:t>Stir in Heartland cereal, creamy peanut butter, and eggs. </a:t>
            </a:r>
          </a:p>
          <a:p>
            <a:pPr marL="228600" indent="-228600">
              <a:buFont typeface="+mj-lt"/>
              <a:buAutoNum type="arabicPeriod"/>
            </a:pPr>
            <a:r>
              <a:rPr lang="en-US" sz="1100" dirty="0" smtClean="0"/>
              <a:t>Stir in vanilla, gradually add with dry ingredients.</a:t>
            </a:r>
          </a:p>
          <a:p>
            <a:pPr marL="228600" indent="-228600">
              <a:buFont typeface="+mj-lt"/>
              <a:buAutoNum type="arabicPeriod"/>
            </a:pPr>
            <a:r>
              <a:rPr lang="en-US" sz="1100" dirty="0" smtClean="0"/>
              <a:t>Form a 1″ball, place on an ungreased cookie sheet. </a:t>
            </a:r>
          </a:p>
          <a:p>
            <a:pPr marL="228600" indent="-228600">
              <a:buFont typeface="+mj-lt"/>
              <a:buAutoNum type="arabicPeriod"/>
            </a:pPr>
            <a:r>
              <a:rPr lang="en-US" sz="1100" dirty="0" smtClean="0"/>
              <a:t>Press flat with greased fork to create a waffle design. </a:t>
            </a:r>
          </a:p>
          <a:p>
            <a:pPr marL="228600" indent="-228600">
              <a:buFont typeface="+mj-lt"/>
              <a:buAutoNum type="arabicPeriod"/>
            </a:pPr>
            <a:r>
              <a:rPr lang="en-US" sz="1100" dirty="0" smtClean="0"/>
              <a:t>Bake 8 – 10 minutes or until light brown.</a:t>
            </a:r>
            <a:endParaRPr lang="en-US" sz="1100" dirty="0"/>
          </a:p>
        </p:txBody>
      </p:sp>
      <p:grpSp>
        <p:nvGrpSpPr>
          <p:cNvPr id="30" name="Group 29"/>
          <p:cNvGrpSpPr/>
          <p:nvPr/>
        </p:nvGrpSpPr>
        <p:grpSpPr>
          <a:xfrm>
            <a:off x="400049" y="6886575"/>
            <a:ext cx="3935118" cy="2686051"/>
            <a:chOff x="409575" y="7134225"/>
            <a:chExt cx="3390900" cy="2314576"/>
          </a:xfrm>
        </p:grpSpPr>
        <p:sp>
          <p:nvSpPr>
            <p:cNvPr id="22" name="Rectangle 21"/>
            <p:cNvSpPr/>
            <p:nvPr/>
          </p:nvSpPr>
          <p:spPr>
            <a:xfrm>
              <a:off x="409575" y="7134225"/>
              <a:ext cx="3390900" cy="2314576"/>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http://www.gatewaycamaro.com/3rd%20Gen/DS/slides/DS001%20%2823Aug15%29.JPG"/>
            <p:cNvPicPr>
              <a:picLocks noChangeAspect="1" noChangeArrowheads="1"/>
            </p:cNvPicPr>
            <p:nvPr/>
          </p:nvPicPr>
          <p:blipFill>
            <a:blip r:embed="rId3" cstate="print"/>
            <a:srcRect/>
            <a:stretch>
              <a:fillRect/>
            </a:stretch>
          </p:blipFill>
          <p:spPr bwMode="auto">
            <a:xfrm>
              <a:off x="468926" y="7212013"/>
              <a:ext cx="3277573" cy="2170112"/>
            </a:xfrm>
            <a:prstGeom prst="rect">
              <a:avLst/>
            </a:prstGeom>
            <a:noFill/>
          </p:spPr>
        </p:pic>
      </p:grpSp>
      <p:grpSp>
        <p:nvGrpSpPr>
          <p:cNvPr id="31" name="Group 30"/>
          <p:cNvGrpSpPr/>
          <p:nvPr/>
        </p:nvGrpSpPr>
        <p:grpSpPr>
          <a:xfrm>
            <a:off x="3290846" y="1522944"/>
            <a:ext cx="3939258" cy="2126523"/>
            <a:chOff x="3290846" y="1522944"/>
            <a:chExt cx="3939258" cy="2126523"/>
          </a:xfrm>
        </p:grpSpPr>
        <p:pic>
          <p:nvPicPr>
            <p:cNvPr id="29" name="Picture 28" descr="Peanut butter raisin_Shoreacks.jpg"/>
            <p:cNvPicPr>
              <a:picLocks noChangeAspect="1"/>
            </p:cNvPicPr>
            <p:nvPr/>
          </p:nvPicPr>
          <p:blipFill>
            <a:blip r:embed="rId4" cstate="print"/>
            <a:stretch>
              <a:fillRect/>
            </a:stretch>
          </p:blipFill>
          <p:spPr>
            <a:xfrm>
              <a:off x="3326188" y="1567543"/>
              <a:ext cx="3869614" cy="2042556"/>
            </a:xfrm>
            <a:prstGeom prst="rect">
              <a:avLst/>
            </a:prstGeom>
          </p:spPr>
        </p:pic>
        <p:sp>
          <p:nvSpPr>
            <p:cNvPr id="23" name="Half Frame 22"/>
            <p:cNvSpPr/>
            <p:nvPr/>
          </p:nvSpPr>
          <p:spPr>
            <a:xfrm>
              <a:off x="3290846" y="152294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314920" y="335804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962081" y="334675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947134" y="151441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612013"/>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Oatmeal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5" name="TextBox 4"/>
          <p:cNvSpPr txBox="1"/>
          <p:nvPr/>
        </p:nvSpPr>
        <p:spPr>
          <a:xfrm>
            <a:off x="453892" y="3903964"/>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6" name="TextBox 5"/>
          <p:cNvSpPr txBox="1"/>
          <p:nvPr/>
        </p:nvSpPr>
        <p:spPr>
          <a:xfrm>
            <a:off x="3554630" y="4656473"/>
            <a:ext cx="2218177"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b="1" dirty="0">
              <a:latin typeface="Helvetica" pitchFamily="34" charset="0"/>
              <a:cs typeface="Helvetica" pitchFamily="34" charset="0"/>
            </a:endParaRPr>
          </a:p>
        </p:txBody>
      </p:sp>
      <p:sp>
        <p:nvSpPr>
          <p:cNvPr id="7" name="TextBox 6"/>
          <p:cNvSpPr txBox="1"/>
          <p:nvPr/>
        </p:nvSpPr>
        <p:spPr>
          <a:xfrm>
            <a:off x="4492275" y="7586069"/>
            <a:ext cx="2753830" cy="461665"/>
          </a:xfrm>
          <a:prstGeom prst="rect">
            <a:avLst/>
          </a:prstGeom>
          <a:noFill/>
          <a:ln w="47625" cmpd="thinThick">
            <a:solidFill>
              <a:srgbClr val="FF33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Summit White &amp; Inferno Orange RS LT</a:t>
            </a:r>
            <a:endParaRPr lang="en-US" sz="1600" i="1" dirty="0">
              <a:latin typeface="Helvetica" pitchFamily="34" charset="0"/>
              <a:cs typeface="Helvetica" pitchFamily="34" charset="0"/>
            </a:endParaRPr>
          </a:p>
        </p:txBody>
      </p:sp>
      <p:sp>
        <p:nvSpPr>
          <p:cNvPr id="20" name="TextBox 19"/>
          <p:cNvSpPr txBox="1"/>
          <p:nvPr/>
        </p:nvSpPr>
        <p:spPr>
          <a:xfrm>
            <a:off x="4473338" y="8117960"/>
            <a:ext cx="277049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2016</a:t>
            </a:r>
            <a:endParaRPr lang="en-US" sz="1000" b="1" dirty="0"/>
          </a:p>
        </p:txBody>
      </p:sp>
      <p:sp>
        <p:nvSpPr>
          <p:cNvPr id="29" name="TextBox 28"/>
          <p:cNvSpPr txBox="1"/>
          <p:nvPr/>
        </p:nvSpPr>
        <p:spPr>
          <a:xfrm>
            <a:off x="445968" y="3660953"/>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 dozen</a:t>
            </a:r>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6" name="Picture 12" descr="https://cdn0.iconfinder.com/data/icons/IS_Christmas/512/candle.png"/>
          <p:cNvPicPr>
            <a:picLocks noChangeAspect="1" noChangeArrowheads="1"/>
          </p:cNvPicPr>
          <p:nvPr/>
        </p:nvPicPr>
        <p:blipFill>
          <a:blip r:embed="rId2" cstate="print"/>
          <a:srcRect/>
          <a:stretch>
            <a:fillRect/>
          </a:stretch>
        </p:blipFill>
        <p:spPr bwMode="auto">
          <a:xfrm>
            <a:off x="819806" y="0"/>
            <a:ext cx="3322053" cy="3322053"/>
          </a:xfrm>
          <a:prstGeom prst="rect">
            <a:avLst/>
          </a:prstGeom>
          <a:noFill/>
        </p:spPr>
      </p:pic>
      <p:sp>
        <p:nvSpPr>
          <p:cNvPr id="21" name="Rectangle 20"/>
          <p:cNvSpPr/>
          <p:nvPr/>
        </p:nvSpPr>
        <p:spPr>
          <a:xfrm>
            <a:off x="391886" y="6840187"/>
            <a:ext cx="3883231" cy="2648197"/>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97072" y="4131337"/>
            <a:ext cx="3073400" cy="2123658"/>
          </a:xfrm>
          <a:prstGeom prst="rect">
            <a:avLst/>
          </a:prstGeom>
          <a:noFill/>
        </p:spPr>
        <p:txBody>
          <a:bodyPr wrap="square" rtlCol="0">
            <a:spAutoFit/>
          </a:bodyPr>
          <a:lstStyle/>
          <a:p>
            <a:r>
              <a:rPr lang="en-US" sz="1100" dirty="0" smtClean="0"/>
              <a:t>1 cup (2 sticks) margarine or butter, softened</a:t>
            </a:r>
          </a:p>
          <a:p>
            <a:r>
              <a:rPr lang="en-US" sz="1100" dirty="0" smtClean="0"/>
              <a:t>1 cup firmly packed brown sugar</a:t>
            </a:r>
          </a:p>
          <a:p>
            <a:r>
              <a:rPr lang="en-US" sz="1100" dirty="0" smtClean="0"/>
              <a:t>½ cup granulated sugar</a:t>
            </a:r>
          </a:p>
          <a:p>
            <a:r>
              <a:rPr lang="en-US" sz="1100" dirty="0" smtClean="0"/>
              <a:t>2 eggs</a:t>
            </a:r>
          </a:p>
          <a:p>
            <a:r>
              <a:rPr lang="en-US" sz="1100" dirty="0" smtClean="0"/>
              <a:t>1 teaspoon vanilla</a:t>
            </a:r>
          </a:p>
          <a:p>
            <a:r>
              <a:rPr lang="en-US" sz="1100" dirty="0" smtClean="0"/>
              <a:t>½ tablespoon honey</a:t>
            </a:r>
          </a:p>
          <a:p>
            <a:r>
              <a:rPr lang="en-US" sz="1100" dirty="0" smtClean="0"/>
              <a:t>1 ½ cups all-purpose flour</a:t>
            </a:r>
          </a:p>
          <a:p>
            <a:r>
              <a:rPr lang="en-US" sz="1100" dirty="0" smtClean="0"/>
              <a:t>1 teaspoon baking soda</a:t>
            </a:r>
          </a:p>
          <a:p>
            <a:r>
              <a:rPr lang="en-US" sz="1100" dirty="0" smtClean="0"/>
              <a:t>1 ½ teaspoon cinnamon</a:t>
            </a:r>
          </a:p>
          <a:p>
            <a:r>
              <a:rPr lang="en-US" sz="1100" dirty="0" smtClean="0"/>
              <a:t>½ teaspoon salt (optional)</a:t>
            </a:r>
          </a:p>
          <a:p>
            <a:r>
              <a:rPr lang="en-US" sz="1100" dirty="0" smtClean="0"/>
              <a:t>3 cups Quaker Oats (old fashioned, uncooked)</a:t>
            </a:r>
          </a:p>
          <a:p>
            <a:r>
              <a:rPr lang="en-US" sz="1100" dirty="0" smtClean="0"/>
              <a:t>1 cup raisins (optional)</a:t>
            </a:r>
            <a:endParaRPr lang="en-US" sz="1100" dirty="0"/>
          </a:p>
        </p:txBody>
      </p:sp>
      <p:sp>
        <p:nvSpPr>
          <p:cNvPr id="23" name="TextBox 22"/>
          <p:cNvSpPr txBox="1"/>
          <p:nvPr/>
        </p:nvSpPr>
        <p:spPr>
          <a:xfrm>
            <a:off x="3576740" y="4852082"/>
            <a:ext cx="3939142" cy="1446550"/>
          </a:xfrm>
          <a:prstGeom prst="rect">
            <a:avLst/>
          </a:prstGeom>
          <a:noFill/>
        </p:spPr>
        <p:txBody>
          <a:bodyPr wrap="square" rtlCol="0">
            <a:spAutoFit/>
          </a:bodyPr>
          <a:lstStyle/>
          <a:p>
            <a:r>
              <a:rPr lang="en-US" sz="1100" dirty="0" smtClean="0"/>
              <a:t>1.  Heat oven to 350°F.</a:t>
            </a:r>
          </a:p>
          <a:p>
            <a:r>
              <a:rPr lang="en-US" sz="1100" dirty="0" smtClean="0"/>
              <a:t>2.  Beat together margarine and sugars until creamy.</a:t>
            </a:r>
          </a:p>
          <a:p>
            <a:r>
              <a:rPr lang="en-US" sz="1100" dirty="0" smtClean="0"/>
              <a:t>3.  Add eggs and vanilla and honey; beat well .</a:t>
            </a:r>
          </a:p>
          <a:p>
            <a:r>
              <a:rPr lang="en-US" sz="1100" dirty="0" smtClean="0"/>
              <a:t>4.  Add combined flour, baking soda, cinnamon and salt; mix well.</a:t>
            </a:r>
          </a:p>
          <a:p>
            <a:r>
              <a:rPr lang="en-US" sz="1100" dirty="0" smtClean="0"/>
              <a:t>5.  Stir in oats (+ raisins); mix well.</a:t>
            </a:r>
          </a:p>
          <a:p>
            <a:r>
              <a:rPr lang="en-US" sz="1100" dirty="0" smtClean="0"/>
              <a:t>6.  Drop by rounded tablespoonfuls onto ungreased cookie sheet.</a:t>
            </a:r>
          </a:p>
          <a:p>
            <a:r>
              <a:rPr lang="en-US" sz="1100" dirty="0" smtClean="0"/>
              <a:t>7.  Bake 10 - 12 minutes or until golden brown.</a:t>
            </a:r>
          </a:p>
          <a:p>
            <a:r>
              <a:rPr lang="en-US" sz="1100" dirty="0" smtClean="0"/>
              <a:t>8.  Cool 1 minute on cookie sheet; remove to wire rack.</a:t>
            </a:r>
            <a:endParaRPr lang="en-US" sz="1100" dirty="0"/>
          </a:p>
        </p:txBody>
      </p:sp>
      <p:sp>
        <p:nvSpPr>
          <p:cNvPr id="31" name="TextBox 30"/>
          <p:cNvSpPr txBox="1"/>
          <p:nvPr/>
        </p:nvSpPr>
        <p:spPr>
          <a:xfrm>
            <a:off x="3744454" y="3820879"/>
            <a:ext cx="3333750"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Darryl and Jacquie Stanfield</a:t>
            </a:r>
          </a:p>
        </p:txBody>
      </p:sp>
      <p:pic>
        <p:nvPicPr>
          <p:cNvPr id="32" name="Picture 31" descr="Darryl_Jacquie.jpg"/>
          <p:cNvPicPr>
            <a:picLocks noChangeAspect="1"/>
          </p:cNvPicPr>
          <p:nvPr/>
        </p:nvPicPr>
        <p:blipFill>
          <a:blip r:embed="rId3" cstate="print"/>
          <a:stretch>
            <a:fillRect/>
          </a:stretch>
        </p:blipFill>
        <p:spPr>
          <a:xfrm>
            <a:off x="468394" y="6885585"/>
            <a:ext cx="3724275" cy="2533650"/>
          </a:xfrm>
          <a:prstGeom prst="rect">
            <a:avLst/>
          </a:prstGeom>
        </p:spPr>
      </p:pic>
      <p:grpSp>
        <p:nvGrpSpPr>
          <p:cNvPr id="24" name="Group 23"/>
          <p:cNvGrpSpPr/>
          <p:nvPr/>
        </p:nvGrpSpPr>
        <p:grpSpPr>
          <a:xfrm>
            <a:off x="3718154" y="1371943"/>
            <a:ext cx="3245692" cy="2423041"/>
            <a:chOff x="3623152" y="1348193"/>
            <a:chExt cx="3245692" cy="2423041"/>
          </a:xfrm>
        </p:grpSpPr>
        <p:pic>
          <p:nvPicPr>
            <p:cNvPr id="22" name="Picture 21" descr="Oatmeal_Stanfield.jpg"/>
            <p:cNvPicPr>
              <a:picLocks noChangeAspect="1"/>
            </p:cNvPicPr>
            <p:nvPr/>
          </p:nvPicPr>
          <p:blipFill>
            <a:blip r:embed="rId4" cstate="print"/>
            <a:stretch>
              <a:fillRect/>
            </a:stretch>
          </p:blipFill>
          <p:spPr>
            <a:xfrm>
              <a:off x="3673215" y="1404929"/>
              <a:ext cx="3155095" cy="2312826"/>
            </a:xfrm>
            <a:prstGeom prst="rect">
              <a:avLst/>
            </a:prstGeom>
          </p:spPr>
        </p:pic>
        <p:sp>
          <p:nvSpPr>
            <p:cNvPr id="25" name="Half Frame 24"/>
            <p:cNvSpPr/>
            <p:nvPr/>
          </p:nvSpPr>
          <p:spPr>
            <a:xfrm>
              <a:off x="3623152" y="1348857"/>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5400000">
              <a:off x="6578793" y="132845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p:cNvSpPr/>
            <p:nvPr/>
          </p:nvSpPr>
          <p:spPr>
            <a:xfrm rot="16200000">
              <a:off x="3659098" y="348826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p:cNvSpPr/>
            <p:nvPr/>
          </p:nvSpPr>
          <p:spPr>
            <a:xfrm rot="10800000">
              <a:off x="6605617" y="345322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3323090"/>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4513452"/>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7" name="TextBox 16"/>
          <p:cNvSpPr txBox="1"/>
          <p:nvPr/>
        </p:nvSpPr>
        <p:spPr>
          <a:xfrm>
            <a:off x="4933949" y="8048741"/>
            <a:ext cx="2597763" cy="523220"/>
          </a:xfrm>
          <a:prstGeom prst="rect">
            <a:avLst/>
          </a:prstGeom>
          <a:noFill/>
          <a:ln w="63500" cmpd="thinThick">
            <a:solidFill>
              <a:srgbClr val="FF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Victory Red SS/RS</a:t>
            </a:r>
          </a:p>
          <a:p>
            <a:pPr algn="ctr"/>
            <a:r>
              <a:rPr lang="en-US" sz="1600" i="1" dirty="0" smtClean="0">
                <a:latin typeface="Helvetica" pitchFamily="34" charset="0"/>
                <a:cs typeface="Helvetica" pitchFamily="34" charset="0"/>
              </a:rPr>
              <a:t>“Sexy Beast!”</a:t>
            </a:r>
            <a:endParaRPr lang="en-US" sz="1600" i="1" dirty="0">
              <a:latin typeface="Helvetica" pitchFamily="34" charset="0"/>
              <a:cs typeface="Helvetica" pitchFamily="34" charset="0"/>
            </a:endParaRPr>
          </a:p>
        </p:txBody>
      </p:sp>
      <p:sp>
        <p:nvSpPr>
          <p:cNvPr id="18" name="TextBox 17"/>
          <p:cNvSpPr txBox="1"/>
          <p:nvPr/>
        </p:nvSpPr>
        <p:spPr>
          <a:xfrm>
            <a:off x="4731651" y="859428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716426" y="3754312"/>
            <a:ext cx="288508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Christine Crocker</a:t>
            </a:r>
          </a:p>
        </p:txBody>
      </p:sp>
      <p:sp>
        <p:nvSpPr>
          <p:cNvPr id="22" name="Rectangle 21"/>
          <p:cNvSpPr/>
          <p:nvPr/>
        </p:nvSpPr>
        <p:spPr>
          <a:xfrm>
            <a:off x="218364" y="6905624"/>
            <a:ext cx="4503761" cy="2538627"/>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 y="678651"/>
            <a:ext cx="7772399" cy="646331"/>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Rolo Pretzel Turtles </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75195" y="2892166"/>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7 minutes </a:t>
            </a:r>
          </a:p>
          <a:p>
            <a:r>
              <a:rPr lang="en-US" sz="900" dirty="0" smtClean="0">
                <a:latin typeface="Helvetica" pitchFamily="34" charset="0"/>
                <a:cs typeface="Helvetica" pitchFamily="34" charset="0"/>
              </a:rPr>
              <a:t>Servings: Varies</a:t>
            </a:r>
          </a:p>
        </p:txBody>
      </p:sp>
      <p:pic>
        <p:nvPicPr>
          <p:cNvPr id="21508" name="Picture 4" descr="http://www.freeiconsweb.com/Freeicons/256x256_Christmas%20icons/001.png"/>
          <p:cNvPicPr>
            <a:picLocks noChangeAspect="1" noChangeArrowheads="1"/>
          </p:cNvPicPr>
          <p:nvPr/>
        </p:nvPicPr>
        <p:blipFill>
          <a:blip r:embed="rId2" cstate="print"/>
          <a:srcRect/>
          <a:stretch>
            <a:fillRect/>
          </a:stretch>
        </p:blipFill>
        <p:spPr bwMode="auto">
          <a:xfrm>
            <a:off x="1114072" y="572692"/>
            <a:ext cx="2203286" cy="2203286"/>
          </a:xfrm>
          <a:prstGeom prst="rect">
            <a:avLst/>
          </a:prstGeom>
          <a:noFill/>
        </p:spPr>
      </p:pic>
      <p:sp>
        <p:nvSpPr>
          <p:cNvPr id="27" name="TextBox 26"/>
          <p:cNvSpPr txBox="1"/>
          <p:nvPr/>
        </p:nvSpPr>
        <p:spPr>
          <a:xfrm>
            <a:off x="599373" y="3545664"/>
            <a:ext cx="3073400" cy="769441"/>
          </a:xfrm>
          <a:prstGeom prst="rect">
            <a:avLst/>
          </a:prstGeom>
          <a:noFill/>
        </p:spPr>
        <p:txBody>
          <a:bodyPr wrap="square" rtlCol="0">
            <a:spAutoFit/>
          </a:bodyPr>
          <a:lstStyle/>
          <a:p>
            <a:r>
              <a:rPr lang="en-US" sz="1100" dirty="0" smtClean="0"/>
              <a:t>Rolo chocolate Candies</a:t>
            </a:r>
          </a:p>
          <a:p>
            <a:r>
              <a:rPr lang="en-US" sz="1100" dirty="0" smtClean="0"/>
              <a:t>Mini pretzels</a:t>
            </a:r>
          </a:p>
          <a:p>
            <a:r>
              <a:rPr lang="en-US" sz="1100" dirty="0" smtClean="0"/>
              <a:t>Nuts – toasted (pecans/almonds/hazelnuts/walnuts)</a:t>
            </a:r>
            <a:endParaRPr lang="en-US" sz="1100" dirty="0"/>
          </a:p>
        </p:txBody>
      </p:sp>
      <p:sp>
        <p:nvSpPr>
          <p:cNvPr id="28" name="TextBox 27"/>
          <p:cNvSpPr txBox="1"/>
          <p:nvPr/>
        </p:nvSpPr>
        <p:spPr>
          <a:xfrm>
            <a:off x="556658" y="4749581"/>
            <a:ext cx="6453742" cy="1785104"/>
          </a:xfrm>
          <a:prstGeom prst="rect">
            <a:avLst/>
          </a:prstGeom>
          <a:noFill/>
        </p:spPr>
        <p:txBody>
          <a:bodyPr wrap="square" rtlCol="0">
            <a:spAutoFit/>
          </a:bodyPr>
          <a:lstStyle/>
          <a:p>
            <a:pPr marL="228600" indent="-228600">
              <a:buFont typeface="+mj-lt"/>
              <a:buAutoNum type="arabicPeriod"/>
            </a:pPr>
            <a:r>
              <a:rPr lang="en-US" sz="1100" dirty="0" smtClean="0"/>
              <a:t>Preheat oven to 350°F.</a:t>
            </a:r>
          </a:p>
          <a:p>
            <a:pPr marL="228600" indent="-228600">
              <a:buFont typeface="+mj-lt"/>
              <a:buAutoNum type="arabicPeriod"/>
            </a:pPr>
            <a:r>
              <a:rPr lang="en-US" sz="1100" dirty="0" smtClean="0"/>
              <a:t>Unwrap your Rolos. </a:t>
            </a:r>
          </a:p>
          <a:p>
            <a:pPr marL="228600" indent="-228600">
              <a:buFont typeface="+mj-lt"/>
              <a:buAutoNum type="arabicPeriod"/>
            </a:pPr>
            <a:r>
              <a:rPr lang="en-US" sz="1100" dirty="0" smtClean="0"/>
              <a:t>Place pretzels on baking sheet. Top with a Rolo.</a:t>
            </a:r>
          </a:p>
          <a:p>
            <a:pPr marL="228600" indent="-228600">
              <a:buFont typeface="+mj-lt"/>
              <a:buAutoNum type="arabicPeriod"/>
            </a:pPr>
            <a:r>
              <a:rPr lang="en-US" sz="1100" dirty="0" smtClean="0"/>
              <a:t>Bake in oven for 3-5 minutes, until the chocolate just begins to melt. The Rolo should be soft but not completely melted.</a:t>
            </a:r>
          </a:p>
          <a:p>
            <a:pPr marL="228600" indent="-228600">
              <a:buFont typeface="+mj-lt"/>
              <a:buAutoNum type="arabicPeriod"/>
            </a:pPr>
            <a:r>
              <a:rPr lang="en-US" sz="1100" dirty="0" smtClean="0"/>
              <a:t>Remove from oven, place on cooling rack and immediately squish the chocolate with a nut. Watch the caramel ooze out. </a:t>
            </a:r>
          </a:p>
          <a:p>
            <a:r>
              <a:rPr lang="en-US" sz="1100" dirty="0" smtClean="0"/>
              <a:t> </a:t>
            </a:r>
          </a:p>
          <a:p>
            <a:r>
              <a:rPr lang="en-US" sz="1100" dirty="0" smtClean="0"/>
              <a:t>Important: Eat as many as you can while they are still warm. Go ahead, I give you permission to stuff yourself with sugar.</a:t>
            </a:r>
            <a:endParaRPr lang="en-US" sz="1100" dirty="0"/>
          </a:p>
        </p:txBody>
      </p:sp>
      <p:grpSp>
        <p:nvGrpSpPr>
          <p:cNvPr id="20" name="Group 19"/>
          <p:cNvGrpSpPr/>
          <p:nvPr/>
        </p:nvGrpSpPr>
        <p:grpSpPr>
          <a:xfrm>
            <a:off x="3677659" y="1472336"/>
            <a:ext cx="2938913" cy="2266263"/>
            <a:chOff x="3900942" y="1514866"/>
            <a:chExt cx="2938913" cy="2266263"/>
          </a:xfrm>
        </p:grpSpPr>
        <p:pic>
          <p:nvPicPr>
            <p:cNvPr id="31746" name="Picture 2" descr="Image result for Rolo Pretzel Turtles"/>
            <p:cNvPicPr>
              <a:picLocks noChangeAspect="1" noChangeArrowheads="1"/>
            </p:cNvPicPr>
            <p:nvPr/>
          </p:nvPicPr>
          <p:blipFill>
            <a:blip r:embed="rId3" cstate="print"/>
            <a:srcRect/>
            <a:stretch>
              <a:fillRect/>
            </a:stretch>
          </p:blipFill>
          <p:spPr bwMode="auto">
            <a:xfrm>
              <a:off x="3958787" y="1588204"/>
              <a:ext cx="2851149" cy="2139356"/>
            </a:xfrm>
            <a:prstGeom prst="rect">
              <a:avLst/>
            </a:prstGeom>
            <a:noFill/>
          </p:spPr>
        </p:pic>
        <p:sp>
          <p:nvSpPr>
            <p:cNvPr id="23" name="Half Frame 22"/>
            <p:cNvSpPr/>
            <p:nvPr/>
          </p:nvSpPr>
          <p:spPr>
            <a:xfrm>
              <a:off x="3910838" y="151486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Half Frame 23"/>
            <p:cNvSpPr/>
            <p:nvPr/>
          </p:nvSpPr>
          <p:spPr>
            <a:xfrm rot="5400000">
              <a:off x="6545105" y="150621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Half Frame 24"/>
            <p:cNvSpPr/>
            <p:nvPr/>
          </p:nvSpPr>
          <p:spPr>
            <a:xfrm rot="16200000">
              <a:off x="3920684" y="349816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Half Frame 25"/>
            <p:cNvSpPr/>
            <p:nvPr/>
          </p:nvSpPr>
          <p:spPr>
            <a:xfrm rot="10800000">
              <a:off x="6576628" y="346794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026" name="Picture 2" descr="19623bd2-8a30-40a4-bbbc-dbb9d18e3677@namprd06"/>
          <p:cNvPicPr>
            <a:picLocks noChangeAspect="1" noChangeArrowheads="1"/>
          </p:cNvPicPr>
          <p:nvPr/>
        </p:nvPicPr>
        <p:blipFill>
          <a:blip r:embed="rId4" cstate="print"/>
          <a:srcRect/>
          <a:stretch>
            <a:fillRect/>
          </a:stretch>
        </p:blipFill>
        <p:spPr bwMode="auto">
          <a:xfrm>
            <a:off x="340150" y="6971802"/>
            <a:ext cx="4300371" cy="240421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77497" y="4074484"/>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3398197" y="4076545"/>
            <a:ext cx="2978609"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7" name="TextBox 16"/>
          <p:cNvSpPr txBox="1"/>
          <p:nvPr/>
        </p:nvSpPr>
        <p:spPr>
          <a:xfrm>
            <a:off x="5038725" y="8191616"/>
            <a:ext cx="2321537" cy="523220"/>
          </a:xfrm>
          <a:prstGeom prst="rect">
            <a:avLst/>
          </a:prstGeom>
          <a:noFill/>
          <a:ln w="63500" cmpd="thinThick">
            <a:solidFill>
              <a:schemeClr val="tx1"/>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Black SS</a:t>
            </a:r>
          </a:p>
          <a:p>
            <a:pPr algn="ctr"/>
            <a:r>
              <a:rPr lang="en-US" sz="1600" i="1" dirty="0" smtClean="0">
                <a:latin typeface="Helvetica" pitchFamily="34" charset="0"/>
                <a:cs typeface="Helvetica" pitchFamily="34" charset="0"/>
              </a:rPr>
              <a:t>“Terminator”</a:t>
            </a:r>
            <a:endParaRPr lang="en-US" sz="1600" i="1" dirty="0">
              <a:latin typeface="Helvetica" pitchFamily="34" charset="0"/>
              <a:cs typeface="Helvetica" pitchFamily="34" charset="0"/>
            </a:endParaRPr>
          </a:p>
        </p:txBody>
      </p:sp>
      <p:sp>
        <p:nvSpPr>
          <p:cNvPr id="18" name="TextBox 17"/>
          <p:cNvSpPr txBox="1"/>
          <p:nvPr/>
        </p:nvSpPr>
        <p:spPr>
          <a:xfrm>
            <a:off x="5019675" y="8737155"/>
            <a:ext cx="233831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4176215" y="3723456"/>
            <a:ext cx="256577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Vicki and Mark Church</a:t>
            </a:r>
          </a:p>
        </p:txBody>
      </p:sp>
      <p:sp>
        <p:nvSpPr>
          <p:cNvPr id="16386" name="AutoShape 2"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88" name="AutoShape 4" descr="data:image/jpeg;base64,/9j/4AAQSkZJRgABAQAAAQABAAD/2wCEAAkGBxMSEhATEhIVFRESFRIXFxYPEhAVEhAQFRUWFxUWFRUYHSggGBolGxUWITEhJSkrLi4uFx8zODMtNygtLisBCgoKDg0OGhAQGi0fHyAtLS0tKy0tLS0tLSstLS0tLS0tLS0tLS0tLS0tLS0tLS0tLS0tLS0tLS0tLS0rLS0tLf/AABEIAOsAygMBEQACEQEDEQH/xAAcAAEAAQUBAQAAAAAAAAAAAAAAAwIEBQYHAQj/xABAEAACAgECBAQDBQUGBAcAAAABAgADEQQhBRIxQQYTUWEHInEyQoGhsRRSkcHRIzNygpLhFUNiYyQ0U6LS8PH/xAAaAQEAAwEBAQAAAAAAAAAAAAAAAQIEAwUG/8QAKxEBAQACAQQBBAICAgMBAAAAAAECEQMEEiExQRMiMlEFYUJxI4GRobEz/9oADAMBAAIRAxEAPwDuMBAQEBAQEBAQEBAQEBAQEBAQEBAQEBAQEBAQEBAQEBAQEBAQEBAQKWcAZJwPU9BAtBxagnlF9fN6eYmf1kbi3bf0vAZKpmAzA9gICAgICAgICAgICBSWxAsX41pwcG5Af8QnP62E+V/p5fpeVXKwyrBh6qQRLzKX0rZpJJQQBgWGv4tXUQrEtYeldYLWN/lH6mRtaY2rYazVvumnStf+/Yeb/So2/jI8p1jPdRX8W1FI/ttPzg7K2mLMC56KykZXJ79I3Z7TMccvVVUcF83D6s+Y53Fe/k1egC/eI9TJ1+y568Ysg3DaSOU1Jy+nIuP0jUV7sv2wetxoLKvKDtVexTyFyR5uCVKZ+yNsHtIvh0n/ACTz8L1NNqrPmsuFOeiUKGK/4nbqfoJOrVd4z1NjjV0/MGXUIOqlRXcB35SPlY+20jzD7L/TI8P1qXIHQ7bggjDKw6qw7ES0qmWNl1VzCCAgICAgICAgIHhgc38VeIWusatGIpQkbHewjrn2nldRz3O9s9NnFxyTfy1p7FHaZdO6rh/GbNM/PU2PVT9lh6ETrx8mWF3FcsJl4rrHh7jKaukWJsejL3Ru4nrcfJM8dsOeFxukuv4tTSQruOc9EUFnP+Uby9siJjb6Y3Vcd8wrRRzLqLP/AFUZfLr+9Zg9cdveRvfpeYa830u6qtPoq2d3VAd3tuYc1jerMev0k+IrvLNrut+KfDa2wLWf3rQkfxlfqR0nT5ptb8R9EulOors8w55VrG1hf0IPQe8XOa2Tp87lquYcV+JWvuYlbBSvZagNh7ses43lyrXj0+E9zbzhPxK19LAvZ5yZ3W0DJHsw6ROTKF6fC/GnQuM/FPR0pSwVrbXQPyIR/ZZHRm7GdvqRlx6fLd+EPDfjBobCBYttPuwDKPxEick+S9Nl8N74fr6r0Wyl1srboyEEf7S8v6cLjcbqxi21dWn1d3O6ottdb/MQOawEqSB3OAJG9V0mNyx8Lyrj2nYgC5cnpzZXP0zJ3Fbhl+mSElR7AQEBAQEBAQLHjd5Si9x1Wtz+UpyXWNq2M3lHDzqtus8V6WtLezUydIbF4N8LNruax2KUKcZH2nbuB6D3mrg4O/zXHl5e26jo3DvC9WnWxdO1lZcYLc3Mfrg95uw4scPxZcuS5e0+lqo0iksVrP3rLGHNYfUsdzL+IjdyYTxL470mn09l9Vld1q/IiowJLt0z3C95W5zXh1w4crdXxHBOPcd1GssNmosLnsv3EHoq9pwtt9tuMmM1jGOhKfSpuTK1aLjllVkV7YHuZMRatMS6hA6H8E+KNXrTTzYqtR2IJ+UMgzzexl+O6rjz47w3+na11WmssBD0vaNhhq2cD0Hed9xi1lIu79Orgq6qynqGAIjSJbPlh6qzpLa0Uk6a48qgknyLeoCk/cPp2Mr6X/Ob+Yz0s5kBAQEBAQEC04hULFao9LFIPsvcyMpuaTLq7Y3T+EdGi8ooUjHVt2P4yk4cJNaW+pl+2j+P/A601tqNKCFQZevrhf3l/pOHLwSecXbj5r6rcPh2F/4fpuXoVJ27kk5nfimsI48l+6sfZ8RaF4kOHGt+ckKLMjl8wjIXHX8Z0V0j+MOkV+HuzDet0K/UnE58k3i7dPlrN8+3r8xmePQtUSypAvdKvy/WUq8nhKRCVhc+SZaKVRJQ8gTUIevT6d5W1MShcbjY+o2P8RKrbdV+E/jW1rRo9Q5cMD5TucsCN+Qnvt0nfiztuqx9RxTXdHR/E+PJHr5tOP8AF5g6fnO2Xpm4/bL5kqPYCAgICAgIEH/M/wAn84GqeOfiDTwy3T12VO5uBYlCAEQEAnfr16QNn1JWyl+6PWev7rL/AEMikco+EnjKurzNFccKHbyn+6ATupPaccM5j4rtnhb5jpbcB0jagas1VnUAYFu2ceuf5zttxav8QeIV6hBplPMuQzlTtkdFz3nm9b1fZ9mF8t/SdPfzrmnFvC6FGasEOATjOQ2O0x8XWZTLWTdlx+Glz1Gd6BAyaLgASjoh1j4GPX9JMRVjLKEkSU1ZPsJFqZF3yyqykiQMx4JVjxDRBftecp29MHP5S2PuKcn4V9Ccb4fZcaOSwVit+c5TmJIBAwM475muzbzcMpNoNQupoBsFnnou7Vsiq/L3KMvcdcESNWJlxy8a0y2k1C2IrocqwBB9jLKWauk0IICAgICBFcnQjqPzHcQMDxXT8P1hT9pFLtS2QLSuUb6zn9XC+JV+zOfDWfH3xArpRtNpeWyxlKswPyVKRjAx1OJXPkmtRv6Tobn9+fif/XPvDPC3B8xvlXGwxjm/CeP1fNjrtj1M5hjO3GNpRTjGTj0ycTDeXKTW3L6eP6VhJy26aU2MApY7KASSegEmTzqIrlGqILuR0LEj6Zn0WO5jJWOvNPXlhLVEjKYlF2M1DZYn/wC4l4rUJElV7WhY4EbJGQWvAwJVfQRIEb7SR5o+KW0WCylyjgEBhjIB2OJaePSmXmaravCXxJ1enuTz7Wu07MA4sOWUH7yn2nTHOz2458OOU8eH0FRarqrKcqwBB9QRkTu8+zXhi+Cr5Vupo+6rCxPZLNyP9WZWePC+XmTJmZZQgICAgIGt+OtY1dACHBsbBIO/L3EwfyHJlhx+Plr6PCZZ7vw5dxe8VVM3VjsufUzyOHD6mcj2cMN3TB+FtKr2kvuVGQD3Oes2dZncMNT5aOXxNN1Fc8e5OGki1StyW0g4rqBTU1hGcY26ZJl+DjvJn2zwjK6m659x3jdt55SeWv8AcXp+PrPc4Omw4vM839suedyYflmlRdaBNyZFqZFxq2wvuZEKxpEsqp5YQyFFHKPc9ZCyoiQlFa4HWSirG2wt9JaRS1HJQQPor4Q8QN3DaeY5aovX+Ct8v5Tvx37WHqMdZs9X/wCdfHahM/i7Yk/Kn+H/AGy4lnMgICAgW/ENWtNb2N0UZ26k9gPcmRbqJk3dNb4jwxTp7r9W4W0oSGb7GmXqEUfqe5nDn4pyYWV34uS45yYuOce1yWirkfmG5Pt6Znm9Lx3C3cfQ9N58rbg+tFFoc7rgg49J06ji+px9s9u3JN47b/wzVV3IHrYEfmD6GeDy8eXHlrJnxsynhfLXOW12E8Z7aY+7LNvQf/s58v4ub6ld/wAJ78Y7EXLJGQ0VeF+srVp6W2sbLewkxWrYiShe6TT43PXtK2p0mIkGltqbwv19JOkWsc7knJl1FMlBA8MDv3wlUaXhS23EIrtZZltvkJwv8cTth4xY+f7uTUZ/wxrq7mtt51824g8mfmSpdkGDv03/ABlsbK58mNmo2ISzkQEBAQMT4k/u6wehuoz9OcSuXpfj9ub/ABy4s/Np9MpxWVaxwPvEEBQfbrOXNl8NfSYzzk5hpes4WvZ6K+bE4OCQZDXjlJlcaq4dxCzT2c1TY33HZh7ynLw48uOs3ncv2cl7XReBeIK9SMfZsHVCev8Ah9Z4PUdJnw/3GjC902tfG7f2Cj1cTt/HT/l/6U5fTn+oXcT3Iy1FySVWRJ5V+g/OVX+GNIllE+k02dz0/WRamRekSqVhq9VjZevr6S0itrGMcy8Uvl5CCSEhCSqs5BI2BGx7+xjaZHZvBHxJS1qtLqaUqBwtbJ/d5A2Vgen1nXHk34rLy9PZ92NdF4jwyu5cEcrjdXTAetuxBE62MuOVijgutZw6WY86k8r46N3Vx7EYMQzx15nqslJVICAgYrxOB+zWksFKgMpYgDnU5H47SMvS/H+TkvxjItbQapM8ltTLuCCGBBxgzhy+dVt6bxvFz5DjecW/hz7Mtr7lDj3kPU5OOc2Pj3FqU3kyvKzxuOWqkqYqQwJDA7EdQZGUlmq1dNPsrM6zjzailK7B86tnmHRh/WZOLpZxclyx9VXn1NRirx0muM1iipMkSaiRNq26CRE1FTTzH27ybUaX+AB7CVWY/V6rOy9PWWkUtY8iWURsIFIXPT8pKKnr0p77Su0yJRWBGzQ0hKg/n/MdJI+jvh1xdtVoNPY+7gFGPqyHlz+k1YZbm3l82HbnV8wxrhj79B5v8r/L+pk/Kv8AgzEsoQEBAwFIW+22+3Hk6claw32eZf7ywjuew+hlffmul+2TGe64j498bWa+wouF01bHy1AGWxtzE+/pOGeXd4b+HinH/trKPOdjvKmRiOhkNXFz3HwrWRa555d12qfYRtt48OzDylWvAEr3PL5Oe3Lal2kyud5q8rtAO4k+1seefMVA8x27yfUdccpl6XagKJXe19LPU3Ftug/WW0pVoRJVUionoI2aSro/3j+AkbTpKFA6CQaUtJQjMCMwhSfz/U9hJH0Z4B4Z+xcOpSw8pCtY5OwUueY5/DE1YTtxeXzZd+fhf8EU2tZqWBHm4WsHqKV6H/Mcn+EmftXPxO1mZZQgICBpPFXK8H1nLsyreDjqDzHMp/i0TX1Zt891rsJmeinVYIu9JpGc7dO59JTPKSJuWmRspFa7dT37zhjblXTpsby8k36iyqTmb2E653UbOqz7cdRcOs5SvGQus6SoQOssqhORuJYl1dpk1BbZv/2Tppw5t+MkgpJkbjvpWunA67ytppUYFDGEImYeslCFrR6yVaia8SdI2iN/tJ0r3Nr+GVukOtq/awc5HldPL83tz/yl8JJfLnzXLtva7j4k4U93IyOSKjzGhv7rUEbgORv9O075TbBx5ye//LJcL1a3VJYowGHQ9VI2K/gQRJimU1dLqSggICBrb6ZefV6R9l1Ss9ee5YctgH0OD+Mrr4dd+Jl+nzrrNC1FllLjD1MVOfbvM18eHqSy+Yr0lBdlVepP8PeVt15N6bPXpgihV6D8z3MxZZbu3K3d2xfEm3x6TtxTw9bosO3juX7UcPr+Un1Mjkvlk6zLeWkrrKSsSB1l5UIHEvKjSB1l1ULiWQvdPqMjfqJWxs4eTc1fb1rDGnW1E7mTpW1C5MlVC0lCMwhGYRVMlVXS5VkYdVZSPqCDJH1lw6zmqqY9WRD/ABAmmenl5TysvDwwNQo6LfaB9CQf1JiLZ/H+mWkqEBAGBgtXQL9WitsmlC2bdWtfIG/oADt3lbN10l1hf7cD8ZcWOq1uotIAHMUUKMfKhwM+pmbPLdenx4duMi68L6b5XtPc8q/zmXny+EZ1lbFmeKNa1rZ5jNuPh9BMe3jkX2lTCL9Jny9vF57vkrx1lXJA6y8qtQOsvKhC6y8qqB1lpUPKDg/WTVsL23a6aNtqJoQieSqhaShQYQjaEVRLKr3gWgbUanT0oMtZYg27DOSf4AxJulupa+qcrVXucLWm59Ao/wBpq9PL91ZeG0Pk87fatZ7PoHbK/wDtxIxWzvnX6ZWSoQEBAwxby9Zv9nU1gA/9yrO34q35SPlf3h/pwfxdwFqNfqKjshY2Bj08pjnP8pj5ftr0+Pk3hKzXCUX9nq5RgEE/XfrMPLvflzmWzVDCt9DK4+3Tim85P7apeNjN3y+hznhlNC3NWvttMuc1k8Hnx1yV66yHFA6yZRA6y8qqFll9oW91cvKixa85U79JdVeK4I2lNab+PLeMCYXRsBJ2rUbIJO1bETV+8natiJqjJ2ixVpNLzuiFgnOwXmf7K57n2kyq6d18MeEtPweltVZz33Y3epC3Ip7VqN8epnfHGY+WLPky5L2zw2Kqq3WBWtXy9NswryC93cGwjYL35RLe3O6w8T2z6jEs5PYCAgIFlxXQC5OXJVgQyOOqOOhEiza2OWq4t8YuM2Fq6bFRblUqxrOeZSc59QD6TLn93J5+GnGSY+FfAjzaXTn/AKMfwmDnn311x9JNRXkEeoM5z26Y3WUrT7RjI9JulfR7l1UnCnIsKjoR+c58s8bed1mE7dso6zhHmLd1kpQOJaVFiFhLqqbEzEppYX1ztjVLEVBwcdjLunDlZdJWeRpq2p80SNGwmQVSTJVUGB5jO3ckfxMmIfU3BqyNPQrdRUgOf8IzNk9PIz/KrfwvtSQPsrZaF/wBzgfTrIx9J5PbLyyhAQEBA8MD5q+LNpbieoB+7ygfTEza+6tOP4xlfAeq59KU+9U5/wBLbiYupx+7brjWbsWZnRrPHNEVJcD5T1x2M1cXJLNV63R9RMsezL3FlwZM2MewH5yeW6iOsv26ZexZneWgdZIt3WSIHWXlRUY2+ktUI7qpONLFhbXO0qs8VQ7SzWgcwiqBYRCNpFt9ZGk7VgwNz+GPhNtZqFtdSNNQwYkjaxx0VfXfrOnHju7cOfk7MdfNdx4zrfKr+UZsf5K1HVrG2H4DqfYTRa8/DHdTcK0nk1V19So3Pqx3Y/xJiTURllu7XclBAQEBA8MD50+LelxxO8/vKh/KZ8rrKtOH4sV4T1vkXDP2LPlYfU7GcOWTLF0nh0O6vBxPPs06LO2vrCfnazFCrnlUDPoJNtvta5XL3UNiyULd1kwW7rLCB1k7EDLLSqrh9BYKRcUPkl+QOehfriW7bru+EzVumNvrlsarYx9gnWVr0t2Mso8hDwyUOofB7wpRq69RbqaBYquqoWzjIHzY9Z1wxl9s/Py5Y6mNdLOpuptOm0umqNVaIR/aeWE5iRuoBz0nTzPEjNqWd2V8r7h/DWD+dewe7GBygiulf3UB/M9TEnzVLl41GVllSAgICAgIHGvjTwsjU0X4+WxChOOjKf6GZufxWjh8zTXPAfCPP1unUjKq3O3pyrvOWE7stOmf24ureJOAEE2VjKncgdVP9JTqOm15xU4+X4rULqsdZhaNrSxZKVrYsJW7rJFu6y0FtYJKWzeEvBVmrZXsBr04IySMNYPRQe3vNHDwXK7vpx5OWY+nSvEXh2u7Q2aVFCgJ/Z4+667qf4zdlhO3tjNx8nbn3VwW2ogEMMMuQwPZhsZ5vrLTflPPhhTNEd0diZ+smVFiDMspWZ8KeGb+IXCulTyZ+ewj5K1779z7Sccd1zzzmE3X0fwvQU6DSrWuFqpXJJ7nux9STNMmo8/LK55POBVM3mX2Ah7yCFPVKlGEB9+5+sifsz16nwy8soQEBAQEBAQMT4m4HXrKGqfburd0fsRKcmEzmqthn23bn3w80LaTiNtNoxZ5ZC+jAHOR9RMnB9vJca08vnDcdWxNzIwPHeA1MjuBysoJ+XoceomXm6fGy12w5MpdOc3L1nlNi0uGIEOopKnDAg7bHrvLas9p2tLFkjdvhpwOi5bLrUDulmF5t1AwDnHrN3S8eOUtrNz52eI6Sq4+ntNzKqgcJ+IiKms1WAANjt6ld55nLP8Alehw+cZtoM6xrSabTvY4StGd2OAqAkkn6SZLUWye3bOA/D/TVaFDq9NXbqEV3bm236hCfbpNOOGp5ednz5XP7azXA+M1rUiU6G+rKghEqATf/r+yfrLS/wBK54XfnKL+rh9l7rZqcBUOUoU5UMOjWH7x9ugjVvtTumPjFm5ZzICAgICAgICAgWtnD62sS0oDagIV8fMAeozK9s3v5Tu60upZCLVVc6Mv7wI+mRK5Tc0mXV25VxnQ26ZuWxNjnlYfZf6e88bk47x3Vb8MpnPCPhvh/Ual1HlsleRlnBAA9s9TL8XBllfSMuTHGJ/HGjNWpOdlZV5T2IAxjPrtLdThZmjhu8WsXMJwdXTfhho3r0rswI8xyy52JXAGZ6fS42Y+WPnylybjNTgGBoPFPBZ1PELbLh/4Z06gjJfGAMe3WZLw28vdfTTjzduHj2s6fCOgpbl1mlAYdLUFhotHYnH2G9QZ27cfmLXl5LPtrY+G3cP0wxpq1B9NPS7MfxAlp2z05ZTky91c3LfqvkKGjTn7RfHnWr+6APsA987yfas7cf7rN1oAABsAAAPQCWc1cBAQEBAQEBAQEBAQEBA1L4i15prP7rfy/wBp538j4wxv9tvQ/lZ/S91XiSqimpmPM7IpCKdzt39J2z6rDjwm/f6csenyzyuvTXNL4m/a70p1FNZpsOAN8qexzM2HVXlz7cpNO+fTzjx3jbuLXg2j0i651cK1ZYirO684PrK8WXH9e4318J5McvpTKe3S1UAYAwB6dp6zz1UBAYgeEQCqB0GPpA9xAQEBAQEBAQEBAQEBAi1OoStS7sFRRkljgASLZJupk3dRqd/i17N6FUV9nfJLe4AnjdR/K9mXbhHpcP8AH92O8qxz+INW2cWqAP3UEzX+U5v9O86DjWOu191oCWO1nMRhcDLN2wBON6jm6i9t8uk4ePh+6L3TeDNRZjzCtY26/M2P0m/j/juS+cqy59bhPxjPcP8ACum0wNjMWYA/PYQAuR2E3YdLx8U3f/bJn1OfJdRpdOlC2oc/ItuebH3Q2czwsOTCc3vxt62WGV4/XnTqmn1CuOZGDKe6nIn0+OUym5Xg5S43VSyyCAgICAgICAgICAgICAgICAgYPxbwA62oVeaawG5jgA82OgIM5cvH3zS/Hn2XbEcO8G+RVym0sqBjkL8zd8ATyuT+Luedzyy1P6j0MP5CYY9uMaVw63V+a2dNf5JLYBpcEem+Jm5ui3Ptl278XVavmuheFuBFP7e5cWn7Kn/lL/8AKel0PRzhx3l7Yur6n6mWp6bNPRYnO/FfHx+1NTY3KlfLyjszH7zTw/5LLlzy7MfUer0OPHjO6+6n0HDGurstRshDgKACHwMnB9Zk4OgvLwXP5jTzdXOPlmPxWI/47+zXVeU/zOwDL91gTjcdjJ6DPmwvj1+lerx4s8XU1Own00eG9gICAgICAgICAgICAgICAgICAgeYgewEDUOJeBKtTqrNRfY7K3LitPlAwO56mZ8unxyytrtOazHUbNoNClKLXWvKi9BOuGGOE1HPLK5Xdav4j8A06h/Nrc025ySoBRjnO6/0nHPpsb5nh1w58p4rbaEIVQTkgAE+pAmienCpJIQEBAQEBAQEBAQEBAQEBAQEBAQEBAQEBAQEBAQEBAQEBAQEBAQEBAQEBAQEBAQEBAQEBAQEBAQEBAQEBAQEBAQEBAQEBAQEBAQEBAQEBAQEBAQEBAQEBAQEBA//2Q=="/>
          <p:cNvSpPr>
            <a:spLocks noChangeAspect="1" noChangeArrowheads="1"/>
          </p:cNvSpPr>
          <p:nvPr/>
        </p:nvSpPr>
        <p:spPr bwMode="auto">
          <a:xfrm>
            <a:off x="155575" y="-1371600"/>
            <a:ext cx="2460625" cy="286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0" name="Picture 2" descr="https://encrypted-tbn1.gstatic.com/images?q=tbn:ANd9GcSIGnmf4_q2NHXHHSR_TjR1g9ZzFVArZHl0ggYYqpKz-QsQXjCdrg"/>
          <p:cNvPicPr>
            <a:picLocks noChangeAspect="1" noChangeArrowheads="1"/>
          </p:cNvPicPr>
          <p:nvPr/>
        </p:nvPicPr>
        <p:blipFill>
          <a:blip r:embed="rId2" cstate="print"/>
          <a:srcRect/>
          <a:stretch>
            <a:fillRect/>
          </a:stretch>
        </p:blipFill>
        <p:spPr bwMode="auto">
          <a:xfrm>
            <a:off x="1198524" y="462160"/>
            <a:ext cx="2670252" cy="3051185"/>
          </a:xfrm>
          <a:prstGeom prst="rect">
            <a:avLst/>
          </a:prstGeom>
          <a:noFill/>
        </p:spPr>
      </p:pic>
      <p:sp>
        <p:nvSpPr>
          <p:cNvPr id="4" name="TextBox 3"/>
          <p:cNvSpPr txBox="1"/>
          <p:nvPr/>
        </p:nvSpPr>
        <p:spPr>
          <a:xfrm>
            <a:off x="1" y="451037"/>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Pecan Pie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498995" y="3770891"/>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25 minutes </a:t>
            </a:r>
          </a:p>
        </p:txBody>
      </p:sp>
      <p:sp>
        <p:nvSpPr>
          <p:cNvPr id="27" name="TextBox 26"/>
          <p:cNvSpPr txBox="1"/>
          <p:nvPr/>
        </p:nvSpPr>
        <p:spPr>
          <a:xfrm>
            <a:off x="535172" y="4309116"/>
            <a:ext cx="3073400" cy="1785104"/>
          </a:xfrm>
          <a:prstGeom prst="rect">
            <a:avLst/>
          </a:prstGeom>
          <a:noFill/>
        </p:spPr>
        <p:txBody>
          <a:bodyPr wrap="square" rtlCol="0">
            <a:spAutoFit/>
          </a:bodyPr>
          <a:lstStyle/>
          <a:p>
            <a:r>
              <a:rPr lang="en-US" sz="1100" dirty="0" smtClean="0"/>
              <a:t>1 prepared single pie crust </a:t>
            </a:r>
          </a:p>
          <a:p>
            <a:r>
              <a:rPr lang="en-US" sz="1100" dirty="0" smtClean="0"/>
              <a:t>     (homemade or Pillsbury)</a:t>
            </a:r>
          </a:p>
          <a:p>
            <a:r>
              <a:rPr lang="en-US" sz="1100" dirty="0" smtClean="0"/>
              <a:t>2 tablespoons unsalted butter, melted</a:t>
            </a:r>
          </a:p>
          <a:p>
            <a:r>
              <a:rPr lang="en-US" sz="1100" dirty="0" smtClean="0"/>
              <a:t>½ cup pecans, chopped</a:t>
            </a:r>
          </a:p>
          <a:p>
            <a:r>
              <a:rPr lang="en-US" sz="1100" dirty="0" smtClean="0"/>
              <a:t>⅓ cup packed brown sugar</a:t>
            </a:r>
          </a:p>
          <a:p>
            <a:r>
              <a:rPr lang="en-US" sz="1100" dirty="0" smtClean="0"/>
              <a:t>¼ cup corn syrup</a:t>
            </a:r>
          </a:p>
          <a:p>
            <a:r>
              <a:rPr lang="en-US" sz="1100" dirty="0" smtClean="0"/>
              <a:t>2 eggs</a:t>
            </a:r>
          </a:p>
          <a:p>
            <a:r>
              <a:rPr lang="en-US" sz="1100" dirty="0" smtClean="0"/>
              <a:t>⅛ teaspoon salt (optional, pie crust has salt)</a:t>
            </a:r>
          </a:p>
          <a:p>
            <a:r>
              <a:rPr lang="en-US" sz="1100" dirty="0" smtClean="0"/>
              <a:t>¼ cup cinnamon chips for decorating </a:t>
            </a:r>
          </a:p>
          <a:p>
            <a:r>
              <a:rPr lang="en-US" sz="1100" dirty="0" smtClean="0"/>
              <a:t>    (crucial for more flavor!)</a:t>
            </a:r>
            <a:endParaRPr lang="en-US" sz="1100" dirty="0"/>
          </a:p>
        </p:txBody>
      </p:sp>
      <p:sp>
        <p:nvSpPr>
          <p:cNvPr id="28" name="TextBox 27"/>
          <p:cNvSpPr txBox="1"/>
          <p:nvPr/>
        </p:nvSpPr>
        <p:spPr>
          <a:xfrm>
            <a:off x="3467099" y="4305300"/>
            <a:ext cx="4048126" cy="3139321"/>
          </a:xfrm>
          <a:prstGeom prst="rect">
            <a:avLst/>
          </a:prstGeom>
          <a:noFill/>
        </p:spPr>
        <p:txBody>
          <a:bodyPr wrap="square" rtlCol="0">
            <a:spAutoFit/>
          </a:bodyPr>
          <a:lstStyle/>
          <a:p>
            <a:pPr marL="228600" lvl="0" indent="-228600">
              <a:buFont typeface="+mj-lt"/>
              <a:buAutoNum type="arabicPeriod"/>
            </a:pPr>
            <a:r>
              <a:rPr lang="en-US" sz="1100" dirty="0" smtClean="0"/>
              <a:t>Preheat oven to 400°F.</a:t>
            </a:r>
          </a:p>
          <a:p>
            <a:pPr marL="228600" lvl="0" indent="-228600">
              <a:buFont typeface="+mj-lt"/>
              <a:buAutoNum type="arabicPeriod"/>
            </a:pPr>
            <a:r>
              <a:rPr lang="en-US" sz="1100" dirty="0" smtClean="0"/>
              <a:t>Combine butter, pecans, brown sugar, corn syrup, salt and eggs.</a:t>
            </a:r>
          </a:p>
          <a:p>
            <a:pPr marL="228600" lvl="0" indent="-228600">
              <a:buFont typeface="+mj-lt"/>
              <a:buAutoNum type="arabicPeriod"/>
            </a:pPr>
            <a:r>
              <a:rPr lang="en-US" sz="1100" dirty="0" smtClean="0"/>
              <a:t>While constantly stirring, cook on the stove top over medium-low heat just until thickened. (You don't want it dry, just slightly thickened, about the consistency of pudding). Remove from heat and set aside.</a:t>
            </a:r>
          </a:p>
          <a:p>
            <a:pPr marL="228600" lvl="0" indent="-228600">
              <a:buFont typeface="+mj-lt"/>
              <a:buAutoNum type="arabicPeriod"/>
            </a:pPr>
            <a:r>
              <a:rPr lang="en-US" sz="1100" dirty="0" smtClean="0"/>
              <a:t>Unroll dough and using a 3" cookie cutter, cut out circles. Gently fold about ⅛″ - ¼ " up on the edges (optional).</a:t>
            </a:r>
          </a:p>
          <a:p>
            <a:pPr marL="228600" lvl="0" indent="-228600">
              <a:buFont typeface="+mj-lt"/>
              <a:buAutoNum type="arabicPeriod"/>
            </a:pPr>
            <a:r>
              <a:rPr lang="en-US" sz="1100" dirty="0" smtClean="0"/>
              <a:t>Place pie crust on a parchment-lined pan (it's important to line it) and bake for 3-4 minutes, then top each circle with 1 tablespoon of the pecan mixture and cook for about 5 more minutes. </a:t>
            </a:r>
          </a:p>
          <a:p>
            <a:pPr marL="228600" lvl="0" indent="-228600">
              <a:buFont typeface="+mj-lt"/>
              <a:buAutoNum type="arabicPeriod"/>
            </a:pPr>
            <a:r>
              <a:rPr lang="en-US" sz="1100" dirty="0" smtClean="0"/>
              <a:t>Remove from oven and cool on a wire rack. </a:t>
            </a:r>
          </a:p>
          <a:p>
            <a:pPr marL="228600" lvl="0" indent="-228600">
              <a:buFont typeface="+mj-lt"/>
              <a:buAutoNum type="arabicPeriod"/>
            </a:pPr>
            <a:r>
              <a:rPr lang="en-US" sz="1100" dirty="0" smtClean="0"/>
              <a:t>Place chocolate chips in a small Ziploc bag (use brand name, the store brands tend to leak). </a:t>
            </a:r>
          </a:p>
          <a:p>
            <a:pPr marL="228600" lvl="0" indent="-228600">
              <a:buFont typeface="+mj-lt"/>
              <a:buAutoNum type="arabicPeriod"/>
            </a:pPr>
            <a:r>
              <a:rPr lang="en-US" sz="1100" dirty="0" smtClean="0"/>
              <a:t>Microwave about 15 seconds or until mostly melted. Snip off a tiny corner of the baggie and drizzle chocolate over the cookies.</a:t>
            </a:r>
          </a:p>
          <a:p>
            <a:pPr marL="228600" lvl="0" indent="-228600">
              <a:buFont typeface="+mj-lt"/>
              <a:buAutoNum type="arabicPeriod"/>
            </a:pPr>
            <a:r>
              <a:rPr lang="en-US" sz="1100" dirty="0" smtClean="0"/>
              <a:t>Cool until set.</a:t>
            </a:r>
            <a:endParaRPr lang="en-US" sz="1100" dirty="0"/>
          </a:p>
        </p:txBody>
      </p:sp>
      <p:grpSp>
        <p:nvGrpSpPr>
          <p:cNvPr id="32" name="Group 31"/>
          <p:cNvGrpSpPr/>
          <p:nvPr/>
        </p:nvGrpSpPr>
        <p:grpSpPr>
          <a:xfrm>
            <a:off x="342193" y="7754587"/>
            <a:ext cx="4526938" cy="1741838"/>
            <a:chOff x="266699" y="7924800"/>
            <a:chExt cx="4124325" cy="1543050"/>
          </a:xfrm>
        </p:grpSpPr>
        <p:sp>
          <p:nvSpPr>
            <p:cNvPr id="22" name="Rectangle 21"/>
            <p:cNvSpPr/>
            <p:nvPr/>
          </p:nvSpPr>
          <p:spPr>
            <a:xfrm>
              <a:off x="266699" y="7924800"/>
              <a:ext cx="4124325" cy="154305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Mark Church 2016.jpg"/>
            <p:cNvPicPr>
              <a:picLocks noChangeAspect="1"/>
            </p:cNvPicPr>
            <p:nvPr/>
          </p:nvPicPr>
          <p:blipFill>
            <a:blip r:embed="rId3" cstate="print"/>
            <a:stretch>
              <a:fillRect/>
            </a:stretch>
          </p:blipFill>
          <p:spPr>
            <a:xfrm>
              <a:off x="347663" y="8020050"/>
              <a:ext cx="3973854" cy="1366837"/>
            </a:xfrm>
            <a:prstGeom prst="rect">
              <a:avLst/>
            </a:prstGeom>
          </p:spPr>
        </p:pic>
      </p:grpSp>
      <p:grpSp>
        <p:nvGrpSpPr>
          <p:cNvPr id="30" name="Group 29"/>
          <p:cNvGrpSpPr/>
          <p:nvPr/>
        </p:nvGrpSpPr>
        <p:grpSpPr>
          <a:xfrm>
            <a:off x="4168106" y="1078871"/>
            <a:ext cx="2620849" cy="2628710"/>
            <a:chOff x="4366514" y="1078871"/>
            <a:chExt cx="2620849" cy="2628710"/>
          </a:xfrm>
        </p:grpSpPr>
        <p:pic>
          <p:nvPicPr>
            <p:cNvPr id="10242" name="Picture 2" descr="Image result for pecan pie cookies"/>
            <p:cNvPicPr>
              <a:picLocks noChangeAspect="1" noChangeArrowheads="1"/>
            </p:cNvPicPr>
            <p:nvPr/>
          </p:nvPicPr>
          <p:blipFill>
            <a:blip r:embed="rId4" cstate="print"/>
            <a:srcRect/>
            <a:stretch>
              <a:fillRect/>
            </a:stretch>
          </p:blipFill>
          <p:spPr bwMode="auto">
            <a:xfrm>
              <a:off x="4406933" y="1143990"/>
              <a:ext cx="2545904" cy="2513609"/>
            </a:xfrm>
            <a:prstGeom prst="rect">
              <a:avLst/>
            </a:prstGeom>
            <a:noFill/>
          </p:spPr>
        </p:pic>
        <p:grpSp>
          <p:nvGrpSpPr>
            <p:cNvPr id="29" name="Group 28"/>
            <p:cNvGrpSpPr/>
            <p:nvPr/>
          </p:nvGrpSpPr>
          <p:grpSpPr>
            <a:xfrm>
              <a:off x="4366514" y="1078871"/>
              <a:ext cx="2620849" cy="2628710"/>
              <a:chOff x="4392393" y="1078871"/>
              <a:chExt cx="2620849" cy="2628710"/>
            </a:xfrm>
          </p:grpSpPr>
          <p:sp>
            <p:nvSpPr>
              <p:cNvPr id="23" name="Half Frame 22"/>
              <p:cNvSpPr/>
              <p:nvPr/>
            </p:nvSpPr>
            <p:spPr>
              <a:xfrm>
                <a:off x="4399938" y="107887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730272" y="108221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4412135" y="342461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733345" y="3401448"/>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dn.mysitemyway.com/etc-mysitemyway/icons/legacy-previews/icons/green-grunge-clipart-icons-culture/028787-green-grunge-clipart-icon-culture-holiday-trees1-sc44.png"/>
          <p:cNvPicPr>
            <a:picLocks noChangeAspect="1" noChangeArrowheads="1"/>
          </p:cNvPicPr>
          <p:nvPr/>
        </p:nvPicPr>
        <p:blipFill>
          <a:blip r:embed="rId2" cstate="print"/>
          <a:srcRect/>
          <a:stretch>
            <a:fillRect/>
          </a:stretch>
        </p:blipFill>
        <p:spPr bwMode="auto">
          <a:xfrm>
            <a:off x="931191" y="237506"/>
            <a:ext cx="2820846" cy="2820846"/>
          </a:xfrm>
          <a:prstGeom prst="rect">
            <a:avLst/>
          </a:prstGeom>
          <a:noFill/>
        </p:spPr>
      </p:pic>
      <p:sp>
        <p:nvSpPr>
          <p:cNvPr id="15" name="TextBox 14"/>
          <p:cNvSpPr txBox="1"/>
          <p:nvPr/>
        </p:nvSpPr>
        <p:spPr>
          <a:xfrm>
            <a:off x="389777" y="3004272"/>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3084493" y="3013294"/>
            <a:ext cx="148662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8" name="TextBox 17"/>
          <p:cNvSpPr txBox="1"/>
          <p:nvPr/>
        </p:nvSpPr>
        <p:spPr>
          <a:xfrm>
            <a:off x="4760226" y="89562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4" name="TextBox 3"/>
          <p:cNvSpPr txBox="1"/>
          <p:nvPr/>
        </p:nvSpPr>
        <p:spPr>
          <a:xfrm>
            <a:off x="0" y="240954"/>
            <a:ext cx="777239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The Best </a:t>
            </a:r>
            <a:r>
              <a:rPr lang="en-US" sz="3200" dirty="0" err="1" smtClean="0">
                <a:effectLst>
                  <a:outerShdw blurRad="38100" dist="38100" dir="2700000" algn="tl">
                    <a:srgbClr val="000000">
                      <a:alpha val="43137"/>
                    </a:srgbClr>
                  </a:outerShdw>
                </a:effectLst>
                <a:latin typeface="Brush Script Std" pitchFamily="66" charset="0"/>
                <a:cs typeface="Helvetica" pitchFamily="34" charset="0"/>
              </a:rPr>
              <a:t>Snickerdoodles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8" name="TextBox 27"/>
          <p:cNvSpPr txBox="1"/>
          <p:nvPr/>
        </p:nvSpPr>
        <p:spPr>
          <a:xfrm>
            <a:off x="365718" y="2647244"/>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90+ minutes </a:t>
            </a:r>
          </a:p>
          <a:p>
            <a:r>
              <a:rPr lang="en-US" sz="900" dirty="0" smtClean="0">
                <a:latin typeface="Helvetica" pitchFamily="34" charset="0"/>
                <a:cs typeface="Helvetica" pitchFamily="34" charset="0"/>
              </a:rPr>
              <a:t>Servings: 14 cookies</a:t>
            </a:r>
          </a:p>
        </p:txBody>
      </p:sp>
      <p:sp>
        <p:nvSpPr>
          <p:cNvPr id="19" name="TextBox 18"/>
          <p:cNvSpPr txBox="1"/>
          <p:nvPr/>
        </p:nvSpPr>
        <p:spPr>
          <a:xfrm>
            <a:off x="442369" y="3243837"/>
            <a:ext cx="3073400" cy="2462213"/>
          </a:xfrm>
          <a:prstGeom prst="rect">
            <a:avLst/>
          </a:prstGeom>
          <a:noFill/>
        </p:spPr>
        <p:txBody>
          <a:bodyPr wrap="square" rtlCol="0">
            <a:spAutoFit/>
          </a:bodyPr>
          <a:lstStyle/>
          <a:p>
            <a:pPr marL="114300" indent="-114300"/>
            <a:r>
              <a:rPr lang="en-US" sz="1100" b="1" dirty="0" smtClean="0"/>
              <a:t>Dough</a:t>
            </a:r>
            <a:r>
              <a:rPr lang="en-US" sz="1100" dirty="0" smtClean="0"/>
              <a:t/>
            </a:r>
            <a:br>
              <a:rPr lang="en-US" sz="1100" dirty="0" smtClean="0"/>
            </a:br>
            <a:r>
              <a:rPr lang="en-US" sz="1100" dirty="0" smtClean="0"/>
              <a:t>½ cup unsalted butter, softened</a:t>
            </a:r>
            <a:br>
              <a:rPr lang="en-US" sz="1100" dirty="0" smtClean="0"/>
            </a:br>
            <a:r>
              <a:rPr lang="en-US" sz="1100" dirty="0" smtClean="0"/>
              <a:t>½ cup granulated sugar</a:t>
            </a:r>
            <a:br>
              <a:rPr lang="en-US" sz="1100" dirty="0" smtClean="0"/>
            </a:br>
            <a:r>
              <a:rPr lang="en-US" sz="1100" dirty="0" smtClean="0"/>
              <a:t> ⅓ cup light brown sugar, packed</a:t>
            </a:r>
            <a:br>
              <a:rPr lang="en-US" sz="1100" dirty="0" smtClean="0"/>
            </a:br>
            <a:r>
              <a:rPr lang="en-US" sz="1100" dirty="0" smtClean="0"/>
              <a:t>1 large egg</a:t>
            </a:r>
            <a:br>
              <a:rPr lang="en-US" sz="1100" dirty="0" smtClean="0"/>
            </a:br>
            <a:r>
              <a:rPr lang="en-US" sz="1100" dirty="0" smtClean="0"/>
              <a:t>1 teaspoon vanilla extract</a:t>
            </a:r>
            <a:br>
              <a:rPr lang="en-US" sz="1100" dirty="0" smtClean="0"/>
            </a:br>
            <a:r>
              <a:rPr lang="en-US" sz="1100" dirty="0" smtClean="0"/>
              <a:t>1 ½ cups all-purpose flour</a:t>
            </a:r>
            <a:br>
              <a:rPr lang="en-US" sz="1100" dirty="0" smtClean="0"/>
            </a:br>
            <a:r>
              <a:rPr lang="en-US" sz="1100" dirty="0" smtClean="0"/>
              <a:t>½ teaspoon baking soda</a:t>
            </a:r>
            <a:br>
              <a:rPr lang="en-US" sz="1100" dirty="0" smtClean="0"/>
            </a:br>
            <a:r>
              <a:rPr lang="en-US" sz="1100" dirty="0" smtClean="0"/>
              <a:t>¼ teaspoon cream of tartar</a:t>
            </a:r>
            <a:br>
              <a:rPr lang="en-US" sz="1100" dirty="0" smtClean="0"/>
            </a:br>
            <a:r>
              <a:rPr lang="en-US" sz="1100" dirty="0" smtClean="0"/>
              <a:t>¼ teaspoon salt, optional and to taste</a:t>
            </a:r>
          </a:p>
          <a:p>
            <a:r>
              <a:rPr lang="en-US" sz="1100" dirty="0" smtClean="0"/>
              <a:t> </a:t>
            </a:r>
          </a:p>
          <a:p>
            <a:pPr marL="114300" indent="-114300"/>
            <a:r>
              <a:rPr lang="en-US" sz="1100" b="1" dirty="0" smtClean="0"/>
              <a:t>For Rolling</a:t>
            </a:r>
            <a:r>
              <a:rPr lang="en-US" sz="1100" dirty="0" smtClean="0"/>
              <a:t/>
            </a:r>
            <a:br>
              <a:rPr lang="en-US" sz="1100" dirty="0" smtClean="0"/>
            </a:br>
            <a:r>
              <a:rPr lang="en-US" sz="1100" dirty="0" smtClean="0"/>
              <a:t> ¼ cup granulated sugar</a:t>
            </a:r>
            <a:br>
              <a:rPr lang="en-US" sz="1100" dirty="0" smtClean="0"/>
            </a:br>
            <a:r>
              <a:rPr lang="en-US" sz="1100" dirty="0" smtClean="0"/>
              <a:t>2 teaspoons cinnamon</a:t>
            </a:r>
            <a:endParaRPr lang="en-US" sz="1100" dirty="0"/>
          </a:p>
        </p:txBody>
      </p:sp>
      <p:sp>
        <p:nvSpPr>
          <p:cNvPr id="27" name="TextBox 26"/>
          <p:cNvSpPr txBox="1"/>
          <p:nvPr/>
        </p:nvSpPr>
        <p:spPr>
          <a:xfrm>
            <a:off x="3115340" y="3235466"/>
            <a:ext cx="4423144" cy="3162404"/>
          </a:xfrm>
          <a:prstGeom prst="rect">
            <a:avLst/>
          </a:prstGeom>
          <a:noFill/>
        </p:spPr>
        <p:txBody>
          <a:bodyPr wrap="square" rtlCol="0">
            <a:spAutoFit/>
          </a:bodyPr>
          <a:lstStyle/>
          <a:p>
            <a:pPr lvl="0"/>
            <a:r>
              <a:rPr lang="en-US" sz="1050" b="1" dirty="0" smtClean="0"/>
              <a:t>Dough</a:t>
            </a:r>
            <a:r>
              <a:rPr lang="en-US" sz="1050" dirty="0" smtClean="0"/>
              <a:t> </a:t>
            </a:r>
          </a:p>
          <a:p>
            <a:pPr marL="228600" lvl="0" indent="-228600">
              <a:buFont typeface="+mj-lt"/>
              <a:buAutoNum type="arabicPeriod"/>
            </a:pPr>
            <a:r>
              <a:rPr lang="en-US" sz="1050" dirty="0" smtClean="0"/>
              <a:t>With a stand mixer fitted with the paddle attachment (or large mixing bowl and electric mixer) combine the butter, sugars, and beat on medium-high speed until creamed and well combined, about 3 minutes.</a:t>
            </a:r>
          </a:p>
          <a:p>
            <a:pPr marL="228600" lvl="0" indent="-228600">
              <a:buFont typeface="+mj-lt"/>
              <a:buAutoNum type="arabicPeriod"/>
            </a:pPr>
            <a:r>
              <a:rPr lang="en-US" sz="1050" dirty="0" smtClean="0"/>
              <a:t>Stop, scrape down the sides of the bowl, and add the egg, vanilla, and beat on medium-high speed until well combined, light and fluffy, about 3 minutes.</a:t>
            </a:r>
          </a:p>
          <a:p>
            <a:pPr marL="228600" lvl="0" indent="-228600">
              <a:buFont typeface="+mj-lt"/>
              <a:buAutoNum type="arabicPeriod"/>
            </a:pPr>
            <a:r>
              <a:rPr lang="en-US" sz="1050" dirty="0" smtClean="0"/>
              <a:t>Stop, scrape down the sides of the bowl, and add the add the flour, baking soda, cream of tartar, optional salt, and beat on low speed until just combined, about 1 minute.</a:t>
            </a:r>
          </a:p>
          <a:p>
            <a:pPr marL="228600" lvl="0" indent="-228600">
              <a:buFont typeface="+mj-lt"/>
              <a:buAutoNum type="arabicPeriod"/>
            </a:pPr>
            <a:r>
              <a:rPr lang="en-US" sz="1050" dirty="0" smtClean="0"/>
              <a:t>Using a medium 2-inch cookie scoop or your hands, form approximately 14 equal-sized mounds of dough (2 heaping tablespoons each), roll into balls, and flatten slightly.</a:t>
            </a:r>
          </a:p>
          <a:p>
            <a:pPr marL="228600" lvl="0" indent="-228600">
              <a:buFont typeface="+mj-lt"/>
              <a:buAutoNum type="arabicPeriod"/>
            </a:pPr>
            <a:r>
              <a:rPr lang="en-US" sz="1050" dirty="0" smtClean="0"/>
              <a:t>Place mounds on a large plate or tray, cover with plastic wrap, and refrigerate for at least 1 hour, up to 5 days. Do not bake with unchilled dough because cookies will bake thinner, flatter, and be more prone to spreading.</a:t>
            </a:r>
          </a:p>
          <a:p>
            <a:pPr marL="228600" lvl="0" indent="-228600">
              <a:buFont typeface="+mj-lt"/>
              <a:buAutoNum type="arabicPeriod"/>
            </a:pPr>
            <a:r>
              <a:rPr lang="en-US" sz="1050" dirty="0" smtClean="0"/>
              <a:t>Preheat oven to 350°F, line a baking sheet with a Silpat or spray with cooking spray.</a:t>
            </a:r>
          </a:p>
        </p:txBody>
      </p:sp>
      <p:sp>
        <p:nvSpPr>
          <p:cNvPr id="30" name="TextBox 29"/>
          <p:cNvSpPr txBox="1"/>
          <p:nvPr/>
        </p:nvSpPr>
        <p:spPr>
          <a:xfrm>
            <a:off x="4326340" y="2883116"/>
            <a:ext cx="256577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Vicki and Mark Church</a:t>
            </a:r>
          </a:p>
        </p:txBody>
      </p:sp>
      <p:sp>
        <p:nvSpPr>
          <p:cNvPr id="32" name="TextBox 31"/>
          <p:cNvSpPr txBox="1"/>
          <p:nvPr/>
        </p:nvSpPr>
        <p:spPr>
          <a:xfrm>
            <a:off x="4962525" y="8429741"/>
            <a:ext cx="2321537" cy="523220"/>
          </a:xfrm>
          <a:prstGeom prst="rect">
            <a:avLst/>
          </a:prstGeom>
          <a:noFill/>
          <a:ln w="63500" cmpd="thinThick">
            <a:solidFill>
              <a:schemeClr val="tx1"/>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Black SS</a:t>
            </a:r>
          </a:p>
          <a:p>
            <a:pPr algn="ctr"/>
            <a:r>
              <a:rPr lang="en-US" sz="1600" i="1" dirty="0" smtClean="0">
                <a:latin typeface="Helvetica" pitchFamily="34" charset="0"/>
                <a:cs typeface="Helvetica" pitchFamily="34" charset="0"/>
              </a:rPr>
              <a:t>“Terminator”</a:t>
            </a:r>
            <a:endParaRPr lang="en-US" sz="1600" i="1" dirty="0">
              <a:latin typeface="Helvetica" pitchFamily="34" charset="0"/>
              <a:cs typeface="Helvetica" pitchFamily="34" charset="0"/>
            </a:endParaRPr>
          </a:p>
        </p:txBody>
      </p:sp>
      <p:grpSp>
        <p:nvGrpSpPr>
          <p:cNvPr id="33" name="Group 32"/>
          <p:cNvGrpSpPr/>
          <p:nvPr/>
        </p:nvGrpSpPr>
        <p:grpSpPr>
          <a:xfrm>
            <a:off x="294568" y="8020050"/>
            <a:ext cx="4429831" cy="1657350"/>
            <a:chOff x="266699" y="7924800"/>
            <a:chExt cx="4124325" cy="1543050"/>
          </a:xfrm>
        </p:grpSpPr>
        <p:sp>
          <p:nvSpPr>
            <p:cNvPr id="34" name="Rectangle 33"/>
            <p:cNvSpPr/>
            <p:nvPr/>
          </p:nvSpPr>
          <p:spPr>
            <a:xfrm>
              <a:off x="266699" y="7924800"/>
              <a:ext cx="4124325" cy="154305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Mark Church 2016.jpg"/>
            <p:cNvPicPr>
              <a:picLocks noChangeAspect="1"/>
            </p:cNvPicPr>
            <p:nvPr/>
          </p:nvPicPr>
          <p:blipFill>
            <a:blip r:embed="rId3" cstate="print"/>
            <a:stretch>
              <a:fillRect/>
            </a:stretch>
          </p:blipFill>
          <p:spPr>
            <a:xfrm>
              <a:off x="347663" y="8020050"/>
              <a:ext cx="3973854" cy="1366837"/>
            </a:xfrm>
            <a:prstGeom prst="rect">
              <a:avLst/>
            </a:prstGeom>
          </p:spPr>
        </p:pic>
      </p:grpSp>
      <p:sp>
        <p:nvSpPr>
          <p:cNvPr id="36" name="TextBox 35"/>
          <p:cNvSpPr txBox="1"/>
          <p:nvPr/>
        </p:nvSpPr>
        <p:spPr>
          <a:xfrm>
            <a:off x="439258" y="6197741"/>
            <a:ext cx="6552092" cy="1708160"/>
          </a:xfrm>
          <a:prstGeom prst="rect">
            <a:avLst/>
          </a:prstGeom>
          <a:noFill/>
        </p:spPr>
        <p:txBody>
          <a:bodyPr wrap="square" rtlCol="0">
            <a:spAutoFit/>
          </a:bodyPr>
          <a:lstStyle/>
          <a:p>
            <a:pPr lvl="0"/>
            <a:r>
              <a:rPr lang="en-US" sz="1050" b="1" dirty="0" smtClean="0"/>
              <a:t>For Rolling</a:t>
            </a:r>
            <a:r>
              <a:rPr lang="en-US" sz="1050" dirty="0" smtClean="0"/>
              <a:t> </a:t>
            </a:r>
          </a:p>
          <a:p>
            <a:pPr marL="228600" lvl="0" indent="-228600">
              <a:buFont typeface="+mj-lt"/>
              <a:buAutoNum type="arabicPeriod"/>
            </a:pPr>
            <a:r>
              <a:rPr lang="en-US" sz="1050" dirty="0" smtClean="0"/>
              <a:t>In a small bowl, combine sugar, cinnamon, and stir to combine. Dredge each mound of dough through cinnamon-sugar.</a:t>
            </a:r>
          </a:p>
          <a:p>
            <a:pPr marL="228600" lvl="0" indent="-228600">
              <a:buFont typeface="+mj-lt"/>
              <a:buAutoNum type="arabicPeriod"/>
            </a:pPr>
            <a:r>
              <a:rPr lang="en-US" sz="1050" dirty="0" smtClean="0"/>
              <a:t>Place dough mounds on baking sheet, spaced at least 2 inches apart and bake for about 9 minutes, or until edges have set and tops are just set, even if slightly undercooked, pale, and glossy in the center. Don't over bake for soft, pillowy cookies. For firmer cookies, bake a minute or two longer. Cookies firm up as they cool. Allow cookies to cool on baking sheet for about 10 minutes before serving.</a:t>
            </a:r>
          </a:p>
          <a:p>
            <a:pPr marL="228600" lvl="0" indent="-228600">
              <a:buFont typeface="+mj-lt"/>
              <a:buAutoNum type="arabicPeriod"/>
            </a:pPr>
            <a:r>
              <a:rPr lang="en-US" sz="1050" dirty="0" smtClean="0"/>
              <a:t>Cookies will keep airtight at room temperature for up to 1 week or in the freezer for up to 6 months. Alternatively, unbaked cookie dough can be stored in an airtight container in the refrigerator for up to 5 days, or in the freezer for up to 4 months.</a:t>
            </a:r>
            <a:endParaRPr lang="en-US" sz="1050" dirty="0"/>
          </a:p>
        </p:txBody>
      </p:sp>
      <p:grpSp>
        <p:nvGrpSpPr>
          <p:cNvPr id="21" name="Group 20"/>
          <p:cNvGrpSpPr/>
          <p:nvPr/>
        </p:nvGrpSpPr>
        <p:grpSpPr>
          <a:xfrm>
            <a:off x="4296447" y="880047"/>
            <a:ext cx="2636340" cy="1969917"/>
            <a:chOff x="4296447" y="880047"/>
            <a:chExt cx="2636340" cy="1969917"/>
          </a:xfrm>
        </p:grpSpPr>
        <p:pic>
          <p:nvPicPr>
            <p:cNvPr id="20" name="Picture 19" descr="Snickerdoodles.jpg"/>
            <p:cNvPicPr>
              <a:picLocks noChangeAspect="1"/>
            </p:cNvPicPr>
            <p:nvPr/>
          </p:nvPicPr>
          <p:blipFill>
            <a:blip r:embed="rId4" cstate="print"/>
            <a:stretch>
              <a:fillRect/>
            </a:stretch>
          </p:blipFill>
          <p:spPr>
            <a:xfrm>
              <a:off x="4346370" y="923312"/>
              <a:ext cx="2553196" cy="1885029"/>
            </a:xfrm>
            <a:prstGeom prst="rect">
              <a:avLst/>
            </a:prstGeom>
          </p:spPr>
        </p:pic>
        <p:sp>
          <p:nvSpPr>
            <p:cNvPr id="23" name="Half Frame 22"/>
            <p:cNvSpPr/>
            <p:nvPr/>
          </p:nvSpPr>
          <p:spPr>
            <a:xfrm>
              <a:off x="4303992" y="880047"/>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642737" y="86668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4316189" y="254419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669560" y="254725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89925"/>
            <a:ext cx="7772399" cy="1015663"/>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Sweet Synergy </a:t>
            </a:r>
          </a:p>
          <a:p>
            <a:pPr algn="ctr"/>
            <a:r>
              <a:rPr lang="en-US" sz="2800" dirty="0" smtClean="0">
                <a:effectLst>
                  <a:outerShdw blurRad="38100" dist="38100" dir="2700000" algn="tl">
                    <a:srgbClr val="000000">
                      <a:alpha val="43137"/>
                    </a:srgbClr>
                  </a:outerShdw>
                </a:effectLst>
                <a:latin typeface="Brush Script Std" pitchFamily="66" charset="0"/>
                <a:cs typeface="Helvetica" pitchFamily="34" charset="0"/>
              </a:rPr>
              <a:t>                       (Caramelized Bacon)</a:t>
            </a:r>
            <a:endParaRPr lang="en-US" sz="28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1" name="TextBox 10"/>
          <p:cNvSpPr txBox="1"/>
          <p:nvPr/>
        </p:nvSpPr>
        <p:spPr>
          <a:xfrm>
            <a:off x="569471" y="3007467"/>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2" name="TextBox 11"/>
          <p:cNvSpPr txBox="1"/>
          <p:nvPr/>
        </p:nvSpPr>
        <p:spPr>
          <a:xfrm>
            <a:off x="534807" y="5401303"/>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5" name="TextBox 14"/>
          <p:cNvSpPr txBox="1"/>
          <p:nvPr/>
        </p:nvSpPr>
        <p:spPr>
          <a:xfrm>
            <a:off x="5094515" y="8738813"/>
            <a:ext cx="2321487"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3" name="TextBox 22"/>
          <p:cNvSpPr txBox="1"/>
          <p:nvPr/>
        </p:nvSpPr>
        <p:spPr>
          <a:xfrm>
            <a:off x="4063042" y="4292584"/>
            <a:ext cx="277770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Tim Jezeski</a:t>
            </a:r>
          </a:p>
        </p:txBody>
      </p:sp>
      <p:pic>
        <p:nvPicPr>
          <p:cNvPr id="15364" name="Picture 4" descr="http://4vector.com/i/free-vector-christmas-icon_101891_Christmas_Icon.png"/>
          <p:cNvPicPr>
            <a:picLocks noChangeAspect="1" noChangeArrowheads="1"/>
          </p:cNvPicPr>
          <p:nvPr/>
        </p:nvPicPr>
        <p:blipFill>
          <a:blip r:embed="rId2" cstate="print"/>
          <a:srcRect/>
          <a:stretch>
            <a:fillRect/>
          </a:stretch>
        </p:blipFill>
        <p:spPr bwMode="auto">
          <a:xfrm>
            <a:off x="1008992" y="220717"/>
            <a:ext cx="2443655" cy="2443655"/>
          </a:xfrm>
          <a:prstGeom prst="rect">
            <a:avLst/>
          </a:prstGeom>
          <a:noFill/>
        </p:spPr>
      </p:pic>
      <p:sp>
        <p:nvSpPr>
          <p:cNvPr id="29" name="TextBox 28"/>
          <p:cNvSpPr txBox="1"/>
          <p:nvPr/>
        </p:nvSpPr>
        <p:spPr>
          <a:xfrm>
            <a:off x="575195" y="2801063"/>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Varies</a:t>
            </a:r>
          </a:p>
        </p:txBody>
      </p:sp>
      <p:sp>
        <p:nvSpPr>
          <p:cNvPr id="17" name="TextBox 16"/>
          <p:cNvSpPr txBox="1"/>
          <p:nvPr/>
        </p:nvSpPr>
        <p:spPr>
          <a:xfrm>
            <a:off x="623123" y="3239528"/>
            <a:ext cx="3073400" cy="1954381"/>
          </a:xfrm>
          <a:prstGeom prst="rect">
            <a:avLst/>
          </a:prstGeom>
          <a:noFill/>
        </p:spPr>
        <p:txBody>
          <a:bodyPr wrap="square" rtlCol="0">
            <a:spAutoFit/>
          </a:bodyPr>
          <a:lstStyle/>
          <a:p>
            <a:r>
              <a:rPr lang="en-US" sz="1100" dirty="0" smtClean="0"/>
              <a:t>½ cup light brown sugar, lightly packed</a:t>
            </a:r>
          </a:p>
          <a:p>
            <a:r>
              <a:rPr lang="en-US" sz="1100" dirty="0" smtClean="0"/>
              <a:t>2 teaspoons sea salt</a:t>
            </a:r>
          </a:p>
          <a:p>
            <a:r>
              <a:rPr lang="en-US" sz="1100" dirty="0" smtClean="0"/>
              <a:t>¼ cup mustard (spicy brown)</a:t>
            </a:r>
          </a:p>
          <a:p>
            <a:r>
              <a:rPr lang="en-US" sz="1100" dirty="0" smtClean="0"/>
              <a:t>1 teaspoon freshly ground black pepper</a:t>
            </a:r>
          </a:p>
          <a:p>
            <a:r>
              <a:rPr lang="en-US" sz="1100" dirty="0" smtClean="0"/>
              <a:t>½ pound thick-sliced bacon</a:t>
            </a:r>
          </a:p>
          <a:p>
            <a:r>
              <a:rPr lang="en-US" sz="1100" dirty="0" smtClean="0"/>
              <a:t> </a:t>
            </a:r>
          </a:p>
          <a:p>
            <a:r>
              <a:rPr lang="en-US" sz="1100" dirty="0" smtClean="0"/>
              <a:t>You can also use these ingredients if you like to add your own unique taste:</a:t>
            </a:r>
          </a:p>
          <a:p>
            <a:r>
              <a:rPr lang="en-US" sz="1100" dirty="0" smtClean="0"/>
              <a:t>   Crushed pecans</a:t>
            </a:r>
          </a:p>
          <a:p>
            <a:r>
              <a:rPr lang="en-US" sz="1100" dirty="0" smtClean="0"/>
              <a:t>   Maple syrup</a:t>
            </a:r>
          </a:p>
          <a:p>
            <a:r>
              <a:rPr lang="en-US" sz="1100" dirty="0" smtClean="0"/>
              <a:t>   Cayenne pepper</a:t>
            </a:r>
            <a:endParaRPr lang="en-US" sz="1100" dirty="0"/>
          </a:p>
        </p:txBody>
      </p:sp>
      <p:sp>
        <p:nvSpPr>
          <p:cNvPr id="18" name="TextBox 17"/>
          <p:cNvSpPr txBox="1"/>
          <p:nvPr/>
        </p:nvSpPr>
        <p:spPr>
          <a:xfrm>
            <a:off x="556658" y="5652797"/>
            <a:ext cx="6801072" cy="1785104"/>
          </a:xfrm>
          <a:prstGeom prst="rect">
            <a:avLst/>
          </a:prstGeom>
          <a:noFill/>
        </p:spPr>
        <p:txBody>
          <a:bodyPr wrap="square" rtlCol="0">
            <a:spAutoFit/>
          </a:bodyPr>
          <a:lstStyle/>
          <a:p>
            <a:pPr marL="228600" indent="-228600">
              <a:buFont typeface="+mj-lt"/>
              <a:buAutoNum type="arabicPeriod"/>
            </a:pPr>
            <a:r>
              <a:rPr lang="en-US" sz="1100" dirty="0" smtClean="0"/>
              <a:t>Preheat the oven to 375°F. </a:t>
            </a:r>
          </a:p>
          <a:p>
            <a:pPr marL="228600" indent="-228600">
              <a:buFont typeface="+mj-lt"/>
              <a:buAutoNum type="arabicPeriod"/>
            </a:pPr>
            <a:r>
              <a:rPr lang="en-US" sz="1100" dirty="0" smtClean="0"/>
              <a:t>Use aluminum foil for easy cleaning.</a:t>
            </a:r>
          </a:p>
          <a:p>
            <a:pPr marL="228600" indent="-228600">
              <a:buFont typeface="+mj-lt"/>
              <a:buAutoNum type="arabicPeriod"/>
            </a:pPr>
            <a:r>
              <a:rPr lang="en-US" sz="1100" dirty="0" smtClean="0"/>
              <a:t>Combine the brown sugar, salt, and pepper in a mixing bowl.</a:t>
            </a:r>
          </a:p>
          <a:p>
            <a:pPr marL="228600" indent="-228600">
              <a:buFont typeface="+mj-lt"/>
              <a:buAutoNum type="arabicPeriod"/>
            </a:pPr>
            <a:r>
              <a:rPr lang="en-US" sz="1100" dirty="0" smtClean="0"/>
              <a:t>Cut each bacon slice in half and line up the pieces in the baking sheet without touching. </a:t>
            </a:r>
          </a:p>
          <a:p>
            <a:pPr marL="228600" indent="-228600">
              <a:buFont typeface="+mj-lt"/>
              <a:buAutoNum type="arabicPeriod"/>
            </a:pPr>
            <a:r>
              <a:rPr lang="en-US" sz="1100" dirty="0" smtClean="0"/>
              <a:t>With a baster, evenly spread the mustard on each piece of bacon. </a:t>
            </a:r>
          </a:p>
          <a:p>
            <a:pPr marL="228600" indent="-228600">
              <a:buFont typeface="+mj-lt"/>
              <a:buAutoNum type="arabicPeriod"/>
            </a:pPr>
            <a:r>
              <a:rPr lang="en-US" sz="1100" dirty="0" smtClean="0"/>
              <a:t>With a spoon, evenly spread the brown sugar mixture on top of each piece of bacon, using all of the mixture.</a:t>
            </a:r>
          </a:p>
          <a:p>
            <a:pPr marL="228600" indent="-228600">
              <a:buFont typeface="+mj-lt"/>
              <a:buAutoNum type="arabicPeriod"/>
            </a:pPr>
            <a:r>
              <a:rPr lang="en-US" sz="1100" dirty="0" smtClean="0"/>
              <a:t>Bake for 25-30 minutes, until the topping is very browned, but not burnt. If it is underbaked, the bacon won’t crisp as it cools.</a:t>
            </a:r>
          </a:p>
          <a:p>
            <a:pPr marL="228600" indent="-228600">
              <a:buFont typeface="+mj-lt"/>
              <a:buAutoNum type="arabicPeriod"/>
            </a:pPr>
            <a:r>
              <a:rPr lang="en-US" sz="1100" dirty="0" smtClean="0"/>
              <a:t>While hot, transfer the bacon to a plate lined with wax paper and set aside to cool. Serve at room temperature. (The caramelized bacon can be made early in the day and stored at room temperature.) Enjoy!</a:t>
            </a:r>
            <a:endParaRPr lang="en-US" sz="1100" dirty="0"/>
          </a:p>
        </p:txBody>
      </p:sp>
      <p:sp>
        <p:nvSpPr>
          <p:cNvPr id="21" name="TextBox 20"/>
          <p:cNvSpPr txBox="1"/>
          <p:nvPr/>
        </p:nvSpPr>
        <p:spPr>
          <a:xfrm>
            <a:off x="5153891" y="8138214"/>
            <a:ext cx="2269774" cy="523220"/>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Synergy Green </a:t>
            </a:r>
          </a:p>
          <a:p>
            <a:pPr algn="ctr"/>
            <a:r>
              <a:rPr lang="en-US" sz="1600" i="1" dirty="0" smtClean="0">
                <a:latin typeface="Helvetica" pitchFamily="34" charset="0"/>
                <a:cs typeface="Helvetica" pitchFamily="34" charset="0"/>
              </a:rPr>
              <a:t>“Synergy”</a:t>
            </a:r>
            <a:endParaRPr lang="en-US" sz="1600" i="1" dirty="0">
              <a:latin typeface="Helvetica" pitchFamily="34" charset="0"/>
              <a:cs typeface="Helvetica" pitchFamily="34" charset="0"/>
            </a:endParaRPr>
          </a:p>
        </p:txBody>
      </p:sp>
      <p:grpSp>
        <p:nvGrpSpPr>
          <p:cNvPr id="30" name="Group 29"/>
          <p:cNvGrpSpPr/>
          <p:nvPr/>
        </p:nvGrpSpPr>
        <p:grpSpPr>
          <a:xfrm>
            <a:off x="4022514" y="1989115"/>
            <a:ext cx="2825187" cy="2296361"/>
            <a:chOff x="4022514" y="1989115"/>
            <a:chExt cx="2825187" cy="2296361"/>
          </a:xfrm>
        </p:grpSpPr>
        <p:pic>
          <p:nvPicPr>
            <p:cNvPr id="22" name="Picture 21" descr="Caralelized bacon.jpg"/>
            <p:cNvPicPr>
              <a:picLocks noChangeAspect="1"/>
            </p:cNvPicPr>
            <p:nvPr/>
          </p:nvPicPr>
          <p:blipFill>
            <a:blip r:embed="rId3" cstate="print"/>
            <a:stretch>
              <a:fillRect/>
            </a:stretch>
          </p:blipFill>
          <p:spPr>
            <a:xfrm>
              <a:off x="4054415" y="2056393"/>
              <a:ext cx="2717321" cy="2185672"/>
            </a:xfrm>
            <a:prstGeom prst="rect">
              <a:avLst/>
            </a:prstGeom>
          </p:spPr>
        </p:pic>
        <p:sp>
          <p:nvSpPr>
            <p:cNvPr id="24" name="Half Frame 23"/>
            <p:cNvSpPr/>
            <p:nvPr/>
          </p:nvSpPr>
          <p:spPr>
            <a:xfrm>
              <a:off x="4032189" y="203291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5400000">
              <a:off x="6564731" y="196937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p:cNvSpPr/>
            <p:nvPr/>
          </p:nvSpPr>
          <p:spPr>
            <a:xfrm rot="10800000">
              <a:off x="6530049" y="398276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6200000">
              <a:off x="4042256" y="397680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p:cNvGrpSpPr/>
          <p:nvPr/>
        </p:nvGrpSpPr>
        <p:grpSpPr>
          <a:xfrm>
            <a:off x="427512" y="7849589"/>
            <a:ext cx="4463040" cy="1626921"/>
            <a:chOff x="213756" y="7778339"/>
            <a:chExt cx="4821382" cy="1757548"/>
          </a:xfrm>
        </p:grpSpPr>
        <p:sp>
          <p:nvSpPr>
            <p:cNvPr id="16" name="Rectangle 15"/>
            <p:cNvSpPr/>
            <p:nvPr/>
          </p:nvSpPr>
          <p:spPr>
            <a:xfrm>
              <a:off x="213756" y="7778339"/>
              <a:ext cx="4821382" cy="175754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Synergy.jpg"/>
            <p:cNvPicPr>
              <a:picLocks noChangeAspect="1"/>
            </p:cNvPicPr>
            <p:nvPr/>
          </p:nvPicPr>
          <p:blipFill>
            <a:blip r:embed="rId4" cstate="print"/>
            <a:stretch>
              <a:fillRect/>
            </a:stretch>
          </p:blipFill>
          <p:spPr>
            <a:xfrm>
              <a:off x="325270" y="7899985"/>
              <a:ext cx="4638675" cy="1524000"/>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2783266"/>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32321" y="4826767"/>
            <a:ext cx="6453962" cy="461665"/>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endParaRPr lang="en-US" sz="1200" dirty="0">
              <a:latin typeface="Helvetica" pitchFamily="34" charset="0"/>
              <a:cs typeface="Helvetica" pitchFamily="34" charset="0"/>
            </a:endParaRPr>
          </a:p>
        </p:txBody>
      </p:sp>
      <p:sp>
        <p:nvSpPr>
          <p:cNvPr id="17" name="TextBox 16"/>
          <p:cNvSpPr txBox="1"/>
          <p:nvPr/>
        </p:nvSpPr>
        <p:spPr>
          <a:xfrm>
            <a:off x="4473083" y="7534391"/>
            <a:ext cx="2753830" cy="523220"/>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2014 Ashen Gray Metallic</a:t>
            </a:r>
          </a:p>
          <a:p>
            <a:pPr algn="ctr"/>
            <a:r>
              <a:rPr lang="en-US" sz="1600" i="1" dirty="0" smtClean="0">
                <a:latin typeface="Helvetica" pitchFamily="34" charset="0"/>
                <a:cs typeface="Helvetica" pitchFamily="34" charset="0"/>
              </a:rPr>
              <a:t>“Shadow”</a:t>
            </a:r>
            <a:endParaRPr lang="en-US" sz="1600" i="1" dirty="0">
              <a:latin typeface="Helvetica" pitchFamily="34" charset="0"/>
              <a:cs typeface="Helvetica" pitchFamily="34" charset="0"/>
            </a:endParaRPr>
          </a:p>
        </p:txBody>
      </p:sp>
      <p:sp>
        <p:nvSpPr>
          <p:cNvPr id="18" name="TextBox 17"/>
          <p:cNvSpPr txBox="1"/>
          <p:nvPr/>
        </p:nvSpPr>
        <p:spPr>
          <a:xfrm>
            <a:off x="4426851" y="80799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582380" y="4192711"/>
            <a:ext cx="333294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Theresa Jezeski</a:t>
            </a:r>
          </a:p>
        </p:txBody>
      </p:sp>
      <p:sp>
        <p:nvSpPr>
          <p:cNvPr id="22" name="Rectangle 21"/>
          <p:cNvSpPr/>
          <p:nvPr/>
        </p:nvSpPr>
        <p:spPr>
          <a:xfrm>
            <a:off x="257175" y="6816435"/>
            <a:ext cx="3857626" cy="288954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536762"/>
            <a:ext cx="7772399" cy="1015663"/>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Shadow Doodles</a:t>
            </a:r>
          </a:p>
          <a:p>
            <a:pPr algn="ctr"/>
            <a:r>
              <a:rPr lang="en-US" sz="2800" dirty="0" smtClean="0">
                <a:effectLst>
                  <a:outerShdw blurRad="38100" dist="38100" dir="2700000" algn="tl">
                    <a:srgbClr val="000000">
                      <a:alpha val="43137"/>
                    </a:srgbClr>
                  </a:outerShdw>
                </a:effectLst>
                <a:latin typeface="Brush Script Std" pitchFamily="66" charset="0"/>
                <a:cs typeface="Helvetica" pitchFamily="34" charset="0"/>
              </a:rPr>
              <a:t>                      (</a:t>
            </a:r>
            <a:r>
              <a:rPr lang="en-US" sz="2800" dirty="0" err="1" smtClean="0">
                <a:effectLst>
                  <a:outerShdw blurRad="38100" dist="38100" dir="2700000" algn="tl">
                    <a:srgbClr val="000000">
                      <a:alpha val="43137"/>
                    </a:srgbClr>
                  </a:outerShdw>
                </a:effectLst>
                <a:latin typeface="Brush Script Std" pitchFamily="66" charset="0"/>
                <a:cs typeface="Helvetica" pitchFamily="34" charset="0"/>
              </a:rPr>
              <a:t>Snickerdoodles</a:t>
            </a:r>
            <a:r>
              <a:rPr lang="en-US" sz="2800" dirty="0" smtClean="0">
                <a:effectLst>
                  <a:outerShdw blurRad="38100" dist="38100" dir="2700000" algn="tl">
                    <a:srgbClr val="000000">
                      <a:alpha val="43137"/>
                    </a:srgbClr>
                  </a:outerShdw>
                </a:effectLst>
                <a:latin typeface="Brush Script Std" pitchFamily="66" charset="0"/>
                <a:cs typeface="Helvetica" pitchFamily="34" charset="0"/>
              </a:rPr>
              <a:t>)</a:t>
            </a:r>
            <a:endParaRPr lang="en-US" sz="28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46620" y="2558791"/>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66 cookies</a:t>
            </a:r>
          </a:p>
        </p:txBody>
      </p:sp>
      <p:pic>
        <p:nvPicPr>
          <p:cNvPr id="20488" name="Picture 8" descr="http://icons.iconarchive.com/icons/harwen/my-christmas/256/Christmas-house-icon.png"/>
          <p:cNvPicPr>
            <a:picLocks noChangeAspect="1" noChangeArrowheads="1"/>
          </p:cNvPicPr>
          <p:nvPr/>
        </p:nvPicPr>
        <p:blipFill>
          <a:blip r:embed="rId2" cstate="print"/>
          <a:srcRect/>
          <a:stretch>
            <a:fillRect/>
          </a:stretch>
        </p:blipFill>
        <p:spPr bwMode="auto">
          <a:xfrm>
            <a:off x="1119451" y="236482"/>
            <a:ext cx="2427889" cy="2427889"/>
          </a:xfrm>
          <a:prstGeom prst="rect">
            <a:avLst/>
          </a:prstGeom>
          <a:noFill/>
        </p:spPr>
      </p:pic>
      <p:sp>
        <p:nvSpPr>
          <p:cNvPr id="27" name="TextBox 26"/>
          <p:cNvSpPr txBox="1"/>
          <p:nvPr/>
        </p:nvSpPr>
        <p:spPr>
          <a:xfrm>
            <a:off x="611248" y="2993965"/>
            <a:ext cx="3073400" cy="1785104"/>
          </a:xfrm>
          <a:prstGeom prst="rect">
            <a:avLst/>
          </a:prstGeom>
          <a:noFill/>
        </p:spPr>
        <p:txBody>
          <a:bodyPr wrap="square" rtlCol="0">
            <a:spAutoFit/>
          </a:bodyPr>
          <a:lstStyle/>
          <a:p>
            <a:r>
              <a:rPr lang="en-US" sz="1100" dirty="0" smtClean="0"/>
              <a:t>3 ¾ cups all-purpose flour</a:t>
            </a:r>
          </a:p>
          <a:p>
            <a:r>
              <a:rPr lang="en-US" sz="1100" dirty="0" smtClean="0"/>
              <a:t>½ teaspoon baking soda</a:t>
            </a:r>
          </a:p>
          <a:p>
            <a:r>
              <a:rPr lang="en-US" sz="1100" dirty="0" smtClean="0"/>
              <a:t>½ teaspoon cream of tartar</a:t>
            </a:r>
          </a:p>
          <a:p>
            <a:r>
              <a:rPr lang="en-US" sz="1100" dirty="0" smtClean="0"/>
              <a:t>1 cup butter or margarine</a:t>
            </a:r>
          </a:p>
          <a:p>
            <a:r>
              <a:rPr lang="en-US" sz="1100" dirty="0" smtClean="0"/>
              <a:t>2 cups sugar</a:t>
            </a:r>
          </a:p>
          <a:p>
            <a:r>
              <a:rPr lang="en-US" sz="1100" dirty="0" smtClean="0"/>
              <a:t>2 eggs</a:t>
            </a:r>
          </a:p>
          <a:p>
            <a:r>
              <a:rPr lang="en-US" sz="1100" dirty="0" smtClean="0"/>
              <a:t>¼ cup milk</a:t>
            </a:r>
          </a:p>
          <a:p>
            <a:r>
              <a:rPr lang="en-US" sz="1100" dirty="0" smtClean="0"/>
              <a:t>1 teaspoon vanilla</a:t>
            </a:r>
          </a:p>
          <a:p>
            <a:r>
              <a:rPr lang="en-US" sz="1100" dirty="0" smtClean="0"/>
              <a:t>3 tablespoons sugar</a:t>
            </a:r>
          </a:p>
          <a:p>
            <a:r>
              <a:rPr lang="en-US" sz="1100" dirty="0" smtClean="0"/>
              <a:t>1 teaspoon ground cinnamon</a:t>
            </a:r>
            <a:endParaRPr lang="en-US" sz="1100" dirty="0"/>
          </a:p>
        </p:txBody>
      </p:sp>
      <p:sp>
        <p:nvSpPr>
          <p:cNvPr id="28" name="TextBox 27"/>
          <p:cNvSpPr txBox="1"/>
          <p:nvPr/>
        </p:nvSpPr>
        <p:spPr>
          <a:xfrm>
            <a:off x="556658" y="5026029"/>
            <a:ext cx="6663292" cy="1615827"/>
          </a:xfrm>
          <a:prstGeom prst="rect">
            <a:avLst/>
          </a:prstGeom>
          <a:noFill/>
        </p:spPr>
        <p:txBody>
          <a:bodyPr wrap="square" rtlCol="0">
            <a:spAutoFit/>
          </a:bodyPr>
          <a:lstStyle/>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Grease cookie sheet. </a:t>
            </a:r>
          </a:p>
          <a:p>
            <a:pPr marL="228600" indent="-228600">
              <a:buFont typeface="+mj-lt"/>
              <a:buAutoNum type="arabicPeriod"/>
            </a:pPr>
            <a:r>
              <a:rPr lang="en-US" sz="1100" dirty="0" smtClean="0"/>
              <a:t>Stir together flour, soda, cream of tartar, and ½ teaspoon salt. </a:t>
            </a:r>
          </a:p>
          <a:p>
            <a:pPr marL="228600" indent="-228600">
              <a:buFont typeface="+mj-lt"/>
              <a:buAutoNum type="arabicPeriod"/>
            </a:pPr>
            <a:r>
              <a:rPr lang="en-US" sz="1100" dirty="0" smtClean="0"/>
              <a:t>Beat butter for 30 seconds; add the 2 cups sugar and beat until fluffy. </a:t>
            </a:r>
          </a:p>
          <a:p>
            <a:pPr marL="228600" indent="-228600">
              <a:buFont typeface="+mj-lt"/>
              <a:buAutoNum type="arabicPeriod"/>
            </a:pPr>
            <a:r>
              <a:rPr lang="en-US" sz="1100" dirty="0" smtClean="0"/>
              <a:t>Add eggs, milk, and vanilla; beat well. </a:t>
            </a:r>
          </a:p>
          <a:p>
            <a:pPr marL="228600" indent="-228600">
              <a:buFont typeface="+mj-lt"/>
              <a:buAutoNum type="arabicPeriod"/>
            </a:pPr>
            <a:r>
              <a:rPr lang="en-US" sz="1100" dirty="0" smtClean="0"/>
              <a:t>Add dry ingredients to beaten mixture, beat until well-combined. </a:t>
            </a:r>
          </a:p>
          <a:p>
            <a:pPr marL="228600" indent="-228600">
              <a:buFont typeface="+mj-lt"/>
              <a:buAutoNum type="arabicPeriod"/>
            </a:pPr>
            <a:r>
              <a:rPr lang="en-US" sz="1100" dirty="0" smtClean="0"/>
              <a:t>Form dough into 1-inch balls; roll in mixture of 3 tablespoons sugar and cinnamon. </a:t>
            </a:r>
          </a:p>
          <a:p>
            <a:pPr marL="228600" indent="-228600">
              <a:buFont typeface="+mj-lt"/>
              <a:buAutoNum type="arabicPeriod"/>
            </a:pPr>
            <a:r>
              <a:rPr lang="en-US" sz="1100" dirty="0" smtClean="0"/>
              <a:t>Place balls 2″ apart on the cookie sheet; flatten with the bottom of a drinking glass. </a:t>
            </a:r>
          </a:p>
          <a:p>
            <a:pPr marL="228600" indent="-228600">
              <a:buFont typeface="+mj-lt"/>
              <a:buAutoNum type="arabicPeriod"/>
            </a:pPr>
            <a:r>
              <a:rPr lang="en-US" sz="1100" dirty="0" smtClean="0"/>
              <a:t>Bake for 8 minutes, or until lightly golden.</a:t>
            </a:r>
            <a:endParaRPr lang="en-US" sz="1100" dirty="0"/>
          </a:p>
        </p:txBody>
      </p:sp>
      <p:pic>
        <p:nvPicPr>
          <p:cNvPr id="38914" name="Picture 2" descr="http://www.gatewaycamaro.com/5th%20Gen/TRJ/slides/gen5_trj_20.jpg"/>
          <p:cNvPicPr>
            <a:picLocks noChangeAspect="1" noChangeArrowheads="1"/>
          </p:cNvPicPr>
          <p:nvPr/>
        </p:nvPicPr>
        <p:blipFill>
          <a:blip r:embed="rId3" cstate="print"/>
          <a:srcRect/>
          <a:stretch>
            <a:fillRect/>
          </a:stretch>
        </p:blipFill>
        <p:spPr bwMode="auto">
          <a:xfrm>
            <a:off x="400050" y="6924675"/>
            <a:ext cx="3600450" cy="2700338"/>
          </a:xfrm>
          <a:prstGeom prst="rect">
            <a:avLst/>
          </a:prstGeom>
          <a:noFill/>
        </p:spPr>
      </p:pic>
      <p:grpSp>
        <p:nvGrpSpPr>
          <p:cNvPr id="29" name="Group 28"/>
          <p:cNvGrpSpPr/>
          <p:nvPr/>
        </p:nvGrpSpPr>
        <p:grpSpPr>
          <a:xfrm>
            <a:off x="3532966" y="1885754"/>
            <a:ext cx="3370492" cy="2294360"/>
            <a:chOff x="3449838" y="1933255"/>
            <a:chExt cx="3047825" cy="2074714"/>
          </a:xfrm>
        </p:grpSpPr>
        <p:pic>
          <p:nvPicPr>
            <p:cNvPr id="12290" name="Picture 2" descr="Image result for snickerdoodles"/>
            <p:cNvPicPr>
              <a:picLocks noChangeAspect="1" noChangeArrowheads="1"/>
            </p:cNvPicPr>
            <p:nvPr/>
          </p:nvPicPr>
          <p:blipFill>
            <a:blip r:embed="rId4" cstate="print"/>
            <a:srcRect/>
            <a:stretch>
              <a:fillRect/>
            </a:stretch>
          </p:blipFill>
          <p:spPr bwMode="auto">
            <a:xfrm>
              <a:off x="3494146" y="1999244"/>
              <a:ext cx="2942350" cy="1961567"/>
            </a:xfrm>
            <a:prstGeom prst="rect">
              <a:avLst/>
            </a:prstGeom>
            <a:noFill/>
          </p:spPr>
        </p:pic>
        <p:sp>
          <p:nvSpPr>
            <p:cNvPr id="25" name="Half Frame 24"/>
            <p:cNvSpPr/>
            <p:nvPr/>
          </p:nvSpPr>
          <p:spPr>
            <a:xfrm rot="16200000">
              <a:off x="3487915" y="372500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a:off x="3449838" y="193325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214693" y="192259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232889" y="368996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Peanut butter with kisses_30Nov16.jpg"/>
          <p:cNvPicPr>
            <a:picLocks noChangeAspect="1"/>
          </p:cNvPicPr>
          <p:nvPr/>
        </p:nvPicPr>
        <p:blipFill>
          <a:blip r:embed="rId2" cstate="print"/>
          <a:stretch>
            <a:fillRect/>
          </a:stretch>
        </p:blipFill>
        <p:spPr>
          <a:xfrm>
            <a:off x="3896467" y="1940687"/>
            <a:ext cx="3067050" cy="2543175"/>
          </a:xfrm>
          <a:prstGeom prst="rect">
            <a:avLst/>
          </a:prstGeom>
        </p:spPr>
      </p:pic>
      <p:sp>
        <p:nvSpPr>
          <p:cNvPr id="15" name="TextBox 14"/>
          <p:cNvSpPr txBox="1"/>
          <p:nvPr/>
        </p:nvSpPr>
        <p:spPr>
          <a:xfrm>
            <a:off x="506735" y="2719249"/>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487171" y="4946322"/>
            <a:ext cx="6453962"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8" name="TextBox 17"/>
          <p:cNvSpPr txBox="1"/>
          <p:nvPr/>
        </p:nvSpPr>
        <p:spPr>
          <a:xfrm>
            <a:off x="4426851" y="8300647"/>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906982" y="4521565"/>
            <a:ext cx="3063833"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Theresa Jezeski</a:t>
            </a:r>
          </a:p>
        </p:txBody>
      </p:sp>
      <p:sp>
        <p:nvSpPr>
          <p:cNvPr id="22" name="Rectangle 21"/>
          <p:cNvSpPr/>
          <p:nvPr/>
        </p:nvSpPr>
        <p:spPr>
          <a:xfrm>
            <a:off x="200026" y="6896100"/>
            <a:ext cx="4029074" cy="276225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alf Frame 22"/>
          <p:cNvSpPr/>
          <p:nvPr/>
        </p:nvSpPr>
        <p:spPr>
          <a:xfrm>
            <a:off x="3859345" y="187747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706997" y="186857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881192" y="422507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710070" y="422343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209500"/>
            <a:ext cx="7772399" cy="138499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Autobot Blast/Autobot Blasters</a:t>
            </a:r>
          </a:p>
          <a:p>
            <a:pPr algn="ctr"/>
            <a:r>
              <a:rPr lang="en-US" sz="2800" dirty="0" smtClean="0">
                <a:effectLst>
                  <a:outerShdw blurRad="38100" dist="38100" dir="2700000" algn="tl">
                    <a:srgbClr val="000000">
                      <a:alpha val="43137"/>
                    </a:srgbClr>
                  </a:outerShdw>
                </a:effectLst>
                <a:latin typeface="Brush Script Std" pitchFamily="66" charset="0"/>
                <a:cs typeface="Helvetica" pitchFamily="34" charset="0"/>
              </a:rPr>
              <a:t>                        </a:t>
            </a:r>
            <a:r>
              <a:rPr lang="en-US" sz="2400" dirty="0" smtClean="0">
                <a:effectLst>
                  <a:outerShdw blurRad="38100" dist="38100" dir="2700000" algn="tl">
                    <a:srgbClr val="000000">
                      <a:alpha val="43137"/>
                    </a:srgbClr>
                  </a:outerShdw>
                </a:effectLst>
                <a:latin typeface="Brush Script Std" pitchFamily="66" charset="0"/>
                <a:cs typeface="Helvetica" pitchFamily="34" charset="0"/>
              </a:rPr>
              <a:t>(Peanut butter with Kisses)</a:t>
            </a:r>
          </a:p>
          <a:p>
            <a:pPr algn="ctr"/>
            <a:r>
              <a:rPr lang="en-US" sz="2400" dirty="0" smtClean="0">
                <a:effectLst>
                  <a:outerShdw blurRad="38100" dist="38100" dir="2700000" algn="tl">
                    <a:srgbClr val="000000">
                      <a:alpha val="43137"/>
                    </a:srgbClr>
                  </a:outerShdw>
                </a:effectLst>
                <a:latin typeface="Brush Script Std" pitchFamily="66" charset="0"/>
                <a:cs typeface="Helvetica" pitchFamily="34" charset="0"/>
              </a:rPr>
              <a:t>                             (Peanut butter Biscoff with Kisses)</a:t>
            </a:r>
            <a:endParaRPr lang="en-US" sz="24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11401" y="2522242"/>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48 cookies</a:t>
            </a:r>
          </a:p>
        </p:txBody>
      </p:sp>
      <p:sp>
        <p:nvSpPr>
          <p:cNvPr id="27" name="TextBox 26"/>
          <p:cNvSpPr txBox="1"/>
          <p:nvPr/>
        </p:nvSpPr>
        <p:spPr>
          <a:xfrm>
            <a:off x="568717" y="2982520"/>
            <a:ext cx="3073400" cy="1954381"/>
          </a:xfrm>
          <a:prstGeom prst="rect">
            <a:avLst/>
          </a:prstGeom>
          <a:noFill/>
        </p:spPr>
        <p:txBody>
          <a:bodyPr wrap="square" rtlCol="0">
            <a:spAutoFit/>
          </a:bodyPr>
          <a:lstStyle/>
          <a:p>
            <a:r>
              <a:rPr lang="en-US" sz="1100" dirty="0" smtClean="0"/>
              <a:t>1 ¼ cups all-purpose flour</a:t>
            </a:r>
          </a:p>
          <a:p>
            <a:r>
              <a:rPr lang="en-US" sz="1100" dirty="0" smtClean="0"/>
              <a:t>¾ teaspoon baking soda</a:t>
            </a:r>
          </a:p>
          <a:p>
            <a:r>
              <a:rPr lang="en-US" sz="1100" dirty="0" smtClean="0"/>
              <a:t>¼ teaspoon salt</a:t>
            </a:r>
          </a:p>
          <a:p>
            <a:r>
              <a:rPr lang="en-US" sz="1100" dirty="0" smtClean="0"/>
              <a:t>½ cup peanut butter</a:t>
            </a:r>
          </a:p>
          <a:p>
            <a:r>
              <a:rPr lang="en-US" sz="1100" dirty="0" smtClean="0"/>
              <a:t>½ cup granulated sugar</a:t>
            </a:r>
          </a:p>
          <a:p>
            <a:r>
              <a:rPr lang="en-US" sz="1100" dirty="0" smtClean="0"/>
              <a:t>½ cup packed brown sugar</a:t>
            </a:r>
          </a:p>
          <a:p>
            <a:r>
              <a:rPr lang="en-US" sz="1100" dirty="0" smtClean="0"/>
              <a:t>½ cup of Locus Biscoff Cookies ground fine (optional – Blaster part)</a:t>
            </a:r>
          </a:p>
          <a:p>
            <a:r>
              <a:rPr lang="en-US" sz="1100" dirty="0" smtClean="0"/>
              <a:t>1 egg</a:t>
            </a:r>
          </a:p>
          <a:p>
            <a:r>
              <a:rPr lang="en-US" sz="1100" dirty="0" smtClean="0"/>
              <a:t>½ teaspoon vanilla</a:t>
            </a:r>
          </a:p>
          <a:p>
            <a:r>
              <a:rPr lang="en-US" sz="1100" dirty="0" smtClean="0"/>
              <a:t>1 package of Hersey Kisses</a:t>
            </a:r>
            <a:endParaRPr lang="en-US" sz="1100" dirty="0"/>
          </a:p>
        </p:txBody>
      </p:sp>
      <p:sp>
        <p:nvSpPr>
          <p:cNvPr id="28" name="TextBox 27"/>
          <p:cNvSpPr txBox="1"/>
          <p:nvPr/>
        </p:nvSpPr>
        <p:spPr>
          <a:xfrm>
            <a:off x="509033" y="5145584"/>
            <a:ext cx="6663292" cy="1615827"/>
          </a:xfrm>
          <a:prstGeom prst="rect">
            <a:avLst/>
          </a:prstGeom>
          <a:noFill/>
        </p:spPr>
        <p:txBody>
          <a:bodyPr wrap="square" rtlCol="0">
            <a:spAutoFit/>
          </a:bodyPr>
          <a:lstStyle/>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Stir together flour, soda, and salt. </a:t>
            </a:r>
          </a:p>
          <a:p>
            <a:pPr marL="228600" indent="-228600">
              <a:buFont typeface="+mj-lt"/>
              <a:buAutoNum type="arabicPeriod"/>
            </a:pPr>
            <a:r>
              <a:rPr lang="en-US" sz="1100" dirty="0" smtClean="0"/>
              <a:t>In a mixer, beat butter for 30 seconds. Add peanut butter and sugars; beat until fluffy. </a:t>
            </a:r>
          </a:p>
          <a:p>
            <a:pPr marL="228600" indent="-228600">
              <a:buFont typeface="+mj-lt"/>
              <a:buAutoNum type="arabicPeriod"/>
            </a:pPr>
            <a:r>
              <a:rPr lang="en-US" sz="1100" dirty="0" smtClean="0"/>
              <a:t>Add egg and vanilla; beat well. </a:t>
            </a:r>
          </a:p>
          <a:p>
            <a:pPr marL="228600" indent="-228600">
              <a:buFont typeface="+mj-lt"/>
              <a:buAutoNum type="arabicPeriod"/>
            </a:pPr>
            <a:r>
              <a:rPr lang="en-US" sz="1100" dirty="0" smtClean="0"/>
              <a:t>Add dry ingredients to beaten mixture (using Biscoff to mix in); beat until well combined. </a:t>
            </a:r>
          </a:p>
          <a:p>
            <a:pPr marL="228600" indent="-228600">
              <a:buFont typeface="+mj-lt"/>
              <a:buAutoNum type="arabicPeriod"/>
            </a:pPr>
            <a:r>
              <a:rPr lang="en-US" sz="1100" dirty="0" smtClean="0"/>
              <a:t>Shape dough into 1″ balls; roll in granulated sugar, if desired. </a:t>
            </a:r>
          </a:p>
          <a:p>
            <a:pPr marL="228600" indent="-228600">
              <a:buFont typeface="+mj-lt"/>
              <a:buAutoNum type="arabicPeriod"/>
            </a:pPr>
            <a:r>
              <a:rPr lang="en-US" sz="1100" dirty="0" smtClean="0"/>
              <a:t>Place inches apart on an ungreased cookie sheet; crisscross with a fork. </a:t>
            </a:r>
          </a:p>
          <a:p>
            <a:pPr marL="228600" indent="-228600">
              <a:buFont typeface="+mj-lt"/>
              <a:buAutoNum type="arabicPeriod"/>
            </a:pPr>
            <a:r>
              <a:rPr lang="en-US" sz="1100" dirty="0" smtClean="0"/>
              <a:t>Bake for about 10 minutes. Cool for one minute before removing to a wire rack. </a:t>
            </a:r>
          </a:p>
          <a:p>
            <a:pPr marL="228600" indent="-228600">
              <a:buFont typeface="+mj-lt"/>
              <a:buAutoNum type="arabicPeriod"/>
            </a:pPr>
            <a:r>
              <a:rPr lang="en-US" sz="1100" dirty="0" smtClean="0"/>
              <a:t>Place a Hersey Kiss on top of each one for a treat! </a:t>
            </a:r>
            <a:endParaRPr lang="en-US" sz="1100" dirty="0"/>
          </a:p>
        </p:txBody>
      </p:sp>
      <p:pic>
        <p:nvPicPr>
          <p:cNvPr id="20" name="Picture 2" descr="http://cdn.mysitemyway.com/etc-mysitemyway/icons/legacy-previews/icons/green-grunge-clipart-icons-culture/028787-green-grunge-clipart-icon-culture-holiday-trees1-sc44.png"/>
          <p:cNvPicPr>
            <a:picLocks noChangeAspect="1" noChangeArrowheads="1"/>
          </p:cNvPicPr>
          <p:nvPr/>
        </p:nvPicPr>
        <p:blipFill>
          <a:blip r:embed="rId3" cstate="print"/>
          <a:srcRect/>
          <a:stretch>
            <a:fillRect/>
          </a:stretch>
        </p:blipFill>
        <p:spPr bwMode="auto">
          <a:xfrm>
            <a:off x="686955" y="0"/>
            <a:ext cx="2826498" cy="2826498"/>
          </a:xfrm>
          <a:prstGeom prst="rect">
            <a:avLst/>
          </a:prstGeom>
          <a:noFill/>
        </p:spPr>
      </p:pic>
      <p:pic>
        <p:nvPicPr>
          <p:cNvPr id="29" name="Picture 2" descr="http://www.gatewaycamaro.com/5th%20Gen/TRJ/slides/19Apr14_15.JPG"/>
          <p:cNvPicPr>
            <a:picLocks noChangeAspect="1" noChangeArrowheads="1"/>
          </p:cNvPicPr>
          <p:nvPr/>
        </p:nvPicPr>
        <p:blipFill>
          <a:blip r:embed="rId4" cstate="print"/>
          <a:srcRect/>
          <a:stretch>
            <a:fillRect/>
          </a:stretch>
        </p:blipFill>
        <p:spPr bwMode="auto">
          <a:xfrm>
            <a:off x="284494" y="7019924"/>
            <a:ext cx="3869790" cy="2562225"/>
          </a:xfrm>
          <a:prstGeom prst="rect">
            <a:avLst/>
          </a:prstGeom>
          <a:noFill/>
          <a:scene3d>
            <a:camera prst="orthographicFront">
              <a:rot lat="0" lon="10800000" rev="0"/>
            </a:camera>
            <a:lightRig rig="threePt" dir="t"/>
          </a:scene3d>
        </p:spPr>
      </p:pic>
      <p:sp>
        <p:nvSpPr>
          <p:cNvPr id="30" name="TextBox 29"/>
          <p:cNvSpPr txBox="1"/>
          <p:nvPr/>
        </p:nvSpPr>
        <p:spPr>
          <a:xfrm>
            <a:off x="4473083" y="7755108"/>
            <a:ext cx="2753830" cy="523220"/>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2014 Ashen Gray Metallic</a:t>
            </a:r>
          </a:p>
          <a:p>
            <a:pPr algn="ctr"/>
            <a:r>
              <a:rPr lang="en-US" sz="1600" i="1" dirty="0" smtClean="0">
                <a:latin typeface="Helvetica" pitchFamily="34" charset="0"/>
                <a:cs typeface="Helvetica" pitchFamily="34" charset="0"/>
              </a:rPr>
              <a:t>“Shadow”</a:t>
            </a:r>
            <a:endParaRPr lang="en-US" sz="1600" i="1" dirty="0">
              <a:latin typeface="Helvetica" pitchFamily="34" charset="0"/>
              <a:cs typeface="Helvetica"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54066" y="3209635"/>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2938684" y="3155211"/>
            <a:ext cx="1132203"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21" name="TextBox 20"/>
          <p:cNvSpPr txBox="1"/>
          <p:nvPr/>
        </p:nvSpPr>
        <p:spPr>
          <a:xfrm>
            <a:off x="4053386" y="2869013"/>
            <a:ext cx="2852382"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Sharon </a:t>
            </a:r>
            <a:r>
              <a:rPr lang="en-US" sz="900" i="1" dirty="0" err="1" smtClean="0">
                <a:latin typeface="Helvetica" pitchFamily="34" charset="0"/>
                <a:cs typeface="Helvetica" pitchFamily="34" charset="0"/>
              </a:rPr>
              <a:t>Mariam</a:t>
            </a:r>
            <a:endParaRPr lang="en-US" sz="900" i="1" dirty="0" smtClean="0">
              <a:latin typeface="Helvetica" pitchFamily="34" charset="0"/>
              <a:cs typeface="Helvetica" pitchFamily="34" charset="0"/>
            </a:endParaRP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228004"/>
            <a:ext cx="777239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a:t>
            </a:r>
            <a:r>
              <a:rPr lang="en-US" sz="3200" dirty="0" err="1" smtClean="0">
                <a:effectLst>
                  <a:outerShdw blurRad="38100" dist="38100" dir="2700000" algn="tl">
                    <a:srgbClr val="000000">
                      <a:alpha val="43137"/>
                    </a:srgbClr>
                  </a:outerShdw>
                </a:effectLst>
                <a:latin typeface="Brush Script Std" pitchFamily="66" charset="0"/>
                <a:cs typeface="Helvetica" pitchFamily="34" charset="0"/>
              </a:rPr>
              <a:t>Chococonut</a:t>
            </a: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Cookies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21508" name="Picture 4" descr="http://www.freeiconsweb.com/Freeicons/256x256_Christmas%20icons/001.png"/>
          <p:cNvPicPr>
            <a:picLocks noChangeAspect="1" noChangeArrowheads="1"/>
          </p:cNvPicPr>
          <p:nvPr/>
        </p:nvPicPr>
        <p:blipFill>
          <a:blip r:embed="rId2" cstate="print"/>
          <a:srcRect/>
          <a:stretch>
            <a:fillRect/>
          </a:stretch>
        </p:blipFill>
        <p:spPr bwMode="auto">
          <a:xfrm>
            <a:off x="829684" y="238530"/>
            <a:ext cx="2445293" cy="2445293"/>
          </a:xfrm>
          <a:prstGeom prst="rect">
            <a:avLst/>
          </a:prstGeom>
          <a:noFill/>
        </p:spPr>
      </p:pic>
      <p:sp>
        <p:nvSpPr>
          <p:cNvPr id="27" name="TextBox 26"/>
          <p:cNvSpPr txBox="1"/>
          <p:nvPr/>
        </p:nvSpPr>
        <p:spPr>
          <a:xfrm>
            <a:off x="397122" y="3422684"/>
            <a:ext cx="3073400" cy="2292935"/>
          </a:xfrm>
          <a:prstGeom prst="rect">
            <a:avLst/>
          </a:prstGeom>
          <a:noFill/>
        </p:spPr>
        <p:txBody>
          <a:bodyPr wrap="square" rtlCol="0">
            <a:spAutoFit/>
          </a:bodyPr>
          <a:lstStyle/>
          <a:p>
            <a:r>
              <a:rPr lang="en-US" sz="1100" dirty="0" smtClean="0"/>
              <a:t>2 cups flour</a:t>
            </a:r>
          </a:p>
          <a:p>
            <a:r>
              <a:rPr lang="en-US" sz="1100" dirty="0" smtClean="0"/>
              <a:t>1 tablespoon cornstarch</a:t>
            </a:r>
          </a:p>
          <a:p>
            <a:r>
              <a:rPr lang="en-US" sz="1100" dirty="0" smtClean="0"/>
              <a:t>1 teaspoon baking soda</a:t>
            </a:r>
          </a:p>
          <a:p>
            <a:r>
              <a:rPr lang="en-US" sz="1100" dirty="0" smtClean="0"/>
              <a:t>1 teaspoon salt</a:t>
            </a:r>
          </a:p>
          <a:p>
            <a:r>
              <a:rPr lang="en-US" sz="1100" dirty="0" smtClean="0"/>
              <a:t>1 ½ sticks unsalted butter, melted</a:t>
            </a:r>
          </a:p>
          <a:p>
            <a:r>
              <a:rPr lang="en-US" sz="1100" dirty="0" smtClean="0"/>
              <a:t>1 cup packed light brown sugar</a:t>
            </a:r>
          </a:p>
          <a:p>
            <a:r>
              <a:rPr lang="en-US" sz="1100" dirty="0" smtClean="0"/>
              <a:t>½ cup granulated sugar</a:t>
            </a:r>
          </a:p>
          <a:p>
            <a:r>
              <a:rPr lang="en-US" sz="1100" dirty="0" smtClean="0"/>
              <a:t>1 teaspoon almond extract</a:t>
            </a:r>
          </a:p>
          <a:p>
            <a:r>
              <a:rPr lang="en-US" sz="1100" dirty="0" smtClean="0"/>
              <a:t>1 teaspoon vanilla extract</a:t>
            </a:r>
          </a:p>
          <a:p>
            <a:r>
              <a:rPr lang="en-US" sz="1100" dirty="0" smtClean="0"/>
              <a:t>1 large egg, plus 1 egg yolk</a:t>
            </a:r>
          </a:p>
          <a:p>
            <a:r>
              <a:rPr lang="en-US" sz="1100" dirty="0" smtClean="0"/>
              <a:t>3 cups semi-sweet chocolate chips</a:t>
            </a:r>
          </a:p>
          <a:p>
            <a:r>
              <a:rPr lang="en-US" sz="1100" dirty="0" smtClean="0"/>
              <a:t>2 ⅓ cups sweetened, shredded coconut</a:t>
            </a:r>
          </a:p>
          <a:p>
            <a:r>
              <a:rPr lang="en-US" sz="1100" dirty="0" smtClean="0"/>
              <a:t>2 teaspoons oil (not olive oil)</a:t>
            </a:r>
            <a:endParaRPr lang="en-US" sz="1100" dirty="0"/>
          </a:p>
        </p:txBody>
      </p:sp>
      <p:sp>
        <p:nvSpPr>
          <p:cNvPr id="28" name="TextBox 27"/>
          <p:cNvSpPr txBox="1"/>
          <p:nvPr/>
        </p:nvSpPr>
        <p:spPr>
          <a:xfrm>
            <a:off x="2956957" y="3370985"/>
            <a:ext cx="4601688" cy="3647152"/>
          </a:xfrm>
          <a:prstGeom prst="rect">
            <a:avLst/>
          </a:prstGeom>
          <a:noFill/>
        </p:spPr>
        <p:txBody>
          <a:bodyPr wrap="square" rtlCol="0">
            <a:spAutoFit/>
          </a:bodyPr>
          <a:lstStyle/>
          <a:p>
            <a:pPr marL="228600" indent="-228600">
              <a:buFont typeface="+mj-lt"/>
              <a:buAutoNum type="arabicPeriod"/>
            </a:pPr>
            <a:r>
              <a:rPr lang="en-US" sz="1100" dirty="0" smtClean="0"/>
              <a:t>Preheat the oven to 350°F. Position racks in the upper and lower thirds of the oven.</a:t>
            </a:r>
          </a:p>
          <a:p>
            <a:pPr marL="228600" indent="-228600">
              <a:buFont typeface="+mj-lt"/>
              <a:buAutoNum type="arabicPeriod"/>
            </a:pPr>
            <a:r>
              <a:rPr lang="en-US" sz="1100" dirty="0" smtClean="0"/>
              <a:t>Whisk the flour, cornstarch, baking soda, and salt in a medium bowl. Set aside. </a:t>
            </a:r>
          </a:p>
          <a:p>
            <a:pPr marL="228600" indent="-228600">
              <a:buFont typeface="+mj-lt"/>
              <a:buAutoNum type="arabicPeriod"/>
            </a:pPr>
            <a:r>
              <a:rPr lang="en-US" sz="1100" dirty="0" smtClean="0"/>
              <a:t>Beat melted butter, brown sugar, granulated sugar, vanilla and almond extracts in a large bowl with a mixer on medium speed, until thick and creamy, about 2 minutes.</a:t>
            </a:r>
          </a:p>
          <a:p>
            <a:pPr marL="228600" indent="-228600">
              <a:buFont typeface="+mj-lt"/>
              <a:buAutoNum type="arabicPeriod"/>
            </a:pPr>
            <a:r>
              <a:rPr lang="en-US" sz="1100" dirty="0" smtClean="0"/>
              <a:t>Beat in the egg and egg yolk. </a:t>
            </a:r>
          </a:p>
          <a:p>
            <a:pPr marL="228600" indent="-228600">
              <a:buFont typeface="+mj-lt"/>
              <a:buAutoNum type="arabicPeriod"/>
            </a:pPr>
            <a:r>
              <a:rPr lang="en-US" sz="1100" dirty="0" smtClean="0"/>
              <a:t>Reduce mixer speed to low, beat in the flour mixture until just combined. </a:t>
            </a:r>
          </a:p>
          <a:p>
            <a:pPr marL="228600" indent="-228600">
              <a:buFont typeface="+mj-lt"/>
              <a:buAutoNum type="arabicPeriod"/>
            </a:pPr>
            <a:r>
              <a:rPr lang="en-US" sz="1100" dirty="0" smtClean="0"/>
              <a:t>Stir in 1 cup each of the chocolate chips and shredded coconut.</a:t>
            </a:r>
          </a:p>
          <a:p>
            <a:pPr marL="228600" indent="-228600">
              <a:buFont typeface="+mj-lt"/>
              <a:buAutoNum type="arabicPeriod"/>
            </a:pPr>
            <a:r>
              <a:rPr lang="en-US" sz="1100" dirty="0" smtClean="0"/>
              <a:t>Refrigerate the dough until firm enough to scoop, about 1 hour.</a:t>
            </a:r>
          </a:p>
          <a:p>
            <a:pPr marL="228600" indent="-228600">
              <a:buFont typeface="+mj-lt"/>
              <a:buAutoNum type="arabicPeriod"/>
            </a:pPr>
            <a:r>
              <a:rPr lang="en-US" sz="1100" dirty="0" smtClean="0"/>
              <a:t>Line two baking sheets with parchment paper. Arrange tablespoon-sized scoops of dough about two inches apart on the baking sheets. </a:t>
            </a:r>
          </a:p>
          <a:p>
            <a:pPr marL="228600" indent="-228600">
              <a:buFont typeface="+mj-lt"/>
              <a:buAutoNum type="arabicPeriod"/>
            </a:pPr>
            <a:r>
              <a:rPr lang="en-US" sz="1100" dirty="0" smtClean="0"/>
              <a:t>Bake, switching the pans halfway through, until lightly golden, about 12-14 minutes. Cool completely.</a:t>
            </a:r>
          </a:p>
          <a:p>
            <a:pPr marL="228600" indent="-228600">
              <a:buFont typeface="+mj-lt"/>
              <a:buAutoNum type="arabicPeriod"/>
            </a:pPr>
            <a:r>
              <a:rPr lang="en-US" sz="1100" dirty="0" smtClean="0"/>
              <a:t>Put the remaining shredded coconut in a medium bowl. </a:t>
            </a:r>
          </a:p>
          <a:p>
            <a:pPr marL="228600" indent="-228600">
              <a:buFont typeface="+mj-lt"/>
              <a:buAutoNum type="arabicPeriod"/>
            </a:pPr>
            <a:r>
              <a:rPr lang="en-US" sz="1100" dirty="0" smtClean="0"/>
              <a:t>Melt the remaining chocolate chips with the oil in a small saucepan over low heat, stirring constantly until smooth. </a:t>
            </a:r>
          </a:p>
          <a:p>
            <a:pPr marL="228600" indent="-228600">
              <a:buFont typeface="+mj-lt"/>
              <a:buAutoNum type="arabicPeriod"/>
            </a:pPr>
            <a:r>
              <a:rPr lang="en-US" sz="1100" dirty="0" smtClean="0"/>
              <a:t>Dip each cookie partway in the melted chocolate, then immediately dip in the coconut. </a:t>
            </a:r>
          </a:p>
          <a:p>
            <a:pPr marL="228600" indent="-228600">
              <a:buFont typeface="+mj-lt"/>
              <a:buAutoNum type="arabicPeriod"/>
            </a:pPr>
            <a:r>
              <a:rPr lang="en-US" sz="1100" dirty="0" smtClean="0"/>
              <a:t>Return to parchment-lined pans; refrigerate until set (30 minutes).</a:t>
            </a:r>
            <a:endParaRPr lang="en-US" sz="1100" dirty="0"/>
          </a:p>
        </p:txBody>
      </p:sp>
      <p:grpSp>
        <p:nvGrpSpPr>
          <p:cNvPr id="32" name="Group 31"/>
          <p:cNvGrpSpPr/>
          <p:nvPr/>
        </p:nvGrpSpPr>
        <p:grpSpPr>
          <a:xfrm>
            <a:off x="261259" y="7208322"/>
            <a:ext cx="3918856" cy="2683823"/>
            <a:chOff x="368136" y="6947065"/>
            <a:chExt cx="3918856" cy="2683823"/>
          </a:xfrm>
        </p:grpSpPr>
        <p:sp>
          <p:nvSpPr>
            <p:cNvPr id="33" name="Rectangle 32"/>
            <p:cNvSpPr/>
            <p:nvPr/>
          </p:nvSpPr>
          <p:spPr>
            <a:xfrm>
              <a:off x="368136" y="6947065"/>
              <a:ext cx="3918856" cy="2683823"/>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http://www.gatewaycamaro.com/5th%20Gen/AM/slides/AM001%20%2823Aug15%29.JPG"/>
            <p:cNvPicPr>
              <a:picLocks noChangeAspect="1" noChangeArrowheads="1"/>
            </p:cNvPicPr>
            <p:nvPr/>
          </p:nvPicPr>
          <p:blipFill>
            <a:blip r:embed="rId3" cstate="print"/>
            <a:srcRect/>
            <a:stretch>
              <a:fillRect/>
            </a:stretch>
          </p:blipFill>
          <p:spPr bwMode="auto">
            <a:xfrm>
              <a:off x="440576" y="7039774"/>
              <a:ext cx="3769938" cy="2496112"/>
            </a:xfrm>
            <a:prstGeom prst="rect">
              <a:avLst/>
            </a:prstGeom>
            <a:noFill/>
          </p:spPr>
        </p:pic>
      </p:grpSp>
      <p:grpSp>
        <p:nvGrpSpPr>
          <p:cNvPr id="37" name="Group 36"/>
          <p:cNvGrpSpPr/>
          <p:nvPr/>
        </p:nvGrpSpPr>
        <p:grpSpPr>
          <a:xfrm>
            <a:off x="4035376" y="841649"/>
            <a:ext cx="2905571" cy="2061932"/>
            <a:chOff x="3928498" y="841649"/>
            <a:chExt cx="2905571" cy="2061932"/>
          </a:xfrm>
        </p:grpSpPr>
        <p:pic>
          <p:nvPicPr>
            <p:cNvPr id="36" name="Picture 35" descr="Chococonut_Sharon.jpg"/>
            <p:cNvPicPr>
              <a:picLocks noChangeAspect="1"/>
            </p:cNvPicPr>
            <p:nvPr/>
          </p:nvPicPr>
          <p:blipFill>
            <a:blip r:embed="rId4" cstate="print"/>
            <a:stretch>
              <a:fillRect/>
            </a:stretch>
          </p:blipFill>
          <p:spPr>
            <a:xfrm>
              <a:off x="3966358" y="882770"/>
              <a:ext cx="2841573" cy="1979183"/>
            </a:xfrm>
            <a:prstGeom prst="rect">
              <a:avLst/>
            </a:prstGeom>
          </p:spPr>
        </p:pic>
        <p:sp>
          <p:nvSpPr>
            <p:cNvPr id="25" name="Half Frame 24"/>
            <p:cNvSpPr/>
            <p:nvPr/>
          </p:nvSpPr>
          <p:spPr>
            <a:xfrm rot="16200000">
              <a:off x="3950345" y="260348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a:off x="3928498" y="84164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551099" y="83671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558281" y="260086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 name="TextBox 38"/>
          <p:cNvSpPr txBox="1"/>
          <p:nvPr/>
        </p:nvSpPr>
        <p:spPr>
          <a:xfrm>
            <a:off x="4608939" y="8564591"/>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40" name="TextBox 39"/>
          <p:cNvSpPr txBox="1"/>
          <p:nvPr/>
        </p:nvSpPr>
        <p:spPr>
          <a:xfrm>
            <a:off x="4627462" y="8253872"/>
            <a:ext cx="2753830" cy="276999"/>
          </a:xfrm>
          <a:prstGeom prst="rect">
            <a:avLst/>
          </a:prstGeom>
          <a:noFill/>
          <a:ln w="63500" cmpd="thinThick">
            <a:solidFill>
              <a:srgbClr val="FFC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Rally Yellow Convertible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cstate="print"/>
          <a:stretch>
            <a:fillRect/>
          </a:stretch>
        </p:blipFill>
        <p:spPr>
          <a:xfrm rot="16200000">
            <a:off x="4689628" y="962621"/>
            <a:ext cx="1801884" cy="3061762"/>
          </a:xfrm>
          <a:prstGeom prst="rect">
            <a:avLst/>
          </a:prstGeom>
        </p:spPr>
      </p:pic>
      <p:sp>
        <p:nvSpPr>
          <p:cNvPr id="15" name="TextBox 14"/>
          <p:cNvSpPr txBox="1"/>
          <p:nvPr/>
        </p:nvSpPr>
        <p:spPr>
          <a:xfrm>
            <a:off x="549266" y="3260028"/>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4025899" y="4321845"/>
            <a:ext cx="2489659"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17" name="TextBox 16"/>
          <p:cNvSpPr txBox="1"/>
          <p:nvPr/>
        </p:nvSpPr>
        <p:spPr>
          <a:xfrm>
            <a:off x="609108" y="8721841"/>
            <a:ext cx="2753830" cy="523220"/>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Summit White SS</a:t>
            </a:r>
          </a:p>
          <a:p>
            <a:pPr algn="ctr"/>
            <a:r>
              <a:rPr lang="en-US" sz="1600" i="1" dirty="0" smtClean="0">
                <a:latin typeface="Helvetica" pitchFamily="34" charset="0"/>
                <a:cs typeface="Helvetica" pitchFamily="34" charset="0"/>
              </a:rPr>
              <a:t>“Marilyn”</a:t>
            </a:r>
            <a:endParaRPr lang="en-US" sz="1600" i="1" dirty="0">
              <a:latin typeface="Helvetica" pitchFamily="34" charset="0"/>
              <a:cs typeface="Helvetica" pitchFamily="34" charset="0"/>
            </a:endParaRPr>
          </a:p>
        </p:txBody>
      </p:sp>
      <p:sp>
        <p:nvSpPr>
          <p:cNvPr id="18" name="TextBox 17"/>
          <p:cNvSpPr txBox="1"/>
          <p:nvPr/>
        </p:nvSpPr>
        <p:spPr>
          <a:xfrm>
            <a:off x="584200" y="9359900"/>
            <a:ext cx="276376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4054143" y="3423876"/>
            <a:ext cx="3043273"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  </a:t>
            </a:r>
          </a:p>
          <a:p>
            <a:pPr algn="ctr"/>
            <a:r>
              <a:rPr lang="en-US" sz="900" i="1" dirty="0" smtClean="0">
                <a:latin typeface="Helvetica" pitchFamily="34" charset="0"/>
                <a:cs typeface="Helvetica" pitchFamily="34" charset="0"/>
              </a:rPr>
              <a:t>Anna Thacker</a:t>
            </a:r>
          </a:p>
        </p:txBody>
      </p:sp>
      <p:grpSp>
        <p:nvGrpSpPr>
          <p:cNvPr id="29" name="Group 28"/>
          <p:cNvGrpSpPr/>
          <p:nvPr/>
        </p:nvGrpSpPr>
        <p:grpSpPr>
          <a:xfrm>
            <a:off x="4043480" y="1578344"/>
            <a:ext cx="3089635" cy="1812272"/>
            <a:chOff x="4288029" y="1727200"/>
            <a:chExt cx="3089635" cy="1812272"/>
          </a:xfrm>
        </p:grpSpPr>
        <p:sp>
          <p:nvSpPr>
            <p:cNvPr id="23" name="Half Frame 22"/>
            <p:cNvSpPr/>
            <p:nvPr/>
          </p:nvSpPr>
          <p:spPr>
            <a:xfrm>
              <a:off x="4292600" y="1727200"/>
              <a:ext cx="304301" cy="291116"/>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Half Frame 23"/>
            <p:cNvSpPr/>
            <p:nvPr/>
          </p:nvSpPr>
          <p:spPr>
            <a:xfrm rot="5400000">
              <a:off x="7094694" y="1718123"/>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Half Frame 24"/>
            <p:cNvSpPr/>
            <p:nvPr/>
          </p:nvSpPr>
          <p:spPr>
            <a:xfrm rot="16200000">
              <a:off x="4307771" y="324640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Half Frame 25"/>
            <p:cNvSpPr/>
            <p:nvPr/>
          </p:nvSpPr>
          <p:spPr>
            <a:xfrm rot="10800000">
              <a:off x="7096117" y="323676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 name="TextBox 3"/>
          <p:cNvSpPr txBox="1"/>
          <p:nvPr/>
        </p:nvSpPr>
        <p:spPr>
          <a:xfrm>
            <a:off x="1" y="621823"/>
            <a:ext cx="7772399" cy="630942"/>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Brownie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36518" y="2988899"/>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36 cookies</a:t>
            </a:r>
          </a:p>
        </p:txBody>
      </p:sp>
      <p:pic>
        <p:nvPicPr>
          <p:cNvPr id="21508" name="Picture 4" descr="http://www.freeiconsweb.com/Freeicons/256x256_Christmas%20icons/001.png"/>
          <p:cNvPicPr>
            <a:picLocks noChangeAspect="1" noChangeArrowheads="1"/>
          </p:cNvPicPr>
          <p:nvPr/>
        </p:nvPicPr>
        <p:blipFill>
          <a:blip r:embed="rId3" cstate="print"/>
          <a:srcRect/>
          <a:stretch>
            <a:fillRect/>
          </a:stretch>
        </p:blipFill>
        <p:spPr bwMode="auto">
          <a:xfrm>
            <a:off x="1347265" y="720638"/>
            <a:ext cx="2184211" cy="2184211"/>
          </a:xfrm>
          <a:prstGeom prst="rect">
            <a:avLst/>
          </a:prstGeom>
          <a:noFill/>
        </p:spPr>
      </p:pic>
      <p:sp>
        <p:nvSpPr>
          <p:cNvPr id="27" name="TextBox 26"/>
          <p:cNvSpPr txBox="1"/>
          <p:nvPr/>
        </p:nvSpPr>
        <p:spPr>
          <a:xfrm>
            <a:off x="609600" y="3505639"/>
            <a:ext cx="3073400" cy="2693045"/>
          </a:xfrm>
          <a:prstGeom prst="rect">
            <a:avLst/>
          </a:prstGeom>
          <a:noFill/>
        </p:spPr>
        <p:txBody>
          <a:bodyPr wrap="square" rtlCol="0">
            <a:spAutoFit/>
          </a:bodyPr>
          <a:lstStyle/>
          <a:p>
            <a:r>
              <a:rPr lang="en-US" sz="1100" dirty="0" smtClean="0"/>
              <a:t>12 ounce bittersweet chocolate chips (60%-70% cacao)</a:t>
            </a:r>
          </a:p>
          <a:p>
            <a:r>
              <a:rPr lang="en-US" sz="1200" dirty="0" smtClean="0"/>
              <a:t>½</a:t>
            </a:r>
            <a:r>
              <a:rPr lang="en-US" sz="1100" dirty="0" smtClean="0"/>
              <a:t> cup butter</a:t>
            </a:r>
          </a:p>
          <a:p>
            <a:r>
              <a:rPr lang="en-US" sz="1100" dirty="0" smtClean="0"/>
              <a:t>3 large eggs</a:t>
            </a:r>
          </a:p>
          <a:p>
            <a:r>
              <a:rPr lang="en-US" sz="1100" dirty="0" smtClean="0"/>
              <a:t>1 cup granulated sugar</a:t>
            </a:r>
          </a:p>
          <a:p>
            <a:r>
              <a:rPr lang="en-US" sz="1200" dirty="0" smtClean="0"/>
              <a:t>¼</a:t>
            </a:r>
            <a:r>
              <a:rPr lang="en-US" sz="1100" dirty="0" smtClean="0"/>
              <a:t> cup brown sugar</a:t>
            </a:r>
          </a:p>
          <a:p>
            <a:r>
              <a:rPr lang="en-US" sz="1100" dirty="0" smtClean="0"/>
              <a:t>1 tablespoon vanilla extract</a:t>
            </a:r>
          </a:p>
          <a:p>
            <a:r>
              <a:rPr lang="en-US" sz="1200" dirty="0" smtClean="0"/>
              <a:t>½</a:t>
            </a:r>
            <a:r>
              <a:rPr lang="en-US" sz="1100" dirty="0" smtClean="0"/>
              <a:t> teaspoon baking powder</a:t>
            </a:r>
          </a:p>
          <a:p>
            <a:r>
              <a:rPr lang="en-US" sz="1200" dirty="0" smtClean="0"/>
              <a:t>½ </a:t>
            </a:r>
            <a:r>
              <a:rPr lang="en-US" sz="1100" dirty="0" smtClean="0"/>
              <a:t>teaspoon salt</a:t>
            </a:r>
          </a:p>
          <a:p>
            <a:r>
              <a:rPr lang="en-US" sz="1200" dirty="0" smtClean="0"/>
              <a:t>¾</a:t>
            </a:r>
            <a:r>
              <a:rPr lang="en-US" sz="1100" dirty="0" smtClean="0"/>
              <a:t> cup all-purpose flour</a:t>
            </a:r>
          </a:p>
          <a:p>
            <a:r>
              <a:rPr lang="en-US" sz="1200" dirty="0" smtClean="0"/>
              <a:t>¼</a:t>
            </a:r>
            <a:r>
              <a:rPr lang="en-US" sz="1100" dirty="0" smtClean="0"/>
              <a:t> cup unsweetened cocoa powder </a:t>
            </a:r>
          </a:p>
          <a:p>
            <a:r>
              <a:rPr lang="en-US" sz="1100" dirty="0" smtClean="0"/>
              <a:t>1 cup pecans (optional)</a:t>
            </a:r>
          </a:p>
          <a:p>
            <a:r>
              <a:rPr lang="en-US" sz="1200" dirty="0" smtClean="0"/>
              <a:t>½</a:t>
            </a:r>
            <a:r>
              <a:rPr lang="en-US" sz="1100" dirty="0" smtClean="0"/>
              <a:t> cup mini semisweet chocolate chips</a:t>
            </a:r>
          </a:p>
          <a:p>
            <a:endParaRPr lang="en-US" dirty="0"/>
          </a:p>
        </p:txBody>
      </p:sp>
      <p:sp>
        <p:nvSpPr>
          <p:cNvPr id="28" name="TextBox 27"/>
          <p:cNvSpPr txBox="1"/>
          <p:nvPr/>
        </p:nvSpPr>
        <p:spPr>
          <a:xfrm>
            <a:off x="4368800" y="4826000"/>
            <a:ext cx="3048000" cy="2959100"/>
          </a:xfrm>
          <a:prstGeom prst="rect">
            <a:avLst/>
          </a:prstGeom>
          <a:noFill/>
        </p:spPr>
        <p:txBody>
          <a:bodyPr wrap="square" rtlCol="0">
            <a:spAutoFit/>
          </a:bodyPr>
          <a:lstStyle/>
          <a:p>
            <a:endParaRPr lang="en-US" dirty="0"/>
          </a:p>
        </p:txBody>
      </p:sp>
      <p:sp>
        <p:nvSpPr>
          <p:cNvPr id="32" name="TextBox 31"/>
          <p:cNvSpPr txBox="1"/>
          <p:nvPr/>
        </p:nvSpPr>
        <p:spPr>
          <a:xfrm>
            <a:off x="4038600" y="4575799"/>
            <a:ext cx="3441700" cy="5647700"/>
          </a:xfrm>
          <a:prstGeom prst="rect">
            <a:avLst/>
          </a:prstGeom>
          <a:noFill/>
        </p:spPr>
        <p:txBody>
          <a:bodyPr wrap="square" rtlCol="0">
            <a:spAutoFit/>
          </a:bodyPr>
          <a:lstStyle/>
          <a:p>
            <a:pPr marL="228600" indent="-228600">
              <a:buFontTx/>
              <a:buAutoNum type="arabicPeriod"/>
            </a:pPr>
            <a:r>
              <a:rPr lang="en-US" sz="1100" dirty="0" smtClean="0"/>
              <a:t>Preheat oven to 350°F.  </a:t>
            </a:r>
          </a:p>
          <a:p>
            <a:pPr marL="228600" indent="-228600">
              <a:buAutoNum type="arabicPeriod"/>
            </a:pPr>
            <a:r>
              <a:rPr lang="en-US" sz="1100" dirty="0" smtClean="0"/>
              <a:t>Melt bittersweet chocolate chips and butter in a heavy saucepan over low heat, stirring constantly until melted and well-combined.  Remove from heat and set aside.</a:t>
            </a:r>
          </a:p>
          <a:p>
            <a:pPr marL="228600" indent="-228600">
              <a:buAutoNum type="arabicPeriod"/>
            </a:pPr>
            <a:r>
              <a:rPr lang="en-US" sz="1100" dirty="0" smtClean="0"/>
              <a:t>In the bowl of a stand mixer, beat the eggs, vanilla, baking powder and salt on high speed for about 5 minutes, or until the mixture is thick and creamy.  (Recommend the full 5 minutes.)</a:t>
            </a:r>
          </a:p>
          <a:p>
            <a:pPr marL="228600" indent="-228600">
              <a:buAutoNum type="arabicPeriod"/>
            </a:pPr>
            <a:r>
              <a:rPr lang="en-US" sz="1100" dirty="0" smtClean="0"/>
              <a:t>Reduce the speed to low, and mix in the melted chocolate and butter until well-combined.</a:t>
            </a:r>
          </a:p>
          <a:p>
            <a:pPr marL="228600" indent="-228600">
              <a:buAutoNum type="arabicPeriod"/>
            </a:pPr>
            <a:r>
              <a:rPr lang="en-US" sz="1100" dirty="0" smtClean="0"/>
              <a:t>With speed still on low, stir in flour and cocoa powder just until combined.</a:t>
            </a:r>
          </a:p>
          <a:p>
            <a:pPr marL="228600" indent="-228600">
              <a:buAutoNum type="arabicPeriod"/>
            </a:pPr>
            <a:r>
              <a:rPr lang="en-US" sz="1100" dirty="0" smtClean="0"/>
              <a:t>Add semisweet chocolate chips, and nuts if desired.  Stir in by hand until combined.</a:t>
            </a:r>
          </a:p>
          <a:p>
            <a:pPr marL="228600" indent="-228600">
              <a:buAutoNum type="arabicPeriod"/>
            </a:pPr>
            <a:r>
              <a:rPr lang="en-US" sz="1100" dirty="0" smtClean="0"/>
              <a:t>Cover the batter and chill in refrigerator for a minimum of 30 minutes. </a:t>
            </a:r>
          </a:p>
          <a:p>
            <a:pPr marL="228600" indent="-228600">
              <a:buAutoNum type="arabicPeriod"/>
            </a:pPr>
            <a:r>
              <a:rPr lang="en-US" sz="1100" dirty="0" smtClean="0"/>
              <a:t>Line two baking sheets with parchment paper.</a:t>
            </a:r>
          </a:p>
          <a:p>
            <a:pPr marL="228600" indent="-228600">
              <a:buAutoNum type="arabicPeriod"/>
            </a:pPr>
            <a:r>
              <a:rPr lang="en-US" sz="1100" dirty="0" smtClean="0"/>
              <a:t>Using a 1.5 Tbsp cookie scoop, drop batter onto the prepared cookie sheets about 2 inches apart.</a:t>
            </a:r>
          </a:p>
          <a:p>
            <a:pPr marL="228600" indent="-228600">
              <a:buAutoNum type="arabicPeriod"/>
            </a:pPr>
            <a:r>
              <a:rPr lang="en-US" sz="1100" dirty="0" smtClean="0"/>
              <a:t>Bake cookies 8-10 minutes.  The cookie will set at the edges but still be a little wet looking in the center.  Don’t over-bake or the cookies won’t be crackly and fudge-like. </a:t>
            </a:r>
          </a:p>
          <a:p>
            <a:pPr marL="228600" indent="-228600">
              <a:buAutoNum type="arabicPeriod"/>
            </a:pPr>
            <a:r>
              <a:rPr lang="en-US" sz="1100" dirty="0" smtClean="0"/>
              <a:t>Allow the cookies to cool on the baking sheets for about 10 minutes to allow the shiny, crackly crust to develop. </a:t>
            </a:r>
          </a:p>
          <a:p>
            <a:pPr marL="228600" indent="-228600"/>
            <a:endParaRPr lang="en-US" sz="1100" dirty="0" smtClean="0"/>
          </a:p>
          <a:p>
            <a:pPr marL="228600" indent="-228600">
              <a:buAutoNum type="arabicPeriod"/>
            </a:pPr>
            <a:endParaRPr lang="en-US" sz="1100" dirty="0" smtClean="0"/>
          </a:p>
          <a:p>
            <a:pPr marL="228600" indent="-228600">
              <a:buAutoNum type="arabicPeriod"/>
            </a:pPr>
            <a:endParaRPr lang="en-US" sz="1100" dirty="0" smtClean="0"/>
          </a:p>
          <a:p>
            <a:endParaRPr lang="en-US" dirty="0"/>
          </a:p>
        </p:txBody>
      </p:sp>
      <p:pic>
        <p:nvPicPr>
          <p:cNvPr id="35" name="Picture 34" descr="2010Camaro20161114.jpg"/>
          <p:cNvPicPr>
            <a:picLocks noChangeAspect="1"/>
          </p:cNvPicPr>
          <p:nvPr/>
        </p:nvPicPr>
        <p:blipFill>
          <a:blip r:embed="rId4" cstate="print"/>
          <a:stretch>
            <a:fillRect/>
          </a:stretch>
        </p:blipFill>
        <p:spPr>
          <a:xfrm>
            <a:off x="414866" y="6076949"/>
            <a:ext cx="3208867" cy="2406650"/>
          </a:xfrm>
          <a:prstGeom prst="rect">
            <a:avLst/>
          </a:prstGeom>
          <a:effectLst/>
        </p:spPr>
      </p:pic>
      <p:sp>
        <p:nvSpPr>
          <p:cNvPr id="22" name="Rectangle 21"/>
          <p:cNvSpPr/>
          <p:nvPr/>
        </p:nvSpPr>
        <p:spPr>
          <a:xfrm>
            <a:off x="304800" y="6030512"/>
            <a:ext cx="3381375" cy="2503888"/>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2753" y="3792741"/>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3181308" y="3808886"/>
            <a:ext cx="1132203"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21" name="TextBox 20"/>
          <p:cNvSpPr txBox="1"/>
          <p:nvPr/>
        </p:nvSpPr>
        <p:spPr>
          <a:xfrm>
            <a:off x="3633850" y="3381523"/>
            <a:ext cx="3135084"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Sharon </a:t>
            </a:r>
            <a:r>
              <a:rPr lang="en-US" sz="900" i="1" dirty="0" err="1" smtClean="0">
                <a:latin typeface="Helvetica" pitchFamily="34" charset="0"/>
                <a:cs typeface="Helvetica" pitchFamily="34" charset="0"/>
              </a:rPr>
              <a:t>Mariam</a:t>
            </a:r>
            <a:endParaRPr lang="en-US" sz="900" i="1" dirty="0" smtClean="0">
              <a:latin typeface="Helvetica" pitchFamily="34" charset="0"/>
              <a:cs typeface="Helvetica" pitchFamily="34" charset="0"/>
            </a:endParaRP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453635"/>
            <a:ext cx="777239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Double Lemon Delights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21508" name="Picture 4" descr="http://www.freeiconsweb.com/Freeicons/256x256_Christmas%20icons/001.png"/>
          <p:cNvPicPr>
            <a:picLocks noChangeAspect="1" noChangeArrowheads="1"/>
          </p:cNvPicPr>
          <p:nvPr/>
        </p:nvPicPr>
        <p:blipFill>
          <a:blip r:embed="rId2" cstate="print"/>
          <a:srcRect/>
          <a:stretch>
            <a:fillRect/>
          </a:stretch>
        </p:blipFill>
        <p:spPr bwMode="auto">
          <a:xfrm>
            <a:off x="726416" y="491318"/>
            <a:ext cx="2582957" cy="2582957"/>
          </a:xfrm>
          <a:prstGeom prst="rect">
            <a:avLst/>
          </a:prstGeom>
          <a:noFill/>
        </p:spPr>
      </p:pic>
      <p:sp>
        <p:nvSpPr>
          <p:cNvPr id="27" name="TextBox 26"/>
          <p:cNvSpPr txBox="1"/>
          <p:nvPr/>
        </p:nvSpPr>
        <p:spPr>
          <a:xfrm>
            <a:off x="514859" y="4015315"/>
            <a:ext cx="3073400" cy="1954381"/>
          </a:xfrm>
          <a:prstGeom prst="rect">
            <a:avLst/>
          </a:prstGeom>
          <a:noFill/>
        </p:spPr>
        <p:txBody>
          <a:bodyPr wrap="square" rtlCol="0">
            <a:spAutoFit/>
          </a:bodyPr>
          <a:lstStyle/>
          <a:p>
            <a:r>
              <a:rPr lang="en-US" sz="1100" dirty="0" smtClean="0"/>
              <a:t>2 ¼ cups flour</a:t>
            </a:r>
          </a:p>
          <a:p>
            <a:r>
              <a:rPr lang="en-US" sz="1100" dirty="0" smtClean="0"/>
              <a:t>½ teaspoon baking powder</a:t>
            </a:r>
          </a:p>
          <a:p>
            <a:r>
              <a:rPr lang="en-US" sz="1100" dirty="0" smtClean="0"/>
              <a:t>½ teaspoon salt</a:t>
            </a:r>
          </a:p>
          <a:p>
            <a:r>
              <a:rPr lang="en-US" sz="1100" dirty="0" smtClean="0"/>
              <a:t>1 cup softened butter</a:t>
            </a:r>
          </a:p>
          <a:p>
            <a:r>
              <a:rPr lang="en-US" sz="1100" dirty="0" smtClean="0"/>
              <a:t>¾ cup granulated sugar</a:t>
            </a:r>
          </a:p>
          <a:p>
            <a:r>
              <a:rPr lang="en-US" sz="1100" dirty="0" smtClean="0"/>
              <a:t>1 egg</a:t>
            </a:r>
          </a:p>
          <a:p>
            <a:r>
              <a:rPr lang="en-US" sz="1100" dirty="0" smtClean="0"/>
              <a:t>2 tablespoons grated lemon peel, divided</a:t>
            </a:r>
          </a:p>
          <a:p>
            <a:r>
              <a:rPr lang="en-US" sz="1100" dirty="0" smtClean="0"/>
              <a:t>1 teaspoon vanilla</a:t>
            </a:r>
          </a:p>
          <a:p>
            <a:r>
              <a:rPr lang="en-US" sz="1100" dirty="0" smtClean="0"/>
              <a:t>Additional granulated sugar</a:t>
            </a:r>
          </a:p>
          <a:p>
            <a:r>
              <a:rPr lang="en-US" sz="1100" dirty="0" smtClean="0"/>
              <a:t>1 cup powdered sugar</a:t>
            </a:r>
          </a:p>
          <a:p>
            <a:r>
              <a:rPr lang="en-US" sz="1100" dirty="0" smtClean="0"/>
              <a:t>4-5 teaspoons lemon juice</a:t>
            </a:r>
            <a:endParaRPr lang="en-US" sz="1100" dirty="0"/>
          </a:p>
        </p:txBody>
      </p:sp>
      <p:sp>
        <p:nvSpPr>
          <p:cNvPr id="28" name="TextBox 27"/>
          <p:cNvSpPr txBox="1"/>
          <p:nvPr/>
        </p:nvSpPr>
        <p:spPr>
          <a:xfrm>
            <a:off x="3216166" y="4038885"/>
            <a:ext cx="4289533" cy="2631490"/>
          </a:xfrm>
          <a:prstGeom prst="rect">
            <a:avLst/>
          </a:prstGeom>
          <a:noFill/>
        </p:spPr>
        <p:txBody>
          <a:bodyPr wrap="square" rtlCol="0">
            <a:spAutoFit/>
          </a:bodyPr>
          <a:lstStyle/>
          <a:p>
            <a:pPr marL="228600" indent="-228600">
              <a:buFont typeface="+mj-lt"/>
              <a:buAutoNum type="arabicPeriod"/>
            </a:pPr>
            <a:r>
              <a:rPr lang="en-US" sz="1100" dirty="0" smtClean="0"/>
              <a:t>Preheat oven to 375°F.</a:t>
            </a:r>
          </a:p>
          <a:p>
            <a:pPr marL="228600" indent="-228600">
              <a:buFont typeface="+mj-lt"/>
              <a:buAutoNum type="arabicPeriod"/>
            </a:pPr>
            <a:r>
              <a:rPr lang="en-US" sz="1100" dirty="0" smtClean="0"/>
              <a:t>Combine flour, baking powder and salt in a small bowl. Set aside.</a:t>
            </a:r>
          </a:p>
          <a:p>
            <a:pPr marL="228600" indent="-228600">
              <a:buFont typeface="+mj-lt"/>
              <a:buAutoNum type="arabicPeriod"/>
            </a:pPr>
            <a:r>
              <a:rPr lang="en-US" sz="1100" dirty="0" smtClean="0"/>
              <a:t>Beat butter and granulated sugar in a large bowl with electric mixer on medium speed until light and fluffy. </a:t>
            </a:r>
          </a:p>
          <a:p>
            <a:pPr marL="228600" indent="-228600">
              <a:buFont typeface="+mj-lt"/>
              <a:buAutoNum type="arabicPeriod"/>
            </a:pPr>
            <a:r>
              <a:rPr lang="en-US" sz="1100" dirty="0" smtClean="0"/>
              <a:t>Beat in egg, 1 tablespoon lemon peel, and vanilla until well blended.</a:t>
            </a:r>
          </a:p>
          <a:p>
            <a:pPr marL="228600" indent="-228600">
              <a:buFont typeface="+mj-lt"/>
              <a:buAutoNum type="arabicPeriod"/>
            </a:pPr>
            <a:r>
              <a:rPr lang="en-US" sz="1100" dirty="0" smtClean="0"/>
              <a:t>Drop dough by tablespoons onto parchment paper-lined cookie sheets, spacing 2″-3″ apart. </a:t>
            </a:r>
          </a:p>
          <a:p>
            <a:pPr marL="228600" indent="-228600">
              <a:buFont typeface="+mj-lt"/>
              <a:buAutoNum type="arabicPeriod"/>
            </a:pPr>
            <a:r>
              <a:rPr lang="en-US" sz="1100" dirty="0" smtClean="0"/>
              <a:t>Flatten each cookie with the bottom of a small glass dipped in sugar.</a:t>
            </a:r>
          </a:p>
          <a:p>
            <a:pPr marL="228600" indent="-228600">
              <a:buFont typeface="+mj-lt"/>
              <a:buAutoNum type="arabicPeriod"/>
            </a:pPr>
            <a:r>
              <a:rPr lang="en-US" sz="1100" dirty="0" smtClean="0"/>
              <a:t>Bake 10-12 minutes, or until the edges are golden brown. </a:t>
            </a:r>
          </a:p>
          <a:p>
            <a:pPr marL="228600" indent="-228600">
              <a:buFont typeface="+mj-lt"/>
              <a:buAutoNum type="arabicPeriod"/>
            </a:pPr>
            <a:r>
              <a:rPr lang="en-US" sz="1100" dirty="0" smtClean="0"/>
              <a:t>Cool on the cookie sheets two minutes and remove to wire racks. Cool completely.</a:t>
            </a:r>
          </a:p>
          <a:p>
            <a:pPr marL="228600" indent="-228600">
              <a:buFont typeface="+mj-lt"/>
              <a:buAutoNum type="arabicPeriod"/>
            </a:pPr>
            <a:r>
              <a:rPr lang="en-US" sz="1100" dirty="0" smtClean="0"/>
              <a:t>Combine powdered sugar, lemon juice, and remaining 1 tablespoon lemon peel in a small bowl. </a:t>
            </a:r>
          </a:p>
          <a:p>
            <a:pPr marL="228600" indent="-228600">
              <a:buFont typeface="+mj-lt"/>
              <a:buAutoNum type="arabicPeriod"/>
            </a:pPr>
            <a:r>
              <a:rPr lang="en-US" sz="1100" dirty="0" smtClean="0"/>
              <a:t>Drizzle over cookies and let sit until icing is totally set.</a:t>
            </a:r>
          </a:p>
          <a:p>
            <a:pPr marL="228600" indent="-228600">
              <a:buFont typeface="+mj-lt"/>
              <a:buAutoNum type="arabicPeriod"/>
            </a:pPr>
            <a:endParaRPr lang="en-US" sz="1100" dirty="0"/>
          </a:p>
        </p:txBody>
      </p:sp>
      <p:grpSp>
        <p:nvGrpSpPr>
          <p:cNvPr id="31" name="Group 30"/>
          <p:cNvGrpSpPr/>
          <p:nvPr/>
        </p:nvGrpSpPr>
        <p:grpSpPr>
          <a:xfrm>
            <a:off x="399258" y="6873151"/>
            <a:ext cx="3918856" cy="2683823"/>
            <a:chOff x="368136" y="6947065"/>
            <a:chExt cx="3918856" cy="2683823"/>
          </a:xfrm>
        </p:grpSpPr>
        <p:sp>
          <p:nvSpPr>
            <p:cNvPr id="32" name="Rectangle 31"/>
            <p:cNvSpPr/>
            <p:nvPr/>
          </p:nvSpPr>
          <p:spPr>
            <a:xfrm>
              <a:off x="368136" y="6947065"/>
              <a:ext cx="3918856" cy="2683823"/>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http://www.gatewaycamaro.com/5th%20Gen/AM/slides/AM001%20%2823Aug15%29.JPG"/>
            <p:cNvPicPr>
              <a:picLocks noChangeAspect="1" noChangeArrowheads="1"/>
            </p:cNvPicPr>
            <p:nvPr/>
          </p:nvPicPr>
          <p:blipFill>
            <a:blip r:embed="rId3" cstate="print"/>
            <a:srcRect/>
            <a:stretch>
              <a:fillRect/>
            </a:stretch>
          </p:blipFill>
          <p:spPr bwMode="auto">
            <a:xfrm>
              <a:off x="440576" y="7039774"/>
              <a:ext cx="3769938" cy="2496112"/>
            </a:xfrm>
            <a:prstGeom prst="rect">
              <a:avLst/>
            </a:prstGeom>
            <a:noFill/>
          </p:spPr>
        </p:pic>
      </p:grpSp>
      <p:grpSp>
        <p:nvGrpSpPr>
          <p:cNvPr id="29" name="Group 28"/>
          <p:cNvGrpSpPr/>
          <p:nvPr/>
        </p:nvGrpSpPr>
        <p:grpSpPr>
          <a:xfrm>
            <a:off x="3617013" y="1123362"/>
            <a:ext cx="3197603" cy="2213605"/>
            <a:chOff x="3919522" y="1170863"/>
            <a:chExt cx="2895094" cy="2004187"/>
          </a:xfrm>
        </p:grpSpPr>
        <p:pic>
          <p:nvPicPr>
            <p:cNvPr id="22" name="Picture 21" descr="Double Lemon Delight_Sharon.jpg"/>
            <p:cNvPicPr>
              <a:picLocks noChangeAspect="1"/>
            </p:cNvPicPr>
            <p:nvPr/>
          </p:nvPicPr>
          <p:blipFill>
            <a:blip r:embed="rId4" cstate="print"/>
            <a:stretch>
              <a:fillRect/>
            </a:stretch>
          </p:blipFill>
          <p:spPr>
            <a:xfrm>
              <a:off x="3970060" y="1217478"/>
              <a:ext cx="2801112" cy="1923288"/>
            </a:xfrm>
            <a:prstGeom prst="rect">
              <a:avLst/>
            </a:prstGeom>
          </p:spPr>
        </p:pic>
        <p:sp>
          <p:nvSpPr>
            <p:cNvPr id="23" name="Half Frame 22"/>
            <p:cNvSpPr/>
            <p:nvPr/>
          </p:nvSpPr>
          <p:spPr>
            <a:xfrm>
              <a:off x="3919522" y="1178577"/>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531646" y="115112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941369" y="289208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503918" y="286198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p:cNvSpPr txBox="1"/>
          <p:nvPr/>
        </p:nvSpPr>
        <p:spPr>
          <a:xfrm>
            <a:off x="4585188" y="8243957"/>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42" name="TextBox 41"/>
          <p:cNvSpPr txBox="1"/>
          <p:nvPr/>
        </p:nvSpPr>
        <p:spPr>
          <a:xfrm>
            <a:off x="4603711" y="7933238"/>
            <a:ext cx="2753830" cy="276999"/>
          </a:xfrm>
          <a:prstGeom prst="rect">
            <a:avLst/>
          </a:prstGeom>
          <a:noFill/>
          <a:ln w="63500" cmpd="thinThick">
            <a:solidFill>
              <a:srgbClr val="FFC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Rally Yellow Convertible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0585" y="3425638"/>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310143" y="4581862"/>
            <a:ext cx="1132203"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289112"/>
            <a:ext cx="7772399"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Apricot-Cream Cheese </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Pinwheels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21508" name="Picture 4" descr="http://www.freeiconsweb.com/Freeicons/256x256_Christmas%20icons/001.png"/>
          <p:cNvPicPr>
            <a:picLocks noChangeAspect="1" noChangeArrowheads="1"/>
          </p:cNvPicPr>
          <p:nvPr/>
        </p:nvPicPr>
        <p:blipFill>
          <a:blip r:embed="rId2" cstate="print"/>
          <a:srcRect/>
          <a:stretch>
            <a:fillRect/>
          </a:stretch>
        </p:blipFill>
        <p:spPr bwMode="auto">
          <a:xfrm>
            <a:off x="978641" y="429905"/>
            <a:ext cx="2486716" cy="2486716"/>
          </a:xfrm>
          <a:prstGeom prst="rect">
            <a:avLst/>
          </a:prstGeom>
          <a:noFill/>
        </p:spPr>
      </p:pic>
      <p:sp>
        <p:nvSpPr>
          <p:cNvPr id="27" name="TextBox 26"/>
          <p:cNvSpPr txBox="1"/>
          <p:nvPr/>
        </p:nvSpPr>
        <p:spPr>
          <a:xfrm>
            <a:off x="370611" y="3633862"/>
            <a:ext cx="2894695" cy="938719"/>
          </a:xfrm>
          <a:prstGeom prst="rect">
            <a:avLst/>
          </a:prstGeom>
          <a:noFill/>
        </p:spPr>
        <p:txBody>
          <a:bodyPr wrap="square" rtlCol="0">
            <a:spAutoFit/>
          </a:bodyPr>
          <a:lstStyle/>
          <a:p>
            <a:r>
              <a:rPr lang="en-US" sz="1100" b="1" dirty="0" smtClean="0"/>
              <a:t>Pastry</a:t>
            </a:r>
          </a:p>
          <a:p>
            <a:r>
              <a:rPr lang="en-US" sz="1100" dirty="0" smtClean="0"/>
              <a:t>1 cup unsalted butter at room temperature</a:t>
            </a:r>
          </a:p>
          <a:p>
            <a:r>
              <a:rPr lang="en-US" sz="1100" dirty="0" smtClean="0"/>
              <a:t>1-8 ounce cream cheese at room temperature</a:t>
            </a:r>
          </a:p>
          <a:p>
            <a:r>
              <a:rPr lang="en-US" sz="1100" dirty="0" smtClean="0"/>
              <a:t>¼ teaspoon salt</a:t>
            </a:r>
          </a:p>
          <a:p>
            <a:r>
              <a:rPr lang="en-US" sz="1100" dirty="0" smtClean="0"/>
              <a:t>2 cups flour</a:t>
            </a:r>
          </a:p>
        </p:txBody>
      </p:sp>
      <p:sp>
        <p:nvSpPr>
          <p:cNvPr id="28" name="TextBox 27"/>
          <p:cNvSpPr txBox="1"/>
          <p:nvPr/>
        </p:nvSpPr>
        <p:spPr>
          <a:xfrm>
            <a:off x="3896468" y="4358247"/>
            <a:ext cx="3596862" cy="2800767"/>
          </a:xfrm>
          <a:prstGeom prst="rect">
            <a:avLst/>
          </a:prstGeom>
          <a:noFill/>
        </p:spPr>
        <p:txBody>
          <a:bodyPr wrap="square" rtlCol="0">
            <a:spAutoFit/>
          </a:bodyPr>
          <a:lstStyle/>
          <a:p>
            <a:r>
              <a:rPr lang="en-US" sz="1100" dirty="0" smtClean="0"/>
              <a:t>To assemble: </a:t>
            </a:r>
          </a:p>
          <a:p>
            <a:pPr marL="228600" indent="-228600">
              <a:buFont typeface="+mj-lt"/>
              <a:buAutoNum type="arabicPeriod"/>
            </a:pPr>
            <a:r>
              <a:rPr lang="en-US" sz="1100" dirty="0" smtClean="0"/>
              <a:t>Roll the cold pastry into a 12″ x 14″ rectangle between two sheets of waxed paper on a floured pastry cloth with a floured rolling pin. </a:t>
            </a:r>
          </a:p>
          <a:p>
            <a:pPr marL="228600" indent="-228600">
              <a:buFont typeface="+mj-lt"/>
              <a:buAutoNum type="arabicPeriod"/>
            </a:pPr>
            <a:r>
              <a:rPr lang="en-US" sz="1100" dirty="0" smtClean="0"/>
              <a:t>Spread filling to within ½ inch of the edges. </a:t>
            </a:r>
          </a:p>
          <a:p>
            <a:pPr marL="228600" indent="-228600">
              <a:buFont typeface="+mj-lt"/>
              <a:buAutoNum type="arabicPeriod"/>
            </a:pPr>
            <a:r>
              <a:rPr lang="en-US" sz="1100" dirty="0" smtClean="0"/>
              <a:t>Roll up like a jelly roll from the long side; press seam firmly to seal. </a:t>
            </a:r>
          </a:p>
          <a:p>
            <a:pPr marL="228600" indent="-228600">
              <a:buFont typeface="+mj-lt"/>
              <a:buAutoNum type="arabicPeriod"/>
            </a:pPr>
            <a:r>
              <a:rPr lang="en-US" sz="1100" dirty="0" smtClean="0"/>
              <a:t>Cut log in half. Wrap and chill until very firm or chill 30 minutes in the freezer. </a:t>
            </a:r>
          </a:p>
          <a:p>
            <a:pPr marL="228600" indent="-228600">
              <a:buFont typeface="+mj-lt"/>
              <a:buAutoNum type="arabicPeriod"/>
            </a:pPr>
            <a:r>
              <a:rPr lang="en-US" sz="1100" dirty="0" smtClean="0"/>
              <a:t>Grease cookie sheets or use parchment paper. </a:t>
            </a:r>
          </a:p>
          <a:p>
            <a:pPr marL="228600" indent="-228600">
              <a:buFont typeface="+mj-lt"/>
              <a:buAutoNum type="arabicPeriod"/>
            </a:pPr>
            <a:r>
              <a:rPr lang="en-US" sz="1100" dirty="0" smtClean="0"/>
              <a:t>With a very sharp knife, cut the rolls into ¼″ slices. Place ½″ apart on cookie sheets. </a:t>
            </a:r>
          </a:p>
          <a:p>
            <a:pPr marL="228600" indent="-228600">
              <a:buFont typeface="+mj-lt"/>
              <a:buAutoNum type="arabicPeriod"/>
            </a:pPr>
            <a:r>
              <a:rPr lang="en-US" sz="1100" dirty="0" smtClean="0"/>
              <a:t>Bake 13 minutes, or until bottoms and edges are golden brown.</a:t>
            </a:r>
          </a:p>
          <a:p>
            <a:pPr marL="228600" indent="-228600">
              <a:buFont typeface="+mj-lt"/>
              <a:buAutoNum type="arabicPeriod"/>
            </a:pPr>
            <a:r>
              <a:rPr lang="en-US" sz="1100" dirty="0" smtClean="0"/>
              <a:t>Remove from pans and place on racks to cool.</a:t>
            </a:r>
          </a:p>
          <a:p>
            <a:pPr marL="228600" indent="-228600">
              <a:buFont typeface="+mj-lt"/>
              <a:buAutoNum type="arabicPeriod"/>
            </a:pPr>
            <a:endParaRPr lang="en-US" sz="1100" dirty="0"/>
          </a:p>
        </p:txBody>
      </p:sp>
      <p:grpSp>
        <p:nvGrpSpPr>
          <p:cNvPr id="31" name="Group 30"/>
          <p:cNvGrpSpPr/>
          <p:nvPr/>
        </p:nvGrpSpPr>
        <p:grpSpPr>
          <a:xfrm>
            <a:off x="273134" y="7172696"/>
            <a:ext cx="3918856" cy="2683823"/>
            <a:chOff x="368136" y="6947065"/>
            <a:chExt cx="3918856" cy="2683823"/>
          </a:xfrm>
        </p:grpSpPr>
        <p:sp>
          <p:nvSpPr>
            <p:cNvPr id="32" name="Rectangle 31"/>
            <p:cNvSpPr/>
            <p:nvPr/>
          </p:nvSpPr>
          <p:spPr>
            <a:xfrm>
              <a:off x="368136" y="6947065"/>
              <a:ext cx="3918856" cy="2683823"/>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http://www.gatewaycamaro.com/5th%20Gen/AM/slides/AM001%20%2823Aug15%29.JPG"/>
            <p:cNvPicPr>
              <a:picLocks noChangeAspect="1" noChangeArrowheads="1"/>
            </p:cNvPicPr>
            <p:nvPr/>
          </p:nvPicPr>
          <p:blipFill>
            <a:blip r:embed="rId3" cstate="print"/>
            <a:srcRect/>
            <a:stretch>
              <a:fillRect/>
            </a:stretch>
          </p:blipFill>
          <p:spPr bwMode="auto">
            <a:xfrm>
              <a:off x="440576" y="7039774"/>
              <a:ext cx="3769938" cy="2496112"/>
            </a:xfrm>
            <a:prstGeom prst="rect">
              <a:avLst/>
            </a:prstGeom>
            <a:noFill/>
          </p:spPr>
        </p:pic>
      </p:grpSp>
      <p:sp>
        <p:nvSpPr>
          <p:cNvPr id="35" name="TextBox 34"/>
          <p:cNvSpPr txBox="1"/>
          <p:nvPr/>
        </p:nvSpPr>
        <p:spPr>
          <a:xfrm>
            <a:off x="357211" y="4783779"/>
            <a:ext cx="3316154" cy="2292935"/>
          </a:xfrm>
          <a:prstGeom prst="rect">
            <a:avLst/>
          </a:prstGeom>
          <a:noFill/>
        </p:spPr>
        <p:txBody>
          <a:bodyPr wrap="square" rtlCol="0">
            <a:spAutoFit/>
          </a:bodyPr>
          <a:lstStyle/>
          <a:p>
            <a:pPr marL="228600" indent="-228600"/>
            <a:r>
              <a:rPr lang="en-US" sz="1100" dirty="0" smtClean="0"/>
              <a:t>Preheat oven to 350°F.</a:t>
            </a:r>
          </a:p>
          <a:p>
            <a:pPr marL="228600" indent="-228600"/>
            <a:r>
              <a:rPr lang="en-US" sz="1100" dirty="0" smtClean="0"/>
              <a:t>To make pastry: </a:t>
            </a:r>
          </a:p>
          <a:p>
            <a:pPr marL="228600" indent="-228600">
              <a:buFont typeface="+mj-lt"/>
              <a:buAutoNum type="arabicPeriod"/>
            </a:pPr>
            <a:r>
              <a:rPr lang="en-US" sz="1100" dirty="0" smtClean="0"/>
              <a:t>Beat butter, cream cheese, and salt in a large bowl with electric mixer until smooth. </a:t>
            </a:r>
          </a:p>
          <a:p>
            <a:pPr marL="228600" indent="-228600">
              <a:buFont typeface="+mj-lt"/>
              <a:buAutoNum type="arabicPeriod"/>
            </a:pPr>
            <a:r>
              <a:rPr lang="en-US" sz="1100" dirty="0" smtClean="0"/>
              <a:t>With a fork, work in the flour until blended and mixture forms a smooth dough. </a:t>
            </a:r>
          </a:p>
          <a:p>
            <a:pPr marL="228600" indent="-228600">
              <a:buFont typeface="+mj-lt"/>
              <a:buAutoNum type="arabicPeriod"/>
            </a:pPr>
            <a:r>
              <a:rPr lang="en-US" sz="1100" dirty="0" smtClean="0"/>
              <a:t>Using your hands, flatten the dough on plastic wrap to an 8 x 6″ rectangle. </a:t>
            </a:r>
          </a:p>
          <a:p>
            <a:pPr marL="228600" indent="-228600">
              <a:buFont typeface="+mj-lt"/>
              <a:buAutoNum type="arabicPeriod"/>
            </a:pPr>
            <a:r>
              <a:rPr lang="en-US" sz="1100" dirty="0" smtClean="0"/>
              <a:t>Chill overnight.</a:t>
            </a:r>
          </a:p>
          <a:p>
            <a:r>
              <a:rPr lang="en-US" sz="1100" dirty="0" smtClean="0"/>
              <a:t> </a:t>
            </a:r>
          </a:p>
          <a:p>
            <a:r>
              <a:rPr lang="en-US" sz="1100" dirty="0" smtClean="0"/>
              <a:t>To make filling: </a:t>
            </a:r>
          </a:p>
          <a:p>
            <a:r>
              <a:rPr lang="en-US" sz="1100" dirty="0" smtClean="0"/>
              <a:t>Stir preserves and nuts in a small bowl until well blended.</a:t>
            </a:r>
          </a:p>
        </p:txBody>
      </p:sp>
      <p:sp>
        <p:nvSpPr>
          <p:cNvPr id="36" name="TextBox 35"/>
          <p:cNvSpPr txBox="1"/>
          <p:nvPr/>
        </p:nvSpPr>
        <p:spPr>
          <a:xfrm>
            <a:off x="3872261" y="3631884"/>
            <a:ext cx="2894695" cy="600164"/>
          </a:xfrm>
          <a:prstGeom prst="rect">
            <a:avLst/>
          </a:prstGeom>
          <a:noFill/>
        </p:spPr>
        <p:txBody>
          <a:bodyPr wrap="square" rtlCol="0">
            <a:spAutoFit/>
          </a:bodyPr>
          <a:lstStyle/>
          <a:p>
            <a:r>
              <a:rPr lang="en-US" sz="1100" b="1" dirty="0" smtClean="0"/>
              <a:t>Filling</a:t>
            </a:r>
          </a:p>
          <a:p>
            <a:r>
              <a:rPr lang="en-US" sz="1100" dirty="0" smtClean="0"/>
              <a:t>2/3 cup apricot preserves</a:t>
            </a:r>
          </a:p>
          <a:p>
            <a:r>
              <a:rPr lang="en-US" sz="1100" dirty="0" smtClean="0"/>
              <a:t>1 cup finely chopped walnuts</a:t>
            </a:r>
          </a:p>
        </p:txBody>
      </p:sp>
      <p:sp>
        <p:nvSpPr>
          <p:cNvPr id="21" name="TextBox 20"/>
          <p:cNvSpPr txBox="1"/>
          <p:nvPr/>
        </p:nvSpPr>
        <p:spPr>
          <a:xfrm>
            <a:off x="3944203" y="3214427"/>
            <a:ext cx="323451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Sharon </a:t>
            </a:r>
            <a:r>
              <a:rPr lang="en-US" sz="900" i="1" dirty="0" err="1" smtClean="0">
                <a:latin typeface="Helvetica" pitchFamily="34" charset="0"/>
                <a:cs typeface="Helvetica" pitchFamily="34" charset="0"/>
              </a:rPr>
              <a:t>Mariam</a:t>
            </a:r>
            <a:endParaRPr lang="en-US" sz="900" i="1" dirty="0" smtClean="0">
              <a:latin typeface="Helvetica" pitchFamily="34" charset="0"/>
              <a:cs typeface="Helvetica" pitchFamily="34" charset="0"/>
            </a:endParaRPr>
          </a:p>
        </p:txBody>
      </p:sp>
      <p:pic>
        <p:nvPicPr>
          <p:cNvPr id="34" name="Picture 33" descr="apricot pinwheels.jpg"/>
          <p:cNvPicPr>
            <a:picLocks noChangeAspect="1"/>
          </p:cNvPicPr>
          <p:nvPr/>
        </p:nvPicPr>
        <p:blipFill>
          <a:blip r:embed="rId4" cstate="print"/>
          <a:stretch>
            <a:fillRect/>
          </a:stretch>
        </p:blipFill>
        <p:spPr>
          <a:xfrm>
            <a:off x="3990108" y="1404951"/>
            <a:ext cx="3196165" cy="1764364"/>
          </a:xfrm>
          <a:prstGeom prst="rect">
            <a:avLst/>
          </a:prstGeom>
        </p:spPr>
      </p:pic>
      <p:sp>
        <p:nvSpPr>
          <p:cNvPr id="25" name="Half Frame 24"/>
          <p:cNvSpPr/>
          <p:nvPr/>
        </p:nvSpPr>
        <p:spPr>
          <a:xfrm rot="16200000">
            <a:off x="3953244" y="292263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928956" y="290441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a:off x="3931397" y="133097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897308" y="133667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85188" y="8398337"/>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42" name="TextBox 41"/>
          <p:cNvSpPr txBox="1"/>
          <p:nvPr/>
        </p:nvSpPr>
        <p:spPr>
          <a:xfrm>
            <a:off x="4603711" y="8087618"/>
            <a:ext cx="2753830" cy="276999"/>
          </a:xfrm>
          <a:prstGeom prst="rect">
            <a:avLst/>
          </a:prstGeom>
          <a:noFill/>
          <a:ln w="63500" cmpd="thinThick">
            <a:solidFill>
              <a:srgbClr val="FFC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Rally Yellow Convertible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77816" y="2857350"/>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372747" y="4503927"/>
            <a:ext cx="1132203" cy="276999"/>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p:txBody>
      </p:sp>
      <p:sp>
        <p:nvSpPr>
          <p:cNvPr id="20" name="TextBox 19"/>
          <p:cNvSpPr txBox="1"/>
          <p:nvPr/>
        </p:nvSpPr>
        <p:spPr>
          <a:xfrm>
            <a:off x="681100" y="7964260"/>
            <a:ext cx="2351926" cy="430887"/>
          </a:xfrm>
          <a:prstGeom prst="rect">
            <a:avLst/>
          </a:prstGeom>
          <a:noFill/>
        </p:spPr>
        <p:txBody>
          <a:bodyPr wrap="none" rtlCol="0">
            <a:spAutoFit/>
          </a:bodyPr>
          <a:lstStyle/>
          <a:p>
            <a:pPr algn="ctr"/>
            <a:r>
              <a:rPr lang="en-US" sz="1100" dirty="0" smtClean="0"/>
              <a:t>Photo of club member’s car</a:t>
            </a:r>
          </a:p>
          <a:p>
            <a:pPr algn="ctr"/>
            <a:r>
              <a:rPr lang="en-US" sz="1100" dirty="0" smtClean="0"/>
              <a:t>With or without club member’s photo</a:t>
            </a:r>
            <a:endParaRPr lang="en-US" sz="1100" dirty="0"/>
          </a:p>
        </p:txBody>
      </p:sp>
      <p:sp>
        <p:nvSpPr>
          <p:cNvPr id="21" name="TextBox 20"/>
          <p:cNvSpPr txBox="1"/>
          <p:nvPr/>
        </p:nvSpPr>
        <p:spPr>
          <a:xfrm>
            <a:off x="3589363" y="4261363"/>
            <a:ext cx="3589360"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Sharon </a:t>
            </a:r>
            <a:r>
              <a:rPr lang="en-US" sz="900" i="1" dirty="0" err="1" smtClean="0">
                <a:latin typeface="Helvetica" pitchFamily="34" charset="0"/>
                <a:cs typeface="Helvetica" pitchFamily="34" charset="0"/>
              </a:rPr>
              <a:t>Mariam</a:t>
            </a:r>
            <a:endParaRPr lang="en-US" sz="900" i="1" dirty="0" smtClean="0">
              <a:latin typeface="Helvetica" pitchFamily="34" charset="0"/>
              <a:cs typeface="Helvetica" pitchFamily="34" charset="0"/>
            </a:endParaRP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557126"/>
            <a:ext cx="7772399"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Apricot Sesame Thumbprint</a:t>
            </a:r>
          </a:p>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Cookies</a:t>
            </a:r>
          </a:p>
        </p:txBody>
      </p:sp>
      <p:pic>
        <p:nvPicPr>
          <p:cNvPr id="21508" name="Picture 4" descr="http://www.freeiconsweb.com/Freeicons/256x256_Christmas%20icons/001.png"/>
          <p:cNvPicPr>
            <a:picLocks noChangeAspect="1" noChangeArrowheads="1"/>
          </p:cNvPicPr>
          <p:nvPr/>
        </p:nvPicPr>
        <p:blipFill>
          <a:blip r:embed="rId2" cstate="print"/>
          <a:srcRect/>
          <a:stretch>
            <a:fillRect/>
          </a:stretch>
        </p:blipFill>
        <p:spPr bwMode="auto">
          <a:xfrm>
            <a:off x="777483" y="378375"/>
            <a:ext cx="2302422" cy="2302422"/>
          </a:xfrm>
          <a:prstGeom prst="rect">
            <a:avLst/>
          </a:prstGeom>
          <a:noFill/>
        </p:spPr>
      </p:pic>
      <p:sp>
        <p:nvSpPr>
          <p:cNvPr id="27" name="TextBox 26"/>
          <p:cNvSpPr txBox="1"/>
          <p:nvPr/>
        </p:nvSpPr>
        <p:spPr>
          <a:xfrm>
            <a:off x="439922" y="3070399"/>
            <a:ext cx="3073400" cy="1277273"/>
          </a:xfrm>
          <a:prstGeom prst="rect">
            <a:avLst/>
          </a:prstGeom>
          <a:noFill/>
        </p:spPr>
        <p:txBody>
          <a:bodyPr wrap="square" rtlCol="0">
            <a:spAutoFit/>
          </a:bodyPr>
          <a:lstStyle/>
          <a:p>
            <a:r>
              <a:rPr lang="en-US" sz="1100" dirty="0" smtClean="0"/>
              <a:t>1 cup softened butter</a:t>
            </a:r>
          </a:p>
          <a:p>
            <a:r>
              <a:rPr lang="en-US" sz="1100" dirty="0" smtClean="0"/>
              <a:t>½ cup sugar</a:t>
            </a:r>
          </a:p>
          <a:p>
            <a:r>
              <a:rPr lang="en-US" sz="1100" dirty="0" smtClean="0"/>
              <a:t>1 teaspoon almond extract</a:t>
            </a:r>
          </a:p>
          <a:p>
            <a:r>
              <a:rPr lang="en-US" sz="1100" dirty="0" smtClean="0"/>
              <a:t>2 cups flour</a:t>
            </a:r>
          </a:p>
          <a:p>
            <a:r>
              <a:rPr lang="en-US" sz="1100" dirty="0" smtClean="0"/>
              <a:t>Toasted sesame seeds for rolling in</a:t>
            </a:r>
          </a:p>
          <a:p>
            <a:r>
              <a:rPr lang="en-US" sz="1100" dirty="0" smtClean="0"/>
              <a:t>Apricot jam</a:t>
            </a:r>
          </a:p>
          <a:p>
            <a:r>
              <a:rPr lang="en-US" sz="1100" dirty="0" smtClean="0"/>
              <a:t>1 egg, well beaten</a:t>
            </a:r>
            <a:endParaRPr lang="en-US" sz="1100" dirty="0"/>
          </a:p>
        </p:txBody>
      </p:sp>
      <p:sp>
        <p:nvSpPr>
          <p:cNvPr id="28" name="TextBox 27"/>
          <p:cNvSpPr txBox="1"/>
          <p:nvPr/>
        </p:nvSpPr>
        <p:spPr>
          <a:xfrm>
            <a:off x="381000" y="4705351"/>
            <a:ext cx="4048124" cy="2123658"/>
          </a:xfrm>
          <a:prstGeom prst="rect">
            <a:avLst/>
          </a:prstGeom>
          <a:noFill/>
        </p:spPr>
        <p:txBody>
          <a:bodyPr wrap="square" rtlCol="0">
            <a:spAutoFit/>
          </a:bodyPr>
          <a:lstStyle/>
          <a:p>
            <a:pPr marL="228600" indent="-228600">
              <a:buFont typeface="+mj-lt"/>
              <a:buAutoNum type="arabicPeriod"/>
            </a:pPr>
            <a:r>
              <a:rPr lang="en-US" sz="1100" dirty="0" smtClean="0"/>
              <a:t>Preheat oven to 400°F.</a:t>
            </a:r>
          </a:p>
          <a:p>
            <a:pPr marL="228600" indent="-228600">
              <a:buFont typeface="+mj-lt"/>
              <a:buAutoNum type="arabicPeriod"/>
            </a:pPr>
            <a:r>
              <a:rPr lang="en-US" sz="1100" dirty="0" smtClean="0"/>
              <a:t>Cream butter and sugar until fluffy. </a:t>
            </a:r>
          </a:p>
          <a:p>
            <a:pPr marL="228600" indent="-228600">
              <a:buFont typeface="+mj-lt"/>
              <a:buAutoNum type="arabicPeriod"/>
            </a:pPr>
            <a:r>
              <a:rPr lang="en-US" sz="1100" dirty="0" smtClean="0"/>
              <a:t>Add extract. </a:t>
            </a:r>
          </a:p>
          <a:p>
            <a:pPr marL="228600" indent="-228600">
              <a:buFont typeface="+mj-lt"/>
              <a:buAutoNum type="arabicPeriod"/>
            </a:pPr>
            <a:r>
              <a:rPr lang="en-US" sz="1100" dirty="0" smtClean="0"/>
              <a:t>Add flour and salt and beat. </a:t>
            </a:r>
          </a:p>
          <a:p>
            <a:pPr marL="228600" indent="-228600">
              <a:buFont typeface="+mj-lt"/>
              <a:buAutoNum type="arabicPeriod"/>
            </a:pPr>
            <a:r>
              <a:rPr lang="en-US" sz="1100" dirty="0" smtClean="0"/>
              <a:t>Add the beaten egg. Should be enough, but if not, beat another one and add just a little at a time for a good cookie consistency.</a:t>
            </a:r>
          </a:p>
          <a:p>
            <a:pPr marL="228600" indent="-228600">
              <a:buFont typeface="+mj-lt"/>
              <a:buAutoNum type="arabicPeriod"/>
            </a:pPr>
            <a:r>
              <a:rPr lang="en-US" sz="1100" dirty="0" smtClean="0"/>
              <a:t>Roll into 1″ balls. </a:t>
            </a:r>
          </a:p>
          <a:p>
            <a:pPr marL="228600" indent="-228600">
              <a:buFont typeface="+mj-lt"/>
              <a:buAutoNum type="arabicPeriod"/>
            </a:pPr>
            <a:r>
              <a:rPr lang="en-US" sz="1100" dirty="0" smtClean="0"/>
              <a:t>Roll in sesame seeds and then make an indentation with your thumb or with the rounded end of a baby spoon. </a:t>
            </a:r>
          </a:p>
          <a:p>
            <a:pPr marL="228600" indent="-228600">
              <a:buFont typeface="+mj-lt"/>
              <a:buAutoNum type="arabicPeriod"/>
            </a:pPr>
            <a:r>
              <a:rPr lang="en-US" sz="1100" dirty="0" smtClean="0"/>
              <a:t>Fill with jelly and put on cookie sheets lined with parchment paper, about ½″ apart.  </a:t>
            </a:r>
          </a:p>
          <a:p>
            <a:pPr marL="228600" indent="-228600">
              <a:buFont typeface="+mj-lt"/>
              <a:buAutoNum type="arabicPeriod"/>
            </a:pPr>
            <a:r>
              <a:rPr lang="en-US" sz="1100" dirty="0" smtClean="0"/>
              <a:t>Bake for 12 minutes or until browned.</a:t>
            </a:r>
            <a:endParaRPr lang="en-US" sz="1100" dirty="0"/>
          </a:p>
        </p:txBody>
      </p:sp>
      <p:grpSp>
        <p:nvGrpSpPr>
          <p:cNvPr id="29" name="Group 28"/>
          <p:cNvGrpSpPr/>
          <p:nvPr/>
        </p:nvGrpSpPr>
        <p:grpSpPr>
          <a:xfrm>
            <a:off x="475014" y="6947065"/>
            <a:ext cx="3918856" cy="2683823"/>
            <a:chOff x="368136" y="6947065"/>
            <a:chExt cx="3918856" cy="2683823"/>
          </a:xfrm>
        </p:grpSpPr>
        <p:sp>
          <p:nvSpPr>
            <p:cNvPr id="22" name="Rectangle 21"/>
            <p:cNvSpPr/>
            <p:nvPr/>
          </p:nvSpPr>
          <p:spPr>
            <a:xfrm>
              <a:off x="368136" y="6947065"/>
              <a:ext cx="3918856" cy="2683823"/>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http://www.gatewaycamaro.com/5th%20Gen/AM/slides/AM001%20%2823Aug15%29.JPG"/>
            <p:cNvPicPr>
              <a:picLocks noChangeAspect="1" noChangeArrowheads="1"/>
            </p:cNvPicPr>
            <p:nvPr/>
          </p:nvPicPr>
          <p:blipFill>
            <a:blip r:embed="rId3" cstate="print"/>
            <a:srcRect/>
            <a:stretch>
              <a:fillRect/>
            </a:stretch>
          </p:blipFill>
          <p:spPr bwMode="auto">
            <a:xfrm>
              <a:off x="440576" y="7039774"/>
              <a:ext cx="3769938" cy="2496112"/>
            </a:xfrm>
            <a:prstGeom prst="rect">
              <a:avLst/>
            </a:prstGeom>
            <a:noFill/>
          </p:spPr>
        </p:pic>
      </p:grpSp>
      <p:grpSp>
        <p:nvGrpSpPr>
          <p:cNvPr id="31" name="Group 30"/>
          <p:cNvGrpSpPr/>
          <p:nvPr/>
        </p:nvGrpSpPr>
        <p:grpSpPr>
          <a:xfrm>
            <a:off x="3556695" y="1691656"/>
            <a:ext cx="3617456" cy="2580094"/>
            <a:chOff x="4048014" y="1691656"/>
            <a:chExt cx="3207127" cy="2287433"/>
          </a:xfrm>
        </p:grpSpPr>
        <p:pic>
          <p:nvPicPr>
            <p:cNvPr id="30" name="Picture 29" descr="apricot thumbprints_Sharon.jpg"/>
            <p:cNvPicPr>
              <a:picLocks noChangeAspect="1"/>
            </p:cNvPicPr>
            <p:nvPr/>
          </p:nvPicPr>
          <p:blipFill>
            <a:blip r:embed="rId4" cstate="print"/>
            <a:stretch>
              <a:fillRect/>
            </a:stretch>
          </p:blipFill>
          <p:spPr>
            <a:xfrm>
              <a:off x="4102350" y="1742605"/>
              <a:ext cx="3130296" cy="2179320"/>
            </a:xfrm>
            <a:prstGeom prst="rect">
              <a:avLst/>
            </a:prstGeom>
          </p:spPr>
        </p:pic>
        <p:sp>
          <p:nvSpPr>
            <p:cNvPr id="23" name="Half Frame 22"/>
            <p:cNvSpPr/>
            <p:nvPr/>
          </p:nvSpPr>
          <p:spPr>
            <a:xfrm>
              <a:off x="4048014" y="169165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936516" y="167360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991914" y="3666028"/>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4069863" y="369612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TextBox 31"/>
          <p:cNvSpPr txBox="1"/>
          <p:nvPr/>
        </p:nvSpPr>
        <p:spPr>
          <a:xfrm>
            <a:off x="4632689" y="8140559"/>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33" name="TextBox 32"/>
          <p:cNvSpPr txBox="1"/>
          <p:nvPr/>
        </p:nvSpPr>
        <p:spPr>
          <a:xfrm>
            <a:off x="4651212" y="7829840"/>
            <a:ext cx="2753830" cy="276999"/>
          </a:xfrm>
          <a:prstGeom prst="rect">
            <a:avLst/>
          </a:prstGeom>
          <a:noFill/>
          <a:ln w="63500" cmpd="thinThick">
            <a:solidFill>
              <a:srgbClr val="FFC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2013 Rally Yellow Convertible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81385"/>
            <a:ext cx="777239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English Toffee</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5" name="TextBox 4"/>
          <p:cNvSpPr txBox="1"/>
          <p:nvPr/>
        </p:nvSpPr>
        <p:spPr>
          <a:xfrm>
            <a:off x="588843" y="3041902"/>
            <a:ext cx="5186855" cy="1015663"/>
          </a:xfrm>
          <a:prstGeom prst="rect">
            <a:avLst/>
          </a:prstGeom>
          <a:noFill/>
        </p:spPr>
        <p:txBody>
          <a:bodyPr wrap="square" rtlCol="0">
            <a:spAutoFit/>
          </a:bodyPr>
          <a:lstStyle/>
          <a:p>
            <a:r>
              <a:rPr lang="en-US" sz="1200" b="1" u="sng" dirty="0" smtClean="0">
                <a:latin typeface="Helvetica" pitchFamily="34" charset="0"/>
                <a:cs typeface="Helvetica" pitchFamily="34" charset="0"/>
              </a:rPr>
              <a:t>Ingredients</a:t>
            </a:r>
          </a:p>
          <a:p>
            <a:r>
              <a:rPr lang="en-US" sz="1200" dirty="0" smtClean="0">
                <a:latin typeface="Helvetica" panose="020B0604020202020204" pitchFamily="34" charset="0"/>
                <a:cs typeface="Helvetica" panose="020B0604020202020204" pitchFamily="34" charset="0"/>
              </a:rPr>
              <a:t>1 cup of chopped nuts (pecans or walnuts are best)</a:t>
            </a:r>
          </a:p>
          <a:p>
            <a:r>
              <a:rPr lang="en-US" sz="1200" dirty="0" smtClean="0">
                <a:latin typeface="Helvetica" panose="020B0604020202020204" pitchFamily="34" charset="0"/>
                <a:cs typeface="Helvetica" panose="020B0604020202020204" pitchFamily="34" charset="0"/>
              </a:rPr>
              <a:t>¾ cup of brown sugar, packed</a:t>
            </a:r>
          </a:p>
          <a:p>
            <a:r>
              <a:rPr lang="en-US" sz="1200" dirty="0" smtClean="0">
                <a:latin typeface="Helvetica" panose="020B0604020202020204" pitchFamily="34" charset="0"/>
                <a:cs typeface="Helvetica" panose="020B0604020202020204" pitchFamily="34" charset="0"/>
              </a:rPr>
              <a:t>½ cup of butter</a:t>
            </a:r>
          </a:p>
          <a:p>
            <a:r>
              <a:rPr lang="en-US" sz="1200" dirty="0" smtClean="0">
                <a:latin typeface="Helvetica" panose="020B0604020202020204" pitchFamily="34" charset="0"/>
                <a:cs typeface="Helvetica" panose="020B0604020202020204" pitchFamily="34" charset="0"/>
              </a:rPr>
              <a:t>½ cup of chocolate chips</a:t>
            </a:r>
          </a:p>
        </p:txBody>
      </p:sp>
      <p:sp>
        <p:nvSpPr>
          <p:cNvPr id="6" name="TextBox 5"/>
          <p:cNvSpPr txBox="1"/>
          <p:nvPr/>
        </p:nvSpPr>
        <p:spPr>
          <a:xfrm>
            <a:off x="588843" y="4176905"/>
            <a:ext cx="6453962" cy="3416320"/>
          </a:xfrm>
          <a:prstGeom prst="rect">
            <a:avLst/>
          </a:prstGeom>
          <a:noFill/>
        </p:spPr>
        <p:txBody>
          <a:bodyPr wrap="square" rtlCol="0">
            <a:spAutoFit/>
          </a:bodyPr>
          <a:lstStyle/>
          <a:p>
            <a:r>
              <a:rPr lang="en-US" sz="1200" b="1" u="sng" dirty="0" smtClean="0">
                <a:latin typeface="Helvetica" pitchFamily="34" charset="0"/>
                <a:cs typeface="Helvetica" pitchFamily="34" charset="0"/>
              </a:rPr>
              <a:t>Directions</a:t>
            </a:r>
          </a:p>
          <a:p>
            <a:pPr marL="228600" indent="-228600">
              <a:buAutoNum type="arabicPeriod"/>
            </a:pPr>
            <a:r>
              <a:rPr lang="en-US" sz="1200" dirty="0" smtClean="0">
                <a:latin typeface="Helvetica" panose="020B0604020202020204" pitchFamily="34" charset="0"/>
                <a:cs typeface="Helvetica" panose="020B0604020202020204" pitchFamily="34" charset="0"/>
              </a:rPr>
              <a:t>Butter an 8x8 inch pan.  </a:t>
            </a:r>
          </a:p>
          <a:p>
            <a:endParaRPr lang="en-US" sz="1200" dirty="0" smtClean="0"/>
          </a:p>
          <a:p>
            <a:pPr marL="228600" indent="-228600">
              <a:buAutoNum type="arabicPeriod" startAt="2"/>
            </a:pPr>
            <a:r>
              <a:rPr lang="en-US" sz="1200" dirty="0" smtClean="0">
                <a:latin typeface="Helvetica" pitchFamily="34" charset="0"/>
                <a:cs typeface="Helvetica" pitchFamily="34" charset="0"/>
              </a:rPr>
              <a:t>Spread the nuts in the bottom of the pan.</a:t>
            </a:r>
          </a:p>
          <a:p>
            <a:endParaRPr lang="en-US" sz="1200" dirty="0">
              <a:latin typeface="Helvetica" pitchFamily="34" charset="0"/>
              <a:cs typeface="Helvetica" pitchFamily="34" charset="0"/>
            </a:endParaRPr>
          </a:p>
          <a:p>
            <a:pPr marL="228600" indent="-228600">
              <a:buAutoNum type="arabicPeriod" startAt="3"/>
            </a:pPr>
            <a:r>
              <a:rPr lang="en-US" sz="1200" dirty="0" smtClean="0">
                <a:latin typeface="Helvetica" pitchFamily="34" charset="0"/>
                <a:cs typeface="Helvetica" pitchFamily="34" charset="0"/>
              </a:rPr>
              <a:t>On medium heat, bring the sugar and butter to a boil and boil for 5 minutes. </a:t>
            </a:r>
          </a:p>
          <a:p>
            <a:endParaRPr lang="en-US" sz="1200" dirty="0">
              <a:latin typeface="Helvetica" pitchFamily="34" charset="0"/>
              <a:cs typeface="Helvetica" pitchFamily="34" charset="0"/>
            </a:endParaRPr>
          </a:p>
          <a:p>
            <a:pPr marL="228600" indent="-228600">
              <a:buAutoNum type="arabicPeriod" startAt="4"/>
            </a:pPr>
            <a:r>
              <a:rPr lang="en-US" sz="1200" dirty="0" smtClean="0">
                <a:latin typeface="Helvetica" pitchFamily="34" charset="0"/>
                <a:cs typeface="Helvetica" pitchFamily="34" charset="0"/>
              </a:rPr>
              <a:t>Spread into the pan (pouring over the top of the nuts).</a:t>
            </a:r>
          </a:p>
          <a:p>
            <a:endParaRPr lang="en-US" sz="1200" dirty="0">
              <a:latin typeface="Helvetica" pitchFamily="34" charset="0"/>
              <a:cs typeface="Helvetica" pitchFamily="34" charset="0"/>
            </a:endParaRPr>
          </a:p>
          <a:p>
            <a:pPr marL="228600" indent="-228600">
              <a:buAutoNum type="arabicPeriod" startAt="5"/>
            </a:pPr>
            <a:r>
              <a:rPr lang="en-US" sz="1200" dirty="0" smtClean="0">
                <a:latin typeface="Helvetica" pitchFamily="34" charset="0"/>
                <a:cs typeface="Helvetica" pitchFamily="34" charset="0"/>
              </a:rPr>
              <a:t>Sprinkle the chocolate chips on top.  Do this while the sugar/butter is warm.</a:t>
            </a:r>
          </a:p>
          <a:p>
            <a:endParaRPr lang="en-US" sz="1200" dirty="0">
              <a:latin typeface="Helvetica" pitchFamily="34" charset="0"/>
              <a:cs typeface="Helvetica" pitchFamily="34" charset="0"/>
            </a:endParaRPr>
          </a:p>
          <a:p>
            <a:pPr marL="228600" indent="-228600">
              <a:buAutoNum type="arabicPeriod" startAt="6"/>
            </a:pPr>
            <a:r>
              <a:rPr lang="en-US" sz="1200" dirty="0" smtClean="0">
                <a:latin typeface="Helvetica" pitchFamily="34" charset="0"/>
                <a:cs typeface="Helvetica" pitchFamily="34" charset="0"/>
              </a:rPr>
              <a:t>Let the chocolate chips melt for a few minutes the spread evenly.</a:t>
            </a:r>
          </a:p>
          <a:p>
            <a:endParaRPr lang="en-US" sz="1200" dirty="0">
              <a:latin typeface="Helvetica" pitchFamily="34" charset="0"/>
              <a:cs typeface="Helvetica" pitchFamily="34" charset="0"/>
            </a:endParaRPr>
          </a:p>
          <a:p>
            <a:pPr marL="228600" indent="-228600">
              <a:buAutoNum type="arabicPeriod" startAt="7"/>
            </a:pPr>
            <a:r>
              <a:rPr lang="en-US" sz="1200" dirty="0" smtClean="0">
                <a:latin typeface="Helvetica" pitchFamily="34" charset="0"/>
                <a:cs typeface="Helvetica" pitchFamily="34" charset="0"/>
              </a:rPr>
              <a:t>Let candy cool completely before cutting into pieces.</a:t>
            </a:r>
          </a:p>
          <a:p>
            <a:endParaRPr lang="en-US" sz="1200" dirty="0">
              <a:latin typeface="Helvetica" pitchFamily="34" charset="0"/>
              <a:cs typeface="Helvetica" pitchFamily="34" charset="0"/>
            </a:endParaRPr>
          </a:p>
          <a:p>
            <a:r>
              <a:rPr lang="en-US" sz="1200" b="1" u="sng" dirty="0" smtClean="0">
                <a:latin typeface="Helvetica" pitchFamily="34" charset="0"/>
                <a:cs typeface="Helvetica" pitchFamily="34" charset="0"/>
              </a:rPr>
              <a:t>Variations</a:t>
            </a:r>
          </a:p>
          <a:p>
            <a:r>
              <a:rPr lang="en-US" sz="1200" dirty="0" smtClean="0">
                <a:latin typeface="Helvetica" pitchFamily="34" charset="0"/>
                <a:cs typeface="Helvetica" pitchFamily="34" charset="0"/>
              </a:rPr>
              <a:t>White Chocolate with Macadamia Nuts or Dark Chocolate with Almonds</a:t>
            </a:r>
          </a:p>
          <a:p>
            <a:endParaRPr lang="en-US" sz="1200" dirty="0">
              <a:latin typeface="Helvetica" pitchFamily="34" charset="0"/>
              <a:cs typeface="Helvetica" pitchFamily="34" charset="0"/>
            </a:endParaRPr>
          </a:p>
        </p:txBody>
      </p:sp>
      <p:sp>
        <p:nvSpPr>
          <p:cNvPr id="7" name="TextBox 6"/>
          <p:cNvSpPr txBox="1"/>
          <p:nvPr/>
        </p:nvSpPr>
        <p:spPr>
          <a:xfrm>
            <a:off x="4598049" y="8078950"/>
            <a:ext cx="2753830" cy="523220"/>
          </a:xfrm>
          <a:prstGeom prst="rect">
            <a:avLst/>
          </a:prstGeom>
          <a:noFill/>
          <a:ln w="47625" cmpd="thinThick">
            <a:solidFill>
              <a:srgbClr val="0070C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2SS/RS Generation V</a:t>
            </a:r>
          </a:p>
          <a:p>
            <a:pPr algn="ctr"/>
            <a:r>
              <a:rPr lang="en-US" sz="1600" i="1" dirty="0" smtClean="0">
                <a:latin typeface="Helvetica" pitchFamily="34" charset="0"/>
                <a:cs typeface="Helvetica" pitchFamily="34" charset="0"/>
              </a:rPr>
              <a:t>“Black Magic”</a:t>
            </a:r>
            <a:endParaRPr lang="en-US" sz="1600" i="1" dirty="0">
              <a:latin typeface="Helvetica" pitchFamily="34" charset="0"/>
              <a:cs typeface="Helvetica" pitchFamily="34" charset="0"/>
            </a:endParaRPr>
          </a:p>
        </p:txBody>
      </p:sp>
      <p:sp>
        <p:nvSpPr>
          <p:cNvPr id="18" name="TextBox 17"/>
          <p:cNvSpPr txBox="1"/>
          <p:nvPr/>
        </p:nvSpPr>
        <p:spPr>
          <a:xfrm>
            <a:off x="4018129" y="3019195"/>
            <a:ext cx="3333750" cy="415498"/>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1050" b="1" i="1" dirty="0" smtClean="0">
                <a:latin typeface="Helvetica" pitchFamily="34" charset="0"/>
                <a:cs typeface="Helvetica" pitchFamily="34" charset="0"/>
              </a:rPr>
              <a:t>Contributed by:</a:t>
            </a:r>
          </a:p>
          <a:p>
            <a:pPr algn="ctr"/>
            <a:r>
              <a:rPr lang="en-US" sz="1050" b="1" i="1" dirty="0" smtClean="0">
                <a:latin typeface="Helvetica" pitchFamily="34" charset="0"/>
                <a:cs typeface="Helvetica" pitchFamily="34" charset="0"/>
              </a:rPr>
              <a:t>Patty &amp; Dan Wells</a:t>
            </a:r>
          </a:p>
        </p:txBody>
      </p:sp>
      <p:sp>
        <p:nvSpPr>
          <p:cNvPr id="20" name="TextBox 19"/>
          <p:cNvSpPr txBox="1"/>
          <p:nvPr/>
        </p:nvSpPr>
        <p:spPr>
          <a:xfrm>
            <a:off x="4572000" y="8653988"/>
            <a:ext cx="2758966"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b="1" dirty="0" smtClean="0"/>
              <a:t>Gateway Camaro Club </a:t>
            </a:r>
          </a:p>
          <a:p>
            <a:pPr algn="ctr"/>
            <a:r>
              <a:rPr lang="en-US" sz="1000" b="1" dirty="0" smtClean="0"/>
              <a:t>2016</a:t>
            </a:r>
            <a:endParaRPr lang="en-US" sz="1000" b="1" dirty="0"/>
          </a:p>
        </p:txBody>
      </p:sp>
      <p:sp>
        <p:nvSpPr>
          <p:cNvPr id="29" name="TextBox 28"/>
          <p:cNvSpPr txBox="1"/>
          <p:nvPr/>
        </p:nvSpPr>
        <p:spPr>
          <a:xfrm>
            <a:off x="588843" y="2529031"/>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30 minutes </a:t>
            </a:r>
          </a:p>
          <a:p>
            <a:r>
              <a:rPr lang="en-US" sz="900" dirty="0" smtClean="0">
                <a:latin typeface="Helvetica" pitchFamily="34" charset="0"/>
                <a:cs typeface="Helvetica" pitchFamily="34" charset="0"/>
              </a:rPr>
              <a:t>Servings: 24 pieces</a:t>
            </a:r>
          </a:p>
        </p:txBody>
      </p:sp>
      <p:sp>
        <p:nvSpPr>
          <p:cNvPr id="30" name="Rectangle 29"/>
          <p:cNvSpPr/>
          <p:nvPr/>
        </p:nvSpPr>
        <p:spPr>
          <a:xfrm>
            <a:off x="688769" y="7113320"/>
            <a:ext cx="2565070" cy="2600696"/>
          </a:xfrm>
          <a:prstGeom prst="rect">
            <a:avLst/>
          </a:prstGeom>
          <a:noFill/>
          <a:ln w="6350" cmpd="sng">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6" name="Picture 12" descr="https://cdn0.iconfinder.com/data/icons/IS_Christmas/512/candle.png"/>
          <p:cNvPicPr>
            <a:picLocks noChangeAspect="1" noChangeArrowheads="1"/>
          </p:cNvPicPr>
          <p:nvPr/>
        </p:nvPicPr>
        <p:blipFill>
          <a:blip r:embed="rId2" cstate="print"/>
          <a:srcRect/>
          <a:stretch>
            <a:fillRect/>
          </a:stretch>
        </p:blipFill>
        <p:spPr bwMode="auto">
          <a:xfrm>
            <a:off x="824978" y="357515"/>
            <a:ext cx="1953513" cy="1953513"/>
          </a:xfrm>
          <a:prstGeom prst="rect">
            <a:avLst/>
          </a:prstGeom>
          <a:noFill/>
        </p:spPr>
      </p:pic>
      <p:pic>
        <p:nvPicPr>
          <p:cNvPr id="34" name="Picture 3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18129" y="1232785"/>
            <a:ext cx="3117660" cy="162687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8769" y="7712565"/>
            <a:ext cx="3329360" cy="174035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89925"/>
            <a:ext cx="777239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   Christmas Snowballs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1" name="TextBox 10"/>
          <p:cNvSpPr txBox="1"/>
          <p:nvPr/>
        </p:nvSpPr>
        <p:spPr>
          <a:xfrm>
            <a:off x="575195" y="2832654"/>
            <a:ext cx="5186855" cy="1569660"/>
          </a:xfrm>
          <a:prstGeom prst="rect">
            <a:avLst/>
          </a:prstGeom>
          <a:noFill/>
        </p:spPr>
        <p:txBody>
          <a:bodyPr wrap="square" rtlCol="0">
            <a:spAutoFit/>
          </a:bodyPr>
          <a:lstStyle/>
          <a:p>
            <a:r>
              <a:rPr lang="en-US" sz="1200" b="1" u="sng" dirty="0" smtClean="0">
                <a:latin typeface="Helvetica" pitchFamily="34" charset="0"/>
                <a:cs typeface="Helvetica" pitchFamily="34" charset="0"/>
              </a:rPr>
              <a:t>Ingredients</a:t>
            </a:r>
          </a:p>
          <a:p>
            <a:r>
              <a:rPr lang="en-US" sz="1200" dirty="0" smtClean="0">
                <a:latin typeface="Helvetica" pitchFamily="34" charset="0"/>
                <a:cs typeface="Helvetica" pitchFamily="34" charset="0"/>
              </a:rPr>
              <a:t>1 cup of butter, softened</a:t>
            </a:r>
          </a:p>
          <a:p>
            <a:r>
              <a:rPr lang="en-US" sz="1200" dirty="0" smtClean="0">
                <a:latin typeface="Helvetica" pitchFamily="34" charset="0"/>
                <a:cs typeface="Helvetica" pitchFamily="34" charset="0"/>
              </a:rPr>
              <a:t>½ cup of powdered sugar</a:t>
            </a:r>
          </a:p>
          <a:p>
            <a:r>
              <a:rPr lang="en-US" sz="1200" dirty="0" smtClean="0">
                <a:latin typeface="Helvetica" pitchFamily="34" charset="0"/>
                <a:cs typeface="Helvetica" pitchFamily="34" charset="0"/>
              </a:rPr>
              <a:t>1 teaspoon vanilla</a:t>
            </a:r>
          </a:p>
          <a:p>
            <a:r>
              <a:rPr lang="en-US" sz="1200" dirty="0" smtClean="0">
                <a:latin typeface="Helvetica" pitchFamily="34" charset="0"/>
                <a:cs typeface="Helvetica" pitchFamily="34" charset="0"/>
              </a:rPr>
              <a:t>2-1/4 cups of sifted flour</a:t>
            </a:r>
          </a:p>
          <a:p>
            <a:r>
              <a:rPr lang="en-US" sz="1200" dirty="0" smtClean="0">
                <a:latin typeface="Helvetica" pitchFamily="34" charset="0"/>
                <a:cs typeface="Helvetica" pitchFamily="34" charset="0"/>
              </a:rPr>
              <a:t>¼ teaspoon of salt</a:t>
            </a:r>
          </a:p>
          <a:p>
            <a:r>
              <a:rPr lang="en-US" sz="1200" dirty="0" smtClean="0">
                <a:latin typeface="Helvetica" pitchFamily="34" charset="0"/>
                <a:cs typeface="Helvetica" pitchFamily="34" charset="0"/>
              </a:rPr>
              <a:t>¾ cup of chopped walnuts</a:t>
            </a:r>
          </a:p>
          <a:p>
            <a:r>
              <a:rPr lang="en-US" sz="1200" dirty="0" smtClean="0">
                <a:latin typeface="Helvetica" pitchFamily="34" charset="0"/>
                <a:cs typeface="Helvetica" pitchFamily="34" charset="0"/>
              </a:rPr>
              <a:t>Extra powdered sugar for rolling backed cookies</a:t>
            </a:r>
            <a:endParaRPr lang="en-US" sz="1200" dirty="0">
              <a:latin typeface="Helvetica" pitchFamily="34" charset="0"/>
              <a:cs typeface="Helvetica" pitchFamily="34" charset="0"/>
            </a:endParaRPr>
          </a:p>
        </p:txBody>
      </p:sp>
      <p:sp>
        <p:nvSpPr>
          <p:cNvPr id="12" name="TextBox 11"/>
          <p:cNvSpPr txBox="1"/>
          <p:nvPr/>
        </p:nvSpPr>
        <p:spPr>
          <a:xfrm>
            <a:off x="575195" y="4557860"/>
            <a:ext cx="6453962" cy="2677656"/>
          </a:xfrm>
          <a:prstGeom prst="rect">
            <a:avLst/>
          </a:prstGeom>
          <a:noFill/>
        </p:spPr>
        <p:txBody>
          <a:bodyPr wrap="square" rtlCol="0">
            <a:spAutoFit/>
          </a:bodyPr>
          <a:lstStyle/>
          <a:p>
            <a:r>
              <a:rPr lang="en-US" sz="1200" b="1" u="sng" dirty="0" smtClean="0">
                <a:latin typeface="Helvetica" pitchFamily="34" charset="0"/>
                <a:cs typeface="Helvetica" pitchFamily="34" charset="0"/>
              </a:rPr>
              <a:t>Directions</a:t>
            </a:r>
            <a:endParaRPr lang="en-US" sz="1200" b="1" u="sng" dirty="0">
              <a:latin typeface="Helvetica" pitchFamily="34" charset="0"/>
              <a:cs typeface="Helvetica" pitchFamily="34" charset="0"/>
            </a:endParaRPr>
          </a:p>
          <a:p>
            <a:r>
              <a:rPr lang="en-US" sz="1200" dirty="0" smtClean="0">
                <a:latin typeface="Helvetica" pitchFamily="34" charset="0"/>
                <a:cs typeface="Helvetica" pitchFamily="34" charset="0"/>
              </a:rPr>
              <a:t>Cream together butter and powdered sugar until light and fluffy; stir in vanilla.</a:t>
            </a:r>
          </a:p>
          <a:p>
            <a:endParaRPr lang="en-US" sz="1200" dirty="0">
              <a:latin typeface="Helvetica" pitchFamily="34" charset="0"/>
              <a:cs typeface="Helvetica" pitchFamily="34" charset="0"/>
            </a:endParaRPr>
          </a:p>
          <a:p>
            <a:r>
              <a:rPr lang="en-US" sz="1200" dirty="0" smtClean="0">
                <a:latin typeface="Helvetica" pitchFamily="34" charset="0"/>
                <a:cs typeface="Helvetica" pitchFamily="34" charset="0"/>
              </a:rPr>
              <a:t>Whisk together flour and salt; add gradually to butter mixture; still in chopped nuts.</a:t>
            </a:r>
          </a:p>
          <a:p>
            <a:endParaRPr lang="en-US" sz="1200" dirty="0">
              <a:latin typeface="Helvetica" pitchFamily="34" charset="0"/>
              <a:cs typeface="Helvetica" pitchFamily="34" charset="0"/>
            </a:endParaRPr>
          </a:p>
          <a:p>
            <a:r>
              <a:rPr lang="en-US" sz="1200" dirty="0" smtClean="0">
                <a:latin typeface="Helvetica" pitchFamily="34" charset="0"/>
                <a:cs typeface="Helvetica" pitchFamily="34" charset="0"/>
              </a:rPr>
              <a:t>Form dough into 1-1/4” balls and place onto parchment lined or ungreased baking sheets.</a:t>
            </a:r>
          </a:p>
          <a:p>
            <a:endParaRPr lang="en-US" sz="1200" dirty="0">
              <a:latin typeface="Helvetica" pitchFamily="34" charset="0"/>
              <a:cs typeface="Helvetica" pitchFamily="34" charset="0"/>
            </a:endParaRPr>
          </a:p>
          <a:p>
            <a:r>
              <a:rPr lang="en-US" sz="1200" dirty="0" smtClean="0">
                <a:latin typeface="Helvetica" pitchFamily="34" charset="0"/>
                <a:cs typeface="Helvetica" pitchFamily="34" charset="0"/>
              </a:rPr>
              <a:t>Bake at 400 degrees for 10-12 minutes or just until the cookies start to turn light golden brown; remove from oven and allow to cool slightly; while cookies are still warm, remove them from the baking sheets and roll in powdered sugar until coated.</a:t>
            </a:r>
          </a:p>
          <a:p>
            <a:endParaRPr lang="en-US" sz="1200" dirty="0">
              <a:latin typeface="Helvetica" pitchFamily="34" charset="0"/>
              <a:cs typeface="Helvetica" pitchFamily="34" charset="0"/>
            </a:endParaRPr>
          </a:p>
          <a:p>
            <a:r>
              <a:rPr lang="en-US" sz="1200" dirty="0" smtClean="0">
                <a:latin typeface="Helvetica" pitchFamily="34" charset="0"/>
                <a:cs typeface="Helvetica" pitchFamily="34" charset="0"/>
              </a:rPr>
              <a:t>Cookies may be rolled twice in the powdered sugar, but only after they have completely cooled to room temperature.</a:t>
            </a:r>
          </a:p>
          <a:p>
            <a:endParaRPr lang="en-US" sz="1200" dirty="0">
              <a:latin typeface="Helvetica" pitchFamily="34" charset="0"/>
              <a:cs typeface="Helvetica" pitchFamily="34" charset="0"/>
            </a:endParaRPr>
          </a:p>
        </p:txBody>
      </p:sp>
      <p:sp>
        <p:nvSpPr>
          <p:cNvPr id="13" name="TextBox 12"/>
          <p:cNvSpPr txBox="1"/>
          <p:nvPr/>
        </p:nvSpPr>
        <p:spPr>
          <a:xfrm>
            <a:off x="4573727" y="8081926"/>
            <a:ext cx="2753830" cy="523220"/>
          </a:xfrm>
          <a:prstGeom prst="rect">
            <a:avLst/>
          </a:prstGeom>
          <a:noFill/>
          <a:ln w="63500" cmpd="thinThick">
            <a:solidFill>
              <a:srgbClr val="FF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2SS/RS Generation V</a:t>
            </a:r>
          </a:p>
          <a:p>
            <a:pPr algn="ctr"/>
            <a:r>
              <a:rPr lang="en-US" sz="1600" i="1" dirty="0" smtClean="0">
                <a:latin typeface="Helvetica" pitchFamily="34" charset="0"/>
                <a:cs typeface="Helvetica" pitchFamily="34" charset="0"/>
              </a:rPr>
              <a:t>“Black Magic”</a:t>
            </a:r>
            <a:endParaRPr lang="en-US" sz="1600" i="1" dirty="0">
              <a:latin typeface="Helvetica" pitchFamily="34" charset="0"/>
              <a:cs typeface="Helvetica" pitchFamily="34" charset="0"/>
            </a:endParaRPr>
          </a:p>
        </p:txBody>
      </p:sp>
      <p:sp>
        <p:nvSpPr>
          <p:cNvPr id="15" name="TextBox 14"/>
          <p:cNvSpPr txBox="1"/>
          <p:nvPr/>
        </p:nvSpPr>
        <p:spPr>
          <a:xfrm>
            <a:off x="4520810" y="8653684"/>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3" name="TextBox 22"/>
          <p:cNvSpPr txBox="1"/>
          <p:nvPr/>
        </p:nvSpPr>
        <p:spPr>
          <a:xfrm>
            <a:off x="4121624" y="3738711"/>
            <a:ext cx="3289110" cy="415498"/>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1050" b="1" i="1" dirty="0" smtClean="0">
                <a:latin typeface="Helvetica" pitchFamily="34" charset="0"/>
                <a:cs typeface="Helvetica" pitchFamily="34" charset="0"/>
              </a:rPr>
              <a:t>Contributed by:</a:t>
            </a:r>
          </a:p>
          <a:p>
            <a:pPr algn="ctr"/>
            <a:r>
              <a:rPr lang="en-US" sz="1050" b="1" i="1" dirty="0" smtClean="0">
                <a:latin typeface="Helvetica" pitchFamily="34" charset="0"/>
                <a:cs typeface="Helvetica" pitchFamily="34" charset="0"/>
              </a:rPr>
              <a:t>Dan and Patty Wells</a:t>
            </a:r>
          </a:p>
        </p:txBody>
      </p:sp>
      <p:pic>
        <p:nvPicPr>
          <p:cNvPr id="15364" name="Picture 4" descr="http://4vector.com/i/free-vector-christmas-icon_101891_Christmas_Icon.png"/>
          <p:cNvPicPr>
            <a:picLocks noChangeAspect="1" noChangeArrowheads="1"/>
          </p:cNvPicPr>
          <p:nvPr/>
        </p:nvPicPr>
        <p:blipFill>
          <a:blip r:embed="rId2" cstate="print"/>
          <a:srcRect/>
          <a:stretch>
            <a:fillRect/>
          </a:stretch>
        </p:blipFill>
        <p:spPr bwMode="auto">
          <a:xfrm>
            <a:off x="476251" y="0"/>
            <a:ext cx="1902940" cy="2205488"/>
          </a:xfrm>
          <a:prstGeom prst="rect">
            <a:avLst/>
          </a:prstGeom>
          <a:noFill/>
        </p:spPr>
      </p:pic>
      <p:sp>
        <p:nvSpPr>
          <p:cNvPr id="29" name="TextBox 28"/>
          <p:cNvSpPr txBox="1"/>
          <p:nvPr/>
        </p:nvSpPr>
        <p:spPr>
          <a:xfrm>
            <a:off x="575195" y="2373551"/>
            <a:ext cx="1920870"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45 minutes </a:t>
            </a:r>
          </a:p>
          <a:p>
            <a:r>
              <a:rPr lang="en-US" sz="900" dirty="0" smtClean="0">
                <a:latin typeface="Helvetica" pitchFamily="34" charset="0"/>
                <a:cs typeface="Helvetica" pitchFamily="34" charset="0"/>
              </a:rPr>
              <a:t>Servings:  48 cookies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83494" y="1462750"/>
            <a:ext cx="3144063" cy="2171756"/>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6406" y="7455571"/>
            <a:ext cx="3311005" cy="188954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dn.mysitemyway.com/etc-mysitemyway/icons/legacy-previews/icons/green-grunge-clipart-icons-culture/028787-green-grunge-clipart-icon-culture-holiday-trees1-sc44.png"/>
          <p:cNvPicPr>
            <a:picLocks noChangeAspect="1" noChangeArrowheads="1"/>
          </p:cNvPicPr>
          <p:nvPr/>
        </p:nvPicPr>
        <p:blipFill>
          <a:blip r:embed="rId2" cstate="print"/>
          <a:srcRect/>
          <a:stretch>
            <a:fillRect/>
          </a:stretch>
        </p:blipFill>
        <p:spPr bwMode="auto">
          <a:xfrm>
            <a:off x="0" y="161523"/>
            <a:ext cx="2826498" cy="2826498"/>
          </a:xfrm>
          <a:prstGeom prst="rect">
            <a:avLst/>
          </a:prstGeom>
          <a:noFill/>
        </p:spPr>
      </p:pic>
      <p:sp>
        <p:nvSpPr>
          <p:cNvPr id="15" name="TextBox 14"/>
          <p:cNvSpPr txBox="1"/>
          <p:nvPr/>
        </p:nvSpPr>
        <p:spPr>
          <a:xfrm>
            <a:off x="549266" y="3227556"/>
            <a:ext cx="5186855" cy="3600986"/>
          </a:xfrm>
          <a:prstGeom prst="rect">
            <a:avLst/>
          </a:prstGeom>
          <a:noFill/>
        </p:spPr>
        <p:txBody>
          <a:bodyPr wrap="square" rtlCol="0">
            <a:spAutoFit/>
          </a:bodyPr>
          <a:lstStyle/>
          <a:p>
            <a:r>
              <a:rPr lang="en-US" sz="1200" b="1" u="sng" dirty="0" smtClean="0">
                <a:latin typeface="Helvetica" pitchFamily="34" charset="0"/>
                <a:cs typeface="Helvetica" pitchFamily="34" charset="0"/>
              </a:rPr>
              <a:t>Ingredients   (Preheat oven to 350 degrees)</a:t>
            </a:r>
          </a:p>
          <a:p>
            <a:endParaRPr lang="en-US" sz="1200" b="1" dirty="0">
              <a:latin typeface="Helvetica" pitchFamily="34" charset="0"/>
              <a:cs typeface="Helvetica" pitchFamily="34" charset="0"/>
            </a:endParaRPr>
          </a:p>
          <a:p>
            <a:r>
              <a:rPr lang="en-US" sz="1200" b="1" u="sng" dirty="0" smtClean="0">
                <a:latin typeface="Helvetica" pitchFamily="34" charset="0"/>
                <a:cs typeface="Helvetica" pitchFamily="34" charset="0"/>
              </a:rPr>
              <a:t>For the crust</a:t>
            </a:r>
          </a:p>
          <a:p>
            <a:r>
              <a:rPr lang="en-US" sz="1200" dirty="0" smtClean="0">
                <a:latin typeface="Helvetica" pitchFamily="34" charset="0"/>
                <a:cs typeface="Helvetica" pitchFamily="34" charset="0"/>
              </a:rPr>
              <a:t>½ cup of butter</a:t>
            </a:r>
          </a:p>
          <a:p>
            <a:r>
              <a:rPr lang="en-US" sz="1200" dirty="0" smtClean="0">
                <a:latin typeface="Helvetica" pitchFamily="34" charset="0"/>
                <a:cs typeface="Helvetica" pitchFamily="34" charset="0"/>
              </a:rPr>
              <a:t>1 cup of flour</a:t>
            </a:r>
          </a:p>
          <a:p>
            <a:r>
              <a:rPr lang="en-US" sz="1200" dirty="0" smtClean="0">
                <a:latin typeface="Helvetica" pitchFamily="34" charset="0"/>
                <a:cs typeface="Helvetica" pitchFamily="34" charset="0"/>
              </a:rPr>
              <a:t>2 tablespoons of powdered sugar</a:t>
            </a:r>
          </a:p>
          <a:p>
            <a:r>
              <a:rPr lang="en-US" sz="1200" dirty="0" smtClean="0">
                <a:latin typeface="Helvetica" pitchFamily="34" charset="0"/>
                <a:cs typeface="Helvetica" pitchFamily="34" charset="0"/>
              </a:rPr>
              <a:t>(Blend together well, pour into a 8x8 square pan and press down) </a:t>
            </a:r>
          </a:p>
          <a:p>
            <a:endParaRPr lang="en-US" sz="1200" dirty="0" smtClean="0">
              <a:latin typeface="Helvetica" pitchFamily="34" charset="0"/>
              <a:cs typeface="Helvetica" pitchFamily="34" charset="0"/>
            </a:endParaRPr>
          </a:p>
          <a:p>
            <a:r>
              <a:rPr lang="en-US" sz="1200" b="1" u="sng" dirty="0" smtClean="0">
                <a:latin typeface="Helvetica" pitchFamily="34" charset="0"/>
                <a:cs typeface="Helvetica" pitchFamily="34" charset="0"/>
              </a:rPr>
              <a:t>For the filling</a:t>
            </a:r>
            <a:endParaRPr lang="en-US" sz="1200" b="1" u="sng" dirty="0">
              <a:latin typeface="Helvetica" pitchFamily="34" charset="0"/>
              <a:cs typeface="Helvetica" pitchFamily="34" charset="0"/>
            </a:endParaRPr>
          </a:p>
          <a:p>
            <a:r>
              <a:rPr lang="en-US" sz="1200" dirty="0" smtClean="0">
                <a:latin typeface="Helvetica" pitchFamily="34" charset="0"/>
                <a:cs typeface="Helvetica" pitchFamily="34" charset="0"/>
              </a:rPr>
              <a:t>2 eggs</a:t>
            </a:r>
          </a:p>
          <a:p>
            <a:r>
              <a:rPr lang="en-US" sz="1200" dirty="0" smtClean="0">
                <a:latin typeface="Helvetica" pitchFamily="34" charset="0"/>
                <a:cs typeface="Helvetica" pitchFamily="34" charset="0"/>
              </a:rPr>
              <a:t>1 cup of brown sugar</a:t>
            </a:r>
          </a:p>
          <a:p>
            <a:r>
              <a:rPr lang="en-US" sz="1200" dirty="0" smtClean="0">
                <a:latin typeface="Helvetica" pitchFamily="34" charset="0"/>
                <a:cs typeface="Helvetica" pitchFamily="34" charset="0"/>
              </a:rPr>
              <a:t>¼ cup of flour</a:t>
            </a:r>
          </a:p>
          <a:p>
            <a:r>
              <a:rPr lang="en-US" sz="1200" dirty="0" smtClean="0">
                <a:latin typeface="Helvetica" pitchFamily="34" charset="0"/>
                <a:cs typeface="Helvetica" pitchFamily="34" charset="0"/>
              </a:rPr>
              <a:t>½ teaspoon of salt</a:t>
            </a:r>
          </a:p>
          <a:p>
            <a:r>
              <a:rPr lang="en-US" sz="1200" dirty="0" smtClean="0">
                <a:latin typeface="Helvetica" pitchFamily="34" charset="0"/>
                <a:cs typeface="Helvetica" pitchFamily="34" charset="0"/>
              </a:rPr>
              <a:t>2 teaspoons of baking powder</a:t>
            </a:r>
          </a:p>
          <a:p>
            <a:r>
              <a:rPr lang="en-US" sz="1200" dirty="0" smtClean="0">
                <a:latin typeface="Helvetica" pitchFamily="34" charset="0"/>
                <a:cs typeface="Helvetica" pitchFamily="34" charset="0"/>
              </a:rPr>
              <a:t>½ cup of cherries in a jar (chopped into large pieces)</a:t>
            </a:r>
          </a:p>
          <a:p>
            <a:r>
              <a:rPr lang="en-US" sz="1200" dirty="0" smtClean="0">
                <a:latin typeface="Helvetica" pitchFamily="34" charset="0"/>
                <a:cs typeface="Helvetica" pitchFamily="34" charset="0"/>
              </a:rPr>
              <a:t>1 teaspoon of vanilla</a:t>
            </a:r>
          </a:p>
          <a:p>
            <a:r>
              <a:rPr lang="en-US" sz="1200" dirty="0" smtClean="0">
                <a:latin typeface="Helvetica" pitchFamily="34" charset="0"/>
                <a:cs typeface="Helvetica" pitchFamily="34" charset="0"/>
              </a:rPr>
              <a:t>½ cup of chopped walnuts</a:t>
            </a:r>
          </a:p>
          <a:p>
            <a:r>
              <a:rPr lang="en-US" sz="1200" dirty="0" smtClean="0">
                <a:latin typeface="Helvetica" pitchFamily="34" charset="0"/>
                <a:cs typeface="Helvetica" pitchFamily="34" charset="0"/>
              </a:rPr>
              <a:t>½ cup of coconut</a:t>
            </a:r>
          </a:p>
          <a:p>
            <a:endParaRPr lang="en-US" sz="1200" b="1" dirty="0">
              <a:latin typeface="Helvetica" pitchFamily="34" charset="0"/>
              <a:cs typeface="Helvetica" pitchFamily="34" charset="0"/>
            </a:endParaRPr>
          </a:p>
        </p:txBody>
      </p:sp>
      <p:sp>
        <p:nvSpPr>
          <p:cNvPr id="16" name="TextBox 15"/>
          <p:cNvSpPr txBox="1"/>
          <p:nvPr/>
        </p:nvSpPr>
        <p:spPr>
          <a:xfrm>
            <a:off x="571996" y="6608771"/>
            <a:ext cx="6453962" cy="1200329"/>
          </a:xfrm>
          <a:prstGeom prst="rect">
            <a:avLst/>
          </a:prstGeom>
          <a:noFill/>
        </p:spPr>
        <p:txBody>
          <a:bodyPr wrap="square" rtlCol="0">
            <a:spAutoFit/>
          </a:bodyPr>
          <a:lstStyle/>
          <a:p>
            <a:r>
              <a:rPr lang="en-US" sz="1200" b="1" u="sng" dirty="0" smtClean="0">
                <a:latin typeface="Helvetica" pitchFamily="34" charset="0"/>
                <a:cs typeface="Helvetica" pitchFamily="34" charset="0"/>
              </a:rPr>
              <a:t>Directions</a:t>
            </a:r>
          </a:p>
          <a:p>
            <a:r>
              <a:rPr lang="en-US" sz="1200" dirty="0" smtClean="0">
                <a:latin typeface="Helvetica" pitchFamily="34" charset="0"/>
                <a:cs typeface="Helvetica" pitchFamily="34" charset="0"/>
              </a:rPr>
              <a:t>Beat eggs well, add sugar, flour, salt, baking powder and mix well.  Add cherries, coconut, walnuts, and vanilla.  Blend together.  Pour mixture over crust and bake for 30 minutes.  Test center with a tooth pick.  If the center is runny place back in the oven and keeping checking until the center comes out clean.</a:t>
            </a:r>
          </a:p>
          <a:p>
            <a:endParaRPr lang="en-US" sz="1200" dirty="0">
              <a:latin typeface="Helvetica" pitchFamily="34" charset="0"/>
              <a:cs typeface="Helvetica" pitchFamily="34" charset="0"/>
            </a:endParaRPr>
          </a:p>
        </p:txBody>
      </p:sp>
      <p:sp>
        <p:nvSpPr>
          <p:cNvPr id="17" name="TextBox 16"/>
          <p:cNvSpPr txBox="1"/>
          <p:nvPr/>
        </p:nvSpPr>
        <p:spPr>
          <a:xfrm>
            <a:off x="4492845" y="8105874"/>
            <a:ext cx="2753830" cy="523220"/>
          </a:xfrm>
          <a:prstGeom prst="rect">
            <a:avLst/>
          </a:prstGeom>
          <a:noFill/>
          <a:ln w="63500" cmpd="thinThick">
            <a:solidFill>
              <a:srgbClr val="2DA40C"/>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2010 2SS/RS Generation V</a:t>
            </a:r>
          </a:p>
          <a:p>
            <a:pPr algn="ctr"/>
            <a:r>
              <a:rPr lang="en-US" sz="1600" i="1" dirty="0" smtClean="0">
                <a:latin typeface="Helvetica" pitchFamily="34" charset="0"/>
                <a:cs typeface="Helvetica" pitchFamily="34" charset="0"/>
              </a:rPr>
              <a:t>“Black Magic”</a:t>
            </a:r>
            <a:endParaRPr lang="en-US" sz="1600" i="1" dirty="0">
              <a:latin typeface="Helvetica" pitchFamily="34" charset="0"/>
              <a:cs typeface="Helvetica" pitchFamily="34" charset="0"/>
            </a:endParaRPr>
          </a:p>
        </p:txBody>
      </p:sp>
      <p:sp>
        <p:nvSpPr>
          <p:cNvPr id="18" name="TextBox 17"/>
          <p:cNvSpPr txBox="1"/>
          <p:nvPr/>
        </p:nvSpPr>
        <p:spPr>
          <a:xfrm>
            <a:off x="4461640" y="8629095"/>
            <a:ext cx="2790497"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971499" y="3305785"/>
            <a:ext cx="3343701" cy="415498"/>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1050" b="1" i="1" dirty="0" smtClean="0">
                <a:latin typeface="Helvetica" pitchFamily="34" charset="0"/>
                <a:cs typeface="Helvetica" pitchFamily="34" charset="0"/>
              </a:rPr>
              <a:t>Contributed by:</a:t>
            </a:r>
          </a:p>
          <a:p>
            <a:pPr algn="ctr"/>
            <a:r>
              <a:rPr lang="en-US" sz="1050" b="1" i="1" dirty="0" smtClean="0">
                <a:latin typeface="Helvetica" pitchFamily="34" charset="0"/>
                <a:cs typeface="Helvetica" pitchFamily="34" charset="0"/>
              </a:rPr>
              <a:t>Dan and Patty Wells</a:t>
            </a:r>
          </a:p>
        </p:txBody>
      </p:sp>
      <p:sp>
        <p:nvSpPr>
          <p:cNvPr id="4" name="TextBox 3"/>
          <p:cNvSpPr txBox="1"/>
          <p:nvPr/>
        </p:nvSpPr>
        <p:spPr>
          <a:xfrm>
            <a:off x="150126" y="179150"/>
            <a:ext cx="777239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Brush Script Std" pitchFamily="66" charset="0"/>
                <a:cs typeface="Helvetica" pitchFamily="34" charset="0"/>
              </a:rPr>
              <a:t>Cherry Dream Squares</a:t>
            </a:r>
            <a:endParaRPr lang="en-US" sz="32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8" name="TextBox 27"/>
          <p:cNvSpPr txBox="1"/>
          <p:nvPr/>
        </p:nvSpPr>
        <p:spPr>
          <a:xfrm>
            <a:off x="575195" y="2742040"/>
            <a:ext cx="1740193" cy="3693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Total time  45 minutes: </a:t>
            </a:r>
          </a:p>
          <a:p>
            <a:r>
              <a:rPr lang="en-US" sz="900" dirty="0" smtClean="0">
                <a:latin typeface="Helvetica" pitchFamily="34" charset="0"/>
                <a:cs typeface="Helvetica" pitchFamily="34" charset="0"/>
              </a:rPr>
              <a:t>Servings:  12 squares</a:t>
            </a:r>
          </a:p>
        </p:txBody>
      </p:sp>
      <p:pic>
        <p:nvPicPr>
          <p:cNvPr id="1026" name="Picture 2" descr="Image result for cherry dream squar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6326" y="1161535"/>
            <a:ext cx="3254160" cy="19173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9622" y="7895968"/>
            <a:ext cx="3206578" cy="161667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8482"/>
            <a:ext cx="7786734" cy="1003991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dn.mysitemyway.com/etc-mysitemyway/icons/legacy-previews/icons/green-grunge-clipart-icons-culture/028787-green-grunge-clipart-icon-culture-holiday-trees1-sc44.png"/>
          <p:cNvPicPr>
            <a:picLocks noChangeAspect="1" noChangeArrowheads="1"/>
          </p:cNvPicPr>
          <p:nvPr/>
        </p:nvPicPr>
        <p:blipFill>
          <a:blip r:embed="rId2" cstate="print"/>
          <a:srcRect/>
          <a:stretch>
            <a:fillRect/>
          </a:stretch>
        </p:blipFill>
        <p:spPr bwMode="auto">
          <a:xfrm>
            <a:off x="709297" y="232012"/>
            <a:ext cx="2826498" cy="2826498"/>
          </a:xfrm>
          <a:prstGeom prst="rect">
            <a:avLst/>
          </a:prstGeom>
          <a:noFill/>
        </p:spPr>
      </p:pic>
      <p:sp>
        <p:nvSpPr>
          <p:cNvPr id="15" name="TextBox 14"/>
          <p:cNvSpPr txBox="1"/>
          <p:nvPr/>
        </p:nvSpPr>
        <p:spPr>
          <a:xfrm>
            <a:off x="549267" y="3103731"/>
            <a:ext cx="2991376" cy="2492990"/>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a:p>
            <a:pPr marL="169863" lvl="1" indent="-117475"/>
            <a:r>
              <a:rPr lang="en-US" sz="1200" dirty="0" smtClean="0"/>
              <a:t>1 ¾ cups flour</a:t>
            </a:r>
          </a:p>
          <a:p>
            <a:pPr marL="169863" lvl="1" indent="-117475"/>
            <a:r>
              <a:rPr lang="en-US" sz="1200" dirty="0" smtClean="0"/>
              <a:t>½ cup sugar</a:t>
            </a:r>
          </a:p>
          <a:p>
            <a:pPr marL="169863" lvl="1" indent="-117475"/>
            <a:r>
              <a:rPr lang="en-US" sz="1200" dirty="0" smtClean="0"/>
              <a:t>½ cup firmly packed brown sugar</a:t>
            </a:r>
          </a:p>
          <a:p>
            <a:pPr marL="169863" lvl="1" indent="-117475"/>
            <a:r>
              <a:rPr lang="en-US" sz="1200" dirty="0" smtClean="0"/>
              <a:t>1 teaspoon soda</a:t>
            </a:r>
          </a:p>
          <a:p>
            <a:pPr marL="169863" lvl="1" indent="-117475"/>
            <a:r>
              <a:rPr lang="en-US" sz="1200" dirty="0" smtClean="0"/>
              <a:t>½ teaspoon salt </a:t>
            </a:r>
          </a:p>
          <a:p>
            <a:pPr marL="169863" lvl="1" indent="-117475"/>
            <a:r>
              <a:rPr lang="en-US" sz="1200" dirty="0" smtClean="0"/>
              <a:t>½ cup butter or shortening</a:t>
            </a:r>
          </a:p>
          <a:p>
            <a:pPr marL="169863" lvl="1" indent="-117475"/>
            <a:r>
              <a:rPr lang="en-US" sz="1200" dirty="0" smtClean="0"/>
              <a:t>½ cup peanut butter</a:t>
            </a:r>
          </a:p>
          <a:p>
            <a:pPr marL="169863" lvl="1" indent="-117475"/>
            <a:r>
              <a:rPr lang="en-US" sz="1200" dirty="0" smtClean="0"/>
              <a:t>2 tablespoons milk</a:t>
            </a:r>
          </a:p>
          <a:p>
            <a:pPr marL="169863" lvl="1" indent="-117475"/>
            <a:r>
              <a:rPr lang="en-US" sz="1200" dirty="0" smtClean="0"/>
              <a:t>1 teaspoon vanilla</a:t>
            </a:r>
          </a:p>
          <a:p>
            <a:pPr marL="169863" lvl="1" indent="-117475"/>
            <a:r>
              <a:rPr lang="en-US" sz="1200" dirty="0" smtClean="0"/>
              <a:t>1 egg</a:t>
            </a:r>
          </a:p>
          <a:p>
            <a:pPr marL="169863" lvl="1" indent="-117475"/>
            <a:r>
              <a:rPr lang="en-US" sz="1200" dirty="0" smtClean="0"/>
              <a:t>36-48 milk chocolate Kisses</a:t>
            </a:r>
          </a:p>
          <a:p>
            <a:endParaRPr lang="en-US" sz="1200" b="1" dirty="0" smtClean="0">
              <a:latin typeface="Helvetica" pitchFamily="34" charset="0"/>
              <a:cs typeface="Helvetica" pitchFamily="34" charset="0"/>
            </a:endParaRPr>
          </a:p>
        </p:txBody>
      </p:sp>
      <p:sp>
        <p:nvSpPr>
          <p:cNvPr id="16" name="TextBox 15"/>
          <p:cNvSpPr txBox="1"/>
          <p:nvPr/>
        </p:nvSpPr>
        <p:spPr>
          <a:xfrm>
            <a:off x="534672" y="5365471"/>
            <a:ext cx="6453962"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Preheat oven to 375°F.</a:t>
            </a:r>
          </a:p>
          <a:p>
            <a:pPr marL="228600" indent="-228600">
              <a:buFont typeface="+mj-lt"/>
              <a:buAutoNum type="arabicPeriod"/>
            </a:pPr>
            <a:r>
              <a:rPr lang="en-US" sz="1100" dirty="0" smtClean="0"/>
              <a:t>Combine ingredients in a large mixing bowl. Mix at low speed until a dough forms. </a:t>
            </a:r>
          </a:p>
          <a:p>
            <a:pPr marL="228600" indent="-228600">
              <a:buFont typeface="+mj-lt"/>
              <a:buAutoNum type="arabicPeriod"/>
            </a:pPr>
            <a:r>
              <a:rPr lang="en-US" sz="1100" dirty="0" smtClean="0"/>
              <a:t>Shape into balls, using a rounded teaspoon of dough. Roll the balls in additional sugar. </a:t>
            </a:r>
          </a:p>
          <a:p>
            <a:pPr marL="228600" indent="-228600">
              <a:buFont typeface="+mj-lt"/>
              <a:buAutoNum type="arabicPeriod"/>
            </a:pPr>
            <a:r>
              <a:rPr lang="en-US" sz="1100" dirty="0" smtClean="0"/>
              <a:t>Place on ungreased cookie sheets. Bake in oven for 10-12 minutes.</a:t>
            </a:r>
          </a:p>
          <a:p>
            <a:pPr marL="228600" indent="-228600">
              <a:buFont typeface="+mj-lt"/>
              <a:buAutoNum type="arabicPeriod"/>
            </a:pPr>
            <a:r>
              <a:rPr lang="en-US" sz="1100" dirty="0" smtClean="0"/>
              <a:t>Remove from the oven and top each hot cookie with a chocolate Kiss. Press down, so the cookie cracks around the edge.</a:t>
            </a:r>
            <a:endParaRPr lang="en-US" sz="1100" b="1" dirty="0" smtClean="0">
              <a:cs typeface="Helvetica" pitchFamily="34" charset="0"/>
            </a:endParaRPr>
          </a:p>
        </p:txBody>
      </p:sp>
      <p:sp>
        <p:nvSpPr>
          <p:cNvPr id="17" name="TextBox 16"/>
          <p:cNvSpPr txBox="1"/>
          <p:nvPr/>
        </p:nvSpPr>
        <p:spPr>
          <a:xfrm>
            <a:off x="4463558" y="7991591"/>
            <a:ext cx="2753830" cy="276999"/>
          </a:xfrm>
          <a:prstGeom prst="rect">
            <a:avLst/>
          </a:prstGeom>
          <a:noFill/>
          <a:ln w="63500" cmpd="thinThick">
            <a:solidFill>
              <a:schemeClr val="tx1"/>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1996 Black Camaro SS</a:t>
            </a:r>
          </a:p>
        </p:txBody>
      </p:sp>
      <p:sp>
        <p:nvSpPr>
          <p:cNvPr id="18" name="TextBox 17"/>
          <p:cNvSpPr txBox="1"/>
          <p:nvPr/>
        </p:nvSpPr>
        <p:spPr>
          <a:xfrm>
            <a:off x="4417326" y="85371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1" name="TextBox 20"/>
          <p:cNvSpPr txBox="1"/>
          <p:nvPr/>
        </p:nvSpPr>
        <p:spPr>
          <a:xfrm>
            <a:off x="3589362" y="4000400"/>
            <a:ext cx="3316406"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 </a:t>
            </a:r>
          </a:p>
          <a:p>
            <a:pPr algn="ctr"/>
            <a:r>
              <a:rPr lang="en-US" sz="900" i="1" dirty="0" smtClean="0">
                <a:latin typeface="Helvetica" pitchFamily="34" charset="0"/>
                <a:cs typeface="Helvetica" pitchFamily="34" charset="0"/>
              </a:rPr>
              <a:t>Carol  and Allen </a:t>
            </a:r>
            <a:r>
              <a:rPr lang="en-US" sz="900" i="1" dirty="0" err="1" smtClean="0">
                <a:latin typeface="Helvetica" pitchFamily="34" charset="0"/>
                <a:cs typeface="Helvetica" pitchFamily="34" charset="0"/>
              </a:rPr>
              <a:t>Kleinhenz</a:t>
            </a:r>
            <a:endParaRPr lang="en-US" sz="900" i="1" dirty="0" smtClean="0">
              <a:latin typeface="Helvetica" pitchFamily="34" charset="0"/>
              <a:cs typeface="Helvetica" pitchFamily="34" charset="0"/>
            </a:endParaRPr>
          </a:p>
        </p:txBody>
      </p:sp>
      <p:sp>
        <p:nvSpPr>
          <p:cNvPr id="4" name="TextBox 3"/>
          <p:cNvSpPr txBox="1"/>
          <p:nvPr/>
        </p:nvSpPr>
        <p:spPr>
          <a:xfrm>
            <a:off x="1" y="793310"/>
            <a:ext cx="7772399" cy="646331"/>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Peanut Blossoms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28" name="TextBox 27"/>
          <p:cNvSpPr txBox="1"/>
          <p:nvPr/>
        </p:nvSpPr>
        <p:spPr>
          <a:xfrm>
            <a:off x="560969" y="2863639"/>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t>
            </a:r>
            <a:r>
              <a:rPr lang="en-US" sz="900" dirty="0" smtClean="0"/>
              <a:t>36-48 cookies</a:t>
            </a:r>
          </a:p>
        </p:txBody>
      </p:sp>
      <p:sp>
        <p:nvSpPr>
          <p:cNvPr id="27" name="TextBox 26"/>
          <p:cNvSpPr txBox="1"/>
          <p:nvPr/>
        </p:nvSpPr>
        <p:spPr>
          <a:xfrm>
            <a:off x="3693086" y="4376488"/>
            <a:ext cx="3124200" cy="400110"/>
          </a:xfrm>
          <a:prstGeom prst="rect">
            <a:avLst/>
          </a:prstGeom>
          <a:noFill/>
        </p:spPr>
        <p:txBody>
          <a:bodyPr wrap="square" rtlCol="0">
            <a:spAutoFit/>
          </a:bodyPr>
          <a:lstStyle/>
          <a:p>
            <a:pPr algn="ctr"/>
            <a:r>
              <a:rPr lang="en-US" sz="1000" i="1" dirty="0" smtClean="0"/>
              <a:t>Original recipe from 1979 Minneapolis Star Tribune, Readers’ Favorite Recipe Cookbook</a:t>
            </a:r>
          </a:p>
        </p:txBody>
      </p:sp>
      <p:grpSp>
        <p:nvGrpSpPr>
          <p:cNvPr id="29" name="Group 28"/>
          <p:cNvGrpSpPr/>
          <p:nvPr/>
        </p:nvGrpSpPr>
        <p:grpSpPr>
          <a:xfrm>
            <a:off x="466724" y="6875823"/>
            <a:ext cx="3803939" cy="2868252"/>
            <a:chOff x="304800" y="7096124"/>
            <a:chExt cx="3352800" cy="2528083"/>
          </a:xfrm>
        </p:grpSpPr>
        <p:sp>
          <p:nvSpPr>
            <p:cNvPr id="22" name="Rectangle 21"/>
            <p:cNvSpPr/>
            <p:nvPr/>
          </p:nvSpPr>
          <p:spPr>
            <a:xfrm>
              <a:off x="304800" y="7096124"/>
              <a:ext cx="3352800" cy="2528083"/>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ttp://www.gatewaycamaro.com/4th%20Gen/AK/slides/12065501_616651391811465_6799974952766585219_n.jpg"/>
            <p:cNvPicPr>
              <a:picLocks noChangeAspect="1" noChangeArrowheads="1"/>
            </p:cNvPicPr>
            <p:nvPr/>
          </p:nvPicPr>
          <p:blipFill>
            <a:blip r:embed="rId3" cstate="print"/>
            <a:srcRect/>
            <a:stretch>
              <a:fillRect/>
            </a:stretch>
          </p:blipFill>
          <p:spPr bwMode="auto">
            <a:xfrm>
              <a:off x="373591" y="7150100"/>
              <a:ext cx="3230033" cy="2422525"/>
            </a:xfrm>
            <a:prstGeom prst="rect">
              <a:avLst/>
            </a:prstGeom>
            <a:noFill/>
          </p:spPr>
        </p:pic>
      </p:grpSp>
      <p:grpSp>
        <p:nvGrpSpPr>
          <p:cNvPr id="31" name="Group 30"/>
          <p:cNvGrpSpPr/>
          <p:nvPr/>
        </p:nvGrpSpPr>
        <p:grpSpPr>
          <a:xfrm>
            <a:off x="3527414" y="1673125"/>
            <a:ext cx="3413409" cy="2371652"/>
            <a:chOff x="3646168" y="1630333"/>
            <a:chExt cx="3129244" cy="2174213"/>
          </a:xfrm>
        </p:grpSpPr>
        <p:pic>
          <p:nvPicPr>
            <p:cNvPr id="20" name="Picture 19" descr="Peanut blossoms_Carol.jpg"/>
            <p:cNvPicPr>
              <a:picLocks noChangeAspect="1"/>
            </p:cNvPicPr>
            <p:nvPr/>
          </p:nvPicPr>
          <p:blipFill>
            <a:blip r:embed="rId4" cstate="print"/>
            <a:stretch>
              <a:fillRect/>
            </a:stretch>
          </p:blipFill>
          <p:spPr>
            <a:xfrm>
              <a:off x="3713314" y="1681208"/>
              <a:ext cx="3043745" cy="2066317"/>
            </a:xfrm>
            <a:prstGeom prst="rect">
              <a:avLst/>
            </a:prstGeom>
          </p:spPr>
        </p:pic>
        <p:sp>
          <p:nvSpPr>
            <p:cNvPr id="23" name="Half Frame 22"/>
            <p:cNvSpPr/>
            <p:nvPr/>
          </p:nvSpPr>
          <p:spPr>
            <a:xfrm>
              <a:off x="3646168" y="163277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487667" y="161059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692220" y="3521577"/>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512185" y="349486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694700"/>
            <a:ext cx="7772399" cy="646331"/>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Overnight Macaroons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1" name="TextBox 10"/>
          <p:cNvSpPr txBox="1"/>
          <p:nvPr/>
        </p:nvSpPr>
        <p:spPr>
          <a:xfrm>
            <a:off x="569471" y="3338854"/>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3" name="TextBox 12"/>
          <p:cNvSpPr txBox="1"/>
          <p:nvPr/>
        </p:nvSpPr>
        <p:spPr>
          <a:xfrm>
            <a:off x="4904510" y="7279930"/>
            <a:ext cx="2603696" cy="523220"/>
          </a:xfrm>
          <a:prstGeom prst="rect">
            <a:avLst/>
          </a:prstGeom>
          <a:noFill/>
          <a:ln w="63500" cmpd="thinThick">
            <a:solidFill>
              <a:srgbClr val="FF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2015 Red Rock Metallic Convertible</a:t>
            </a:r>
          </a:p>
          <a:p>
            <a:pPr algn="ctr"/>
            <a:r>
              <a:rPr lang="en-US" sz="1600" i="1" dirty="0" smtClean="0">
                <a:latin typeface="Helvetica" pitchFamily="34" charset="0"/>
                <a:cs typeface="Helvetica" pitchFamily="34" charset="0"/>
              </a:rPr>
              <a:t>“Cinnamon”</a:t>
            </a:r>
            <a:endParaRPr lang="en-US" sz="1600" i="1" dirty="0">
              <a:latin typeface="Helvetica" pitchFamily="34" charset="0"/>
              <a:cs typeface="Helvetica" pitchFamily="34" charset="0"/>
            </a:endParaRPr>
          </a:p>
        </p:txBody>
      </p:sp>
      <p:sp>
        <p:nvSpPr>
          <p:cNvPr id="15" name="TextBox 14"/>
          <p:cNvSpPr txBox="1"/>
          <p:nvPr/>
        </p:nvSpPr>
        <p:spPr>
          <a:xfrm>
            <a:off x="4755645" y="7852764"/>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sp>
        <p:nvSpPr>
          <p:cNvPr id="23" name="TextBox 22"/>
          <p:cNvSpPr txBox="1"/>
          <p:nvPr/>
        </p:nvSpPr>
        <p:spPr>
          <a:xfrm>
            <a:off x="3518806" y="3882029"/>
            <a:ext cx="3562969"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Bonnie and Louis Pfleckl</a:t>
            </a:r>
          </a:p>
        </p:txBody>
      </p:sp>
      <p:pic>
        <p:nvPicPr>
          <p:cNvPr id="15364" name="Picture 4" descr="http://4vector.com/i/free-vector-christmas-icon_101891_Christmas_Icon.png"/>
          <p:cNvPicPr>
            <a:picLocks noChangeAspect="1" noChangeArrowheads="1"/>
          </p:cNvPicPr>
          <p:nvPr/>
        </p:nvPicPr>
        <p:blipFill>
          <a:blip r:embed="rId2" cstate="print"/>
          <a:srcRect/>
          <a:stretch>
            <a:fillRect/>
          </a:stretch>
        </p:blipFill>
        <p:spPr bwMode="auto">
          <a:xfrm>
            <a:off x="877070" y="467959"/>
            <a:ext cx="2448662" cy="2448662"/>
          </a:xfrm>
          <a:prstGeom prst="rect">
            <a:avLst/>
          </a:prstGeom>
          <a:noFill/>
        </p:spPr>
      </p:pic>
      <p:sp>
        <p:nvSpPr>
          <p:cNvPr id="29" name="TextBox 28"/>
          <p:cNvSpPr txBox="1"/>
          <p:nvPr/>
        </p:nvSpPr>
        <p:spPr>
          <a:xfrm>
            <a:off x="564562" y="3119159"/>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About 5 dozen</a:t>
            </a:r>
          </a:p>
        </p:txBody>
      </p:sp>
      <p:sp>
        <p:nvSpPr>
          <p:cNvPr id="17" name="TextBox 16"/>
          <p:cNvSpPr txBox="1"/>
          <p:nvPr/>
        </p:nvSpPr>
        <p:spPr>
          <a:xfrm>
            <a:off x="628650" y="3578226"/>
            <a:ext cx="3073400" cy="1107996"/>
          </a:xfrm>
          <a:prstGeom prst="rect">
            <a:avLst/>
          </a:prstGeom>
          <a:noFill/>
        </p:spPr>
        <p:txBody>
          <a:bodyPr wrap="square" rtlCol="0">
            <a:spAutoFit/>
          </a:bodyPr>
          <a:lstStyle/>
          <a:p>
            <a:r>
              <a:rPr lang="en-US" sz="1100" dirty="0" smtClean="0"/>
              <a:t>4 cups quick cooking oats</a:t>
            </a:r>
          </a:p>
          <a:p>
            <a:r>
              <a:rPr lang="en-US" sz="1100" dirty="0" smtClean="0"/>
              <a:t>2 cups packed light brown sugar</a:t>
            </a:r>
          </a:p>
          <a:p>
            <a:r>
              <a:rPr lang="en-US" sz="1100" dirty="0" smtClean="0"/>
              <a:t>1 cup vegetable oil</a:t>
            </a:r>
          </a:p>
          <a:p>
            <a:r>
              <a:rPr lang="en-US" sz="1100" dirty="0" smtClean="0"/>
              <a:t>2 eggs well beaten</a:t>
            </a:r>
          </a:p>
          <a:p>
            <a:r>
              <a:rPr lang="en-US" sz="1100" dirty="0" smtClean="0"/>
              <a:t>1 teaspoon salt</a:t>
            </a:r>
          </a:p>
          <a:p>
            <a:r>
              <a:rPr lang="en-US" sz="1100" dirty="0" smtClean="0"/>
              <a:t>2 teaspoon almond extract</a:t>
            </a:r>
            <a:endParaRPr lang="en-US" sz="1100" dirty="0"/>
          </a:p>
        </p:txBody>
      </p:sp>
      <p:sp>
        <p:nvSpPr>
          <p:cNvPr id="18" name="TextBox 17"/>
          <p:cNvSpPr txBox="1"/>
          <p:nvPr/>
        </p:nvSpPr>
        <p:spPr>
          <a:xfrm>
            <a:off x="544197" y="4850592"/>
            <a:ext cx="6453962" cy="1123384"/>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Preheat oven to 325°F.</a:t>
            </a:r>
          </a:p>
          <a:p>
            <a:pPr marL="228600" indent="-228600">
              <a:buFont typeface="+mj-lt"/>
              <a:buAutoNum type="arabicPeriod"/>
            </a:pPr>
            <a:r>
              <a:rPr lang="en-US" sz="1100" dirty="0" smtClean="0"/>
              <a:t>Combine oats, brown sugar, and oil. Refrigerate overnight. </a:t>
            </a:r>
          </a:p>
          <a:p>
            <a:pPr marL="228600" indent="-228600">
              <a:buFont typeface="+mj-lt"/>
              <a:buAutoNum type="arabicPeriod"/>
            </a:pPr>
            <a:r>
              <a:rPr lang="en-US" sz="1100" dirty="0" smtClean="0"/>
              <a:t>The next day, mix eggs, salt and almond extract into the oats mixture. </a:t>
            </a:r>
          </a:p>
          <a:p>
            <a:pPr marL="228600" indent="-228600">
              <a:buFont typeface="+mj-lt"/>
              <a:buAutoNum type="arabicPeriod"/>
            </a:pPr>
            <a:r>
              <a:rPr lang="en-US" sz="1100" dirty="0" smtClean="0"/>
              <a:t>Drop dough from a teaspoon onto a baking sheet lined with parchment paper.</a:t>
            </a:r>
          </a:p>
          <a:p>
            <a:pPr marL="228600" indent="-228600">
              <a:buFont typeface="+mj-lt"/>
              <a:buAutoNum type="arabicPeriod"/>
            </a:pPr>
            <a:r>
              <a:rPr lang="en-US" sz="1100" dirty="0" smtClean="0"/>
              <a:t> Bake in the oven for 15 minutes. Remove promptly and cool on wire racks. </a:t>
            </a:r>
          </a:p>
        </p:txBody>
      </p:sp>
      <p:grpSp>
        <p:nvGrpSpPr>
          <p:cNvPr id="20" name="Group 19"/>
          <p:cNvGrpSpPr/>
          <p:nvPr/>
        </p:nvGrpSpPr>
        <p:grpSpPr>
          <a:xfrm>
            <a:off x="385824" y="6436427"/>
            <a:ext cx="4335509" cy="2519424"/>
            <a:chOff x="133349" y="7077075"/>
            <a:chExt cx="3933825" cy="2286000"/>
          </a:xfrm>
        </p:grpSpPr>
        <p:sp>
          <p:nvSpPr>
            <p:cNvPr id="16" name="Rectangle 15"/>
            <p:cNvSpPr/>
            <p:nvPr/>
          </p:nvSpPr>
          <p:spPr>
            <a:xfrm>
              <a:off x="133349" y="7077075"/>
              <a:ext cx="3933825" cy="22860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Bonnie_20161026_090449.jpg"/>
            <p:cNvPicPr>
              <a:picLocks noChangeAspect="1"/>
            </p:cNvPicPr>
            <p:nvPr/>
          </p:nvPicPr>
          <p:blipFill>
            <a:blip r:embed="rId3" cstate="print"/>
            <a:stretch>
              <a:fillRect/>
            </a:stretch>
          </p:blipFill>
          <p:spPr>
            <a:xfrm>
              <a:off x="171451" y="7124700"/>
              <a:ext cx="3852332" cy="2166937"/>
            </a:xfrm>
            <a:prstGeom prst="rect">
              <a:avLst/>
            </a:prstGeom>
          </p:spPr>
        </p:pic>
      </p:grpSp>
      <p:grpSp>
        <p:nvGrpSpPr>
          <p:cNvPr id="31" name="Group 30"/>
          <p:cNvGrpSpPr/>
          <p:nvPr/>
        </p:nvGrpSpPr>
        <p:grpSpPr>
          <a:xfrm>
            <a:off x="3502619" y="1634073"/>
            <a:ext cx="3585177" cy="2266639"/>
            <a:chOff x="3421718" y="1586201"/>
            <a:chExt cx="3585177" cy="2266639"/>
          </a:xfrm>
        </p:grpSpPr>
        <p:pic>
          <p:nvPicPr>
            <p:cNvPr id="30" name="Picture 29" descr="Overnight macarrons_Bonnie.jpg"/>
            <p:cNvPicPr>
              <a:picLocks noChangeAspect="1"/>
            </p:cNvPicPr>
            <p:nvPr/>
          </p:nvPicPr>
          <p:blipFill>
            <a:blip r:embed="rId4" cstate="print"/>
            <a:stretch>
              <a:fillRect/>
            </a:stretch>
          </p:blipFill>
          <p:spPr>
            <a:xfrm>
              <a:off x="3479648" y="1648710"/>
              <a:ext cx="3503043" cy="2141671"/>
            </a:xfrm>
            <a:prstGeom prst="rect">
              <a:avLst/>
            </a:prstGeom>
          </p:spPr>
        </p:pic>
        <p:sp>
          <p:nvSpPr>
            <p:cNvPr id="27" name="Half Frame 26"/>
            <p:cNvSpPr/>
            <p:nvPr/>
          </p:nvSpPr>
          <p:spPr>
            <a:xfrm rot="10800000">
              <a:off x="6716194" y="3544848"/>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5400000">
              <a:off x="6723925" y="159379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6200000">
              <a:off x="3441460" y="356987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a:off x="3424522" y="1586201"/>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Freeform 32"/>
          <p:cNvSpPr/>
          <p:nvPr/>
        </p:nvSpPr>
        <p:spPr>
          <a:xfrm>
            <a:off x="1303330" y="7717926"/>
            <a:ext cx="223428" cy="168257"/>
          </a:xfrm>
          <a:custGeom>
            <a:avLst/>
            <a:gdLst>
              <a:gd name="connsiteX0" fmla="*/ 0 w 223428"/>
              <a:gd name="connsiteY0" fmla="*/ 6893 h 168257"/>
              <a:gd name="connsiteX1" fmla="*/ 0 w 223428"/>
              <a:gd name="connsiteY1" fmla="*/ 6893 h 168257"/>
              <a:gd name="connsiteX2" fmla="*/ 41376 w 223428"/>
              <a:gd name="connsiteY2" fmla="*/ 11030 h 168257"/>
              <a:gd name="connsiteX3" fmla="*/ 86889 w 223428"/>
              <a:gd name="connsiteY3" fmla="*/ 23443 h 168257"/>
              <a:gd name="connsiteX4" fmla="*/ 182053 w 223428"/>
              <a:gd name="connsiteY4" fmla="*/ 31718 h 168257"/>
              <a:gd name="connsiteX5" fmla="*/ 215153 w 223428"/>
              <a:gd name="connsiteY5" fmla="*/ 52406 h 168257"/>
              <a:gd name="connsiteX6" fmla="*/ 219291 w 223428"/>
              <a:gd name="connsiteY6" fmla="*/ 64818 h 168257"/>
              <a:gd name="connsiteX7" fmla="*/ 223428 w 223428"/>
              <a:gd name="connsiteY7" fmla="*/ 97919 h 168257"/>
              <a:gd name="connsiteX8" fmla="*/ 219291 w 223428"/>
              <a:gd name="connsiteY8" fmla="*/ 143432 h 168257"/>
              <a:gd name="connsiteX9" fmla="*/ 211016 w 223428"/>
              <a:gd name="connsiteY9" fmla="*/ 155845 h 168257"/>
              <a:gd name="connsiteX10" fmla="*/ 161365 w 223428"/>
              <a:gd name="connsiteY10" fmla="*/ 168257 h 168257"/>
              <a:gd name="connsiteX11" fmla="*/ 119990 w 223428"/>
              <a:gd name="connsiteY11" fmla="*/ 159982 h 168257"/>
              <a:gd name="connsiteX12" fmla="*/ 99302 w 223428"/>
              <a:gd name="connsiteY12" fmla="*/ 155845 h 168257"/>
              <a:gd name="connsiteX13" fmla="*/ 82752 w 223428"/>
              <a:gd name="connsiteY13" fmla="*/ 151707 h 168257"/>
              <a:gd name="connsiteX14" fmla="*/ 37238 w 223428"/>
              <a:gd name="connsiteY14" fmla="*/ 147569 h 168257"/>
              <a:gd name="connsiteX15" fmla="*/ 24826 w 223428"/>
              <a:gd name="connsiteY15" fmla="*/ 143432 h 168257"/>
              <a:gd name="connsiteX16" fmla="*/ 8276 w 223428"/>
              <a:gd name="connsiteY16" fmla="*/ 106194 h 168257"/>
              <a:gd name="connsiteX17" fmla="*/ 4138 w 223428"/>
              <a:gd name="connsiteY17" fmla="*/ 93781 h 168257"/>
              <a:gd name="connsiteX18" fmla="*/ 0 w 223428"/>
              <a:gd name="connsiteY18" fmla="*/ 6893 h 16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3428" h="168257">
                <a:moveTo>
                  <a:pt x="0" y="6893"/>
                </a:moveTo>
                <a:lnTo>
                  <a:pt x="0" y="6893"/>
                </a:lnTo>
                <a:cubicBezTo>
                  <a:pt x="13792" y="8272"/>
                  <a:pt x="27676" y="8922"/>
                  <a:pt x="41376" y="11030"/>
                </a:cubicBezTo>
                <a:cubicBezTo>
                  <a:pt x="82246" y="17318"/>
                  <a:pt x="3487" y="17884"/>
                  <a:pt x="86889" y="23443"/>
                </a:cubicBezTo>
                <a:cubicBezTo>
                  <a:pt x="160047" y="28320"/>
                  <a:pt x="128379" y="25008"/>
                  <a:pt x="182053" y="31718"/>
                </a:cubicBezTo>
                <a:cubicBezTo>
                  <a:pt x="204697" y="39266"/>
                  <a:pt x="205973" y="34046"/>
                  <a:pt x="215153" y="52406"/>
                </a:cubicBezTo>
                <a:cubicBezTo>
                  <a:pt x="217103" y="56307"/>
                  <a:pt x="217912" y="60681"/>
                  <a:pt x="219291" y="64818"/>
                </a:cubicBezTo>
                <a:cubicBezTo>
                  <a:pt x="220670" y="75852"/>
                  <a:pt x="223428" y="86799"/>
                  <a:pt x="223428" y="97919"/>
                </a:cubicBezTo>
                <a:cubicBezTo>
                  <a:pt x="223428" y="113153"/>
                  <a:pt x="222483" y="128537"/>
                  <a:pt x="219291" y="143432"/>
                </a:cubicBezTo>
                <a:cubicBezTo>
                  <a:pt x="218249" y="148294"/>
                  <a:pt x="215233" y="153209"/>
                  <a:pt x="211016" y="155845"/>
                </a:cubicBezTo>
                <a:cubicBezTo>
                  <a:pt x="199094" y="163296"/>
                  <a:pt x="174730" y="166030"/>
                  <a:pt x="161365" y="168257"/>
                </a:cubicBezTo>
                <a:lnTo>
                  <a:pt x="119990" y="159982"/>
                </a:lnTo>
                <a:cubicBezTo>
                  <a:pt x="113094" y="158603"/>
                  <a:pt x="106125" y="157551"/>
                  <a:pt x="99302" y="155845"/>
                </a:cubicBezTo>
                <a:cubicBezTo>
                  <a:pt x="93785" y="154466"/>
                  <a:pt x="88389" y="152459"/>
                  <a:pt x="82752" y="151707"/>
                </a:cubicBezTo>
                <a:cubicBezTo>
                  <a:pt x="67652" y="149693"/>
                  <a:pt x="52409" y="148948"/>
                  <a:pt x="37238" y="147569"/>
                </a:cubicBezTo>
                <a:cubicBezTo>
                  <a:pt x="33101" y="146190"/>
                  <a:pt x="28231" y="146156"/>
                  <a:pt x="24826" y="143432"/>
                </a:cubicBezTo>
                <a:cubicBezTo>
                  <a:pt x="15885" y="136279"/>
                  <a:pt x="10804" y="113779"/>
                  <a:pt x="8276" y="106194"/>
                </a:cubicBezTo>
                <a:lnTo>
                  <a:pt x="4138" y="93781"/>
                </a:lnTo>
                <a:cubicBezTo>
                  <a:pt x="8401" y="0"/>
                  <a:pt x="690" y="21374"/>
                  <a:pt x="0" y="6893"/>
                </a:cubicBezTo>
                <a:close/>
              </a:path>
            </a:pathLst>
          </a:custGeom>
          <a:solidFill>
            <a:srgbClr val="AA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4339" y="3711624"/>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29270" y="5129478"/>
            <a:ext cx="6453962"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Preheat oven to 350°F. </a:t>
            </a:r>
          </a:p>
          <a:p>
            <a:pPr marL="228600" indent="-228600">
              <a:buFont typeface="+mj-lt"/>
              <a:buAutoNum type="arabicPeriod"/>
            </a:pPr>
            <a:r>
              <a:rPr lang="en-US" sz="1100" dirty="0" smtClean="0"/>
              <a:t>Melt butter and chocolate in double boiler.</a:t>
            </a:r>
          </a:p>
          <a:p>
            <a:pPr marL="228600" indent="-228600">
              <a:buFont typeface="+mj-lt"/>
              <a:buAutoNum type="arabicPeriod"/>
            </a:pPr>
            <a:r>
              <a:rPr lang="en-US" sz="1100" dirty="0" smtClean="0"/>
              <a:t>Add milk. Then stir in flour, vanilla and nuts. Mix well and chill. </a:t>
            </a:r>
          </a:p>
          <a:p>
            <a:pPr marL="228600" indent="-228600">
              <a:buFont typeface="+mj-lt"/>
              <a:buAutoNum type="arabicPeriod"/>
            </a:pPr>
            <a:r>
              <a:rPr lang="en-US" sz="1100" dirty="0" smtClean="0"/>
              <a:t>Drop by spoon on well greased cookie sheet. </a:t>
            </a:r>
          </a:p>
          <a:p>
            <a:pPr marL="228600" indent="-228600">
              <a:buFont typeface="+mj-lt"/>
              <a:buAutoNum type="arabicPeriod"/>
            </a:pPr>
            <a:r>
              <a:rPr lang="en-US" sz="1100" dirty="0" smtClean="0"/>
              <a:t>Bake for 15 minutes. </a:t>
            </a:r>
          </a:p>
          <a:p>
            <a:pPr marL="228600" indent="-228600">
              <a:buFont typeface="+mj-lt"/>
              <a:buAutoNum type="arabicPeriod"/>
            </a:pPr>
            <a:r>
              <a:rPr lang="en-US" sz="1100" dirty="0" smtClean="0"/>
              <a:t>These will not seem done. Frost with your favorite chocolate frosting. These are almost like candy. </a:t>
            </a:r>
          </a:p>
        </p:txBody>
      </p:sp>
      <p:grpSp>
        <p:nvGrpSpPr>
          <p:cNvPr id="32" name="Group 31"/>
          <p:cNvGrpSpPr/>
          <p:nvPr/>
        </p:nvGrpSpPr>
        <p:grpSpPr>
          <a:xfrm>
            <a:off x="4591338" y="7801091"/>
            <a:ext cx="2800062" cy="945649"/>
            <a:chOff x="4591338" y="7801091"/>
            <a:chExt cx="2800062" cy="945649"/>
          </a:xfrm>
        </p:grpSpPr>
        <p:sp>
          <p:nvSpPr>
            <p:cNvPr id="17" name="TextBox 16"/>
            <p:cNvSpPr txBox="1"/>
            <p:nvPr/>
          </p:nvSpPr>
          <p:spPr>
            <a:xfrm>
              <a:off x="4637570" y="7801091"/>
              <a:ext cx="2753830" cy="523220"/>
            </a:xfrm>
            <a:prstGeom prst="rect">
              <a:avLst/>
            </a:prstGeom>
            <a:noFill/>
            <a:ln w="63500" cmpd="thinThick">
              <a:solidFill>
                <a:srgbClr val="CC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2002 Chevy Z28 Camaro</a:t>
              </a:r>
            </a:p>
            <a:p>
              <a:pPr algn="ctr"/>
              <a:r>
                <a:rPr lang="en-US" sz="1600" i="1" dirty="0" smtClean="0">
                  <a:latin typeface="Helvetica" pitchFamily="34" charset="0"/>
                  <a:cs typeface="Helvetica" pitchFamily="34" charset="0"/>
                </a:rPr>
                <a:t>“Red Hot Momma”</a:t>
              </a:r>
              <a:endParaRPr lang="en-US" sz="1600" i="1" dirty="0">
                <a:latin typeface="Helvetica" pitchFamily="34" charset="0"/>
                <a:cs typeface="Helvetica" pitchFamily="34" charset="0"/>
              </a:endParaRPr>
            </a:p>
          </p:txBody>
        </p:sp>
        <p:sp>
          <p:nvSpPr>
            <p:cNvPr id="18" name="TextBox 17"/>
            <p:cNvSpPr txBox="1"/>
            <p:nvPr/>
          </p:nvSpPr>
          <p:spPr>
            <a:xfrm>
              <a:off x="4591338" y="83466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grpSp>
      <p:sp>
        <p:nvSpPr>
          <p:cNvPr id="21" name="TextBox 20"/>
          <p:cNvSpPr txBox="1"/>
          <p:nvPr/>
        </p:nvSpPr>
        <p:spPr>
          <a:xfrm>
            <a:off x="3527306" y="3945308"/>
            <a:ext cx="3582347"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Sperry</a:t>
            </a: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698359"/>
            <a:ext cx="7772399" cy="646331"/>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Gold Rush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31693" y="3471200"/>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3 dozen</a:t>
            </a:r>
          </a:p>
        </p:txBody>
      </p:sp>
      <p:pic>
        <p:nvPicPr>
          <p:cNvPr id="20488" name="Picture 8" descr="http://icons.iconarchive.com/icons/harwen/my-christmas/256/Christmas-house-icon.png"/>
          <p:cNvPicPr>
            <a:picLocks noChangeAspect="1" noChangeArrowheads="1"/>
          </p:cNvPicPr>
          <p:nvPr/>
        </p:nvPicPr>
        <p:blipFill>
          <a:blip r:embed="rId2" cstate="print"/>
          <a:srcRect/>
          <a:stretch>
            <a:fillRect/>
          </a:stretch>
        </p:blipFill>
        <p:spPr bwMode="auto">
          <a:xfrm>
            <a:off x="696036" y="505004"/>
            <a:ext cx="2658457" cy="2658457"/>
          </a:xfrm>
          <a:prstGeom prst="rect">
            <a:avLst/>
          </a:prstGeom>
          <a:noFill/>
        </p:spPr>
      </p:pic>
      <p:sp>
        <p:nvSpPr>
          <p:cNvPr id="27" name="TextBox 26"/>
          <p:cNvSpPr txBox="1"/>
          <p:nvPr/>
        </p:nvSpPr>
        <p:spPr>
          <a:xfrm>
            <a:off x="625020" y="3934198"/>
            <a:ext cx="3389128" cy="1292662"/>
          </a:xfrm>
          <a:prstGeom prst="rect">
            <a:avLst/>
          </a:prstGeom>
          <a:noFill/>
        </p:spPr>
        <p:txBody>
          <a:bodyPr wrap="square" rtlCol="0">
            <a:spAutoFit/>
          </a:bodyPr>
          <a:lstStyle/>
          <a:p>
            <a:r>
              <a:rPr lang="en-US" sz="1100" dirty="0" smtClean="0"/>
              <a:t>1 can of Eagle brand milk</a:t>
            </a:r>
          </a:p>
          <a:p>
            <a:r>
              <a:rPr lang="en-US" sz="1100" dirty="0" smtClean="0"/>
              <a:t>1½ -6 ounce package chocolate chips</a:t>
            </a:r>
          </a:p>
          <a:p>
            <a:r>
              <a:rPr lang="en-US" sz="1100" dirty="0" smtClean="0"/>
              <a:t>2 tablespoons butter</a:t>
            </a:r>
          </a:p>
          <a:p>
            <a:r>
              <a:rPr lang="en-US" sz="1100" dirty="0" smtClean="0"/>
              <a:t>1 cup sifted flour</a:t>
            </a:r>
          </a:p>
          <a:p>
            <a:r>
              <a:rPr lang="en-US" sz="1100" dirty="0" smtClean="0"/>
              <a:t>1 teaspoon </a:t>
            </a:r>
            <a:r>
              <a:rPr lang="en-US" sz="1200" dirty="0" smtClean="0"/>
              <a:t>vanilla</a:t>
            </a:r>
          </a:p>
          <a:p>
            <a:r>
              <a:rPr lang="en-US" sz="1100" dirty="0" smtClean="0"/>
              <a:t>1 cup chopped nuts</a:t>
            </a:r>
          </a:p>
          <a:p>
            <a:endParaRPr lang="en-US" sz="1100" dirty="0" smtClean="0"/>
          </a:p>
        </p:txBody>
      </p:sp>
      <p:grpSp>
        <p:nvGrpSpPr>
          <p:cNvPr id="31" name="Group 30"/>
          <p:cNvGrpSpPr/>
          <p:nvPr/>
        </p:nvGrpSpPr>
        <p:grpSpPr>
          <a:xfrm>
            <a:off x="485775" y="6800850"/>
            <a:ext cx="3794975" cy="2590800"/>
            <a:chOff x="581025" y="6705600"/>
            <a:chExt cx="3962400" cy="2705100"/>
          </a:xfrm>
        </p:grpSpPr>
        <p:sp>
          <p:nvSpPr>
            <p:cNvPr id="22" name="Rectangle 21"/>
            <p:cNvSpPr/>
            <p:nvPr/>
          </p:nvSpPr>
          <p:spPr>
            <a:xfrm>
              <a:off x="581025" y="6705600"/>
              <a:ext cx="3962400" cy="27051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www.gatewaycamaro.com/4th%20Gen/KaS/slides/KS001%20%2823Aug15%29.JPG"/>
            <p:cNvPicPr>
              <a:picLocks noChangeAspect="1" noChangeArrowheads="1"/>
            </p:cNvPicPr>
            <p:nvPr/>
          </p:nvPicPr>
          <p:blipFill>
            <a:blip r:embed="rId3" cstate="print"/>
            <a:srcRect/>
            <a:stretch>
              <a:fillRect/>
            </a:stretch>
          </p:blipFill>
          <p:spPr bwMode="auto">
            <a:xfrm>
              <a:off x="635066" y="6791324"/>
              <a:ext cx="3812247" cy="2524125"/>
            </a:xfrm>
            <a:prstGeom prst="rect">
              <a:avLst/>
            </a:prstGeom>
            <a:noFill/>
          </p:spPr>
        </p:pic>
      </p:grpSp>
      <p:grpSp>
        <p:nvGrpSpPr>
          <p:cNvPr id="29" name="Group 28"/>
          <p:cNvGrpSpPr/>
          <p:nvPr/>
        </p:nvGrpSpPr>
        <p:grpSpPr>
          <a:xfrm>
            <a:off x="3502325" y="1515708"/>
            <a:ext cx="3601553" cy="2429753"/>
            <a:chOff x="4231211" y="1745557"/>
            <a:chExt cx="3260855" cy="2199904"/>
          </a:xfrm>
        </p:grpSpPr>
        <p:pic>
          <p:nvPicPr>
            <p:cNvPr id="28" name="Picture 27" descr="Gold rush cookies.jpg"/>
            <p:cNvPicPr>
              <a:picLocks noChangeAspect="1"/>
            </p:cNvPicPr>
            <p:nvPr/>
          </p:nvPicPr>
          <p:blipFill>
            <a:blip r:embed="rId4" cstate="print"/>
            <a:stretch>
              <a:fillRect/>
            </a:stretch>
          </p:blipFill>
          <p:spPr>
            <a:xfrm>
              <a:off x="4286992" y="1780189"/>
              <a:ext cx="3170712" cy="2118305"/>
            </a:xfrm>
            <a:prstGeom prst="rect">
              <a:avLst/>
            </a:prstGeom>
          </p:spPr>
        </p:pic>
        <p:sp>
          <p:nvSpPr>
            <p:cNvPr id="23" name="Half Frame 22"/>
            <p:cNvSpPr/>
            <p:nvPr/>
          </p:nvSpPr>
          <p:spPr>
            <a:xfrm>
              <a:off x="4253879" y="1745557"/>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7208515" y="172626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4250953" y="364328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7228839" y="364274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2875415"/>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5283869"/>
            <a:ext cx="6453962"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Preheat oven to 350°F.</a:t>
            </a:r>
          </a:p>
          <a:p>
            <a:pPr marL="228600" indent="-228600">
              <a:buFont typeface="+mj-lt"/>
              <a:buAutoNum type="arabicPeriod"/>
            </a:pPr>
            <a:r>
              <a:rPr lang="en-US" sz="1100" dirty="0" smtClean="0"/>
              <a:t>Cream sugars and shortening. </a:t>
            </a:r>
          </a:p>
          <a:p>
            <a:pPr marL="228600" indent="-228600">
              <a:buFont typeface="+mj-lt"/>
              <a:buAutoNum type="arabicPeriod"/>
            </a:pPr>
            <a:r>
              <a:rPr lang="en-US" sz="1100" dirty="0" smtClean="0"/>
              <a:t>Add egg and vanilla and mix. </a:t>
            </a:r>
          </a:p>
          <a:p>
            <a:pPr marL="228600" indent="-228600">
              <a:buFont typeface="+mj-lt"/>
              <a:buAutoNum type="arabicPeriod"/>
            </a:pPr>
            <a:r>
              <a:rPr lang="en-US" sz="1100" dirty="0" smtClean="0"/>
              <a:t>Add dry ingredients, sifted together, and banana. </a:t>
            </a:r>
          </a:p>
          <a:p>
            <a:pPr marL="228600" indent="-228600">
              <a:buFont typeface="+mj-lt"/>
              <a:buAutoNum type="arabicPeriod"/>
            </a:pPr>
            <a:r>
              <a:rPr lang="en-US" sz="1100" dirty="0" smtClean="0"/>
              <a:t>Add oatmeal and nuts. </a:t>
            </a:r>
          </a:p>
          <a:p>
            <a:pPr marL="228600" indent="-228600">
              <a:buFont typeface="+mj-lt"/>
              <a:buAutoNum type="arabicPeriod"/>
            </a:pPr>
            <a:r>
              <a:rPr lang="en-US" sz="1100" dirty="0" smtClean="0"/>
              <a:t>Drop by spoon on greased baking sheet. Bake for 10-12 minutes. </a:t>
            </a:r>
          </a:p>
        </p:txBody>
      </p:sp>
      <p:sp>
        <p:nvSpPr>
          <p:cNvPr id="21" name="TextBox 20"/>
          <p:cNvSpPr txBox="1"/>
          <p:nvPr/>
        </p:nvSpPr>
        <p:spPr>
          <a:xfrm>
            <a:off x="3587496" y="4920995"/>
            <a:ext cx="3423040"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Sperry</a:t>
            </a: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536762"/>
            <a:ext cx="7772399"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a:t>
            </a:r>
            <a:r>
              <a:rPr lang="en-US" sz="3500" dirty="0" smtClean="0">
                <a:effectLst>
                  <a:outerShdw blurRad="38100" dist="38100" dir="2700000" algn="tl">
                    <a:srgbClr val="000000">
                      <a:alpha val="43137"/>
                    </a:srgbClr>
                  </a:outerShdw>
                </a:effectLst>
                <a:latin typeface="Brush Script Std" pitchFamily="66" charset="0"/>
                <a:cs typeface="Helvetica" pitchFamily="34" charset="0"/>
              </a:rPr>
              <a:t>Banana Oatmeal </a:t>
            </a:r>
          </a:p>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20488" name="Picture 8" descr="http://icons.iconarchive.com/icons/harwen/my-christmas/256/Christmas-house-icon.png"/>
          <p:cNvPicPr>
            <a:picLocks noChangeAspect="1" noChangeArrowheads="1"/>
          </p:cNvPicPr>
          <p:nvPr/>
        </p:nvPicPr>
        <p:blipFill>
          <a:blip r:embed="rId2" cstate="print"/>
          <a:srcRect/>
          <a:stretch>
            <a:fillRect/>
          </a:stretch>
        </p:blipFill>
        <p:spPr bwMode="auto">
          <a:xfrm>
            <a:off x="1030966" y="343400"/>
            <a:ext cx="2437447" cy="2437447"/>
          </a:xfrm>
          <a:prstGeom prst="rect">
            <a:avLst/>
          </a:prstGeom>
          <a:noFill/>
        </p:spPr>
      </p:pic>
      <p:sp>
        <p:nvSpPr>
          <p:cNvPr id="27" name="TextBox 26"/>
          <p:cNvSpPr txBox="1"/>
          <p:nvPr/>
        </p:nvSpPr>
        <p:spPr>
          <a:xfrm>
            <a:off x="630422" y="3078939"/>
            <a:ext cx="3389128" cy="2292935"/>
          </a:xfrm>
          <a:prstGeom prst="rect">
            <a:avLst/>
          </a:prstGeom>
          <a:noFill/>
        </p:spPr>
        <p:txBody>
          <a:bodyPr wrap="square" rtlCol="0">
            <a:spAutoFit/>
          </a:bodyPr>
          <a:lstStyle/>
          <a:p>
            <a:r>
              <a:rPr lang="en-US" sz="1100" dirty="0" smtClean="0"/>
              <a:t>1 ½  cups flour</a:t>
            </a:r>
          </a:p>
          <a:p>
            <a:r>
              <a:rPr lang="en-US" sz="1100" dirty="0" smtClean="0"/>
              <a:t>½  teaspoon soda</a:t>
            </a:r>
          </a:p>
          <a:p>
            <a:r>
              <a:rPr lang="en-US" sz="1100" dirty="0" smtClean="0"/>
              <a:t>1 teaspoon salt </a:t>
            </a:r>
          </a:p>
          <a:p>
            <a:r>
              <a:rPr lang="en-US" sz="1100" dirty="0" smtClean="0"/>
              <a:t>¼  teaspoon nutmeg</a:t>
            </a:r>
          </a:p>
          <a:p>
            <a:r>
              <a:rPr lang="en-US" sz="1100" dirty="0" smtClean="0"/>
              <a:t>¾  teaspoon cinnamon</a:t>
            </a:r>
          </a:p>
          <a:p>
            <a:r>
              <a:rPr lang="en-US" sz="1100" dirty="0" smtClean="0"/>
              <a:t>1 ¾ cups quick oatmeal </a:t>
            </a:r>
          </a:p>
          <a:p>
            <a:r>
              <a:rPr lang="en-US" sz="1100" dirty="0" smtClean="0"/>
              <a:t>¾ cup shortening</a:t>
            </a:r>
          </a:p>
          <a:p>
            <a:r>
              <a:rPr lang="en-US" sz="1100" dirty="0" smtClean="0"/>
              <a:t>1cup brown sugar</a:t>
            </a:r>
          </a:p>
          <a:p>
            <a:r>
              <a:rPr lang="en-US" sz="1100" dirty="0" smtClean="0"/>
              <a:t>1 egg, well beaten</a:t>
            </a:r>
          </a:p>
          <a:p>
            <a:r>
              <a:rPr lang="en-US" sz="1100" dirty="0" smtClean="0"/>
              <a:t>1 cup ripe bananas, mashed </a:t>
            </a:r>
          </a:p>
          <a:p>
            <a:r>
              <a:rPr lang="en-US" sz="1100" dirty="0" smtClean="0"/>
              <a:t>½ cup chopped nuts</a:t>
            </a:r>
          </a:p>
          <a:p>
            <a:r>
              <a:rPr lang="en-US" sz="1100" dirty="0" smtClean="0"/>
              <a:t>1 teaspoon vanilla</a:t>
            </a:r>
          </a:p>
          <a:p>
            <a:endParaRPr lang="en-US" sz="1100" dirty="0" smtClean="0"/>
          </a:p>
        </p:txBody>
      </p:sp>
      <p:grpSp>
        <p:nvGrpSpPr>
          <p:cNvPr id="28" name="Group 27"/>
          <p:cNvGrpSpPr/>
          <p:nvPr/>
        </p:nvGrpSpPr>
        <p:grpSpPr>
          <a:xfrm>
            <a:off x="485775" y="6800850"/>
            <a:ext cx="3794975" cy="2590800"/>
            <a:chOff x="581025" y="6705600"/>
            <a:chExt cx="3962400" cy="2705100"/>
          </a:xfrm>
        </p:grpSpPr>
        <p:sp>
          <p:nvSpPr>
            <p:cNvPr id="29" name="Rectangle 28"/>
            <p:cNvSpPr/>
            <p:nvPr/>
          </p:nvSpPr>
          <p:spPr>
            <a:xfrm>
              <a:off x="581025" y="6705600"/>
              <a:ext cx="3962400" cy="27051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http://www.gatewaycamaro.com/4th%20Gen/KaS/slides/KS001%20%2823Aug15%29.JPG"/>
            <p:cNvPicPr>
              <a:picLocks noChangeAspect="1" noChangeArrowheads="1"/>
            </p:cNvPicPr>
            <p:nvPr/>
          </p:nvPicPr>
          <p:blipFill>
            <a:blip r:embed="rId3" cstate="print"/>
            <a:srcRect/>
            <a:stretch>
              <a:fillRect/>
            </a:stretch>
          </p:blipFill>
          <p:spPr bwMode="auto">
            <a:xfrm>
              <a:off x="635066" y="6791324"/>
              <a:ext cx="3812247" cy="2524125"/>
            </a:xfrm>
            <a:prstGeom prst="rect">
              <a:avLst/>
            </a:prstGeom>
            <a:noFill/>
          </p:spPr>
        </p:pic>
      </p:grpSp>
      <p:grpSp>
        <p:nvGrpSpPr>
          <p:cNvPr id="31" name="Group 30"/>
          <p:cNvGrpSpPr/>
          <p:nvPr/>
        </p:nvGrpSpPr>
        <p:grpSpPr>
          <a:xfrm>
            <a:off x="4591338" y="7801091"/>
            <a:ext cx="2800062" cy="945649"/>
            <a:chOff x="4591338" y="7801091"/>
            <a:chExt cx="2800062" cy="945649"/>
          </a:xfrm>
        </p:grpSpPr>
        <p:sp>
          <p:nvSpPr>
            <p:cNvPr id="32" name="TextBox 31"/>
            <p:cNvSpPr txBox="1"/>
            <p:nvPr/>
          </p:nvSpPr>
          <p:spPr>
            <a:xfrm>
              <a:off x="4637570" y="7801091"/>
              <a:ext cx="2753830" cy="523220"/>
            </a:xfrm>
            <a:prstGeom prst="rect">
              <a:avLst/>
            </a:prstGeom>
            <a:noFill/>
            <a:ln w="63500" cmpd="thinThick">
              <a:solidFill>
                <a:srgbClr val="CC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2002 Chevy Z28 Camaro</a:t>
              </a:r>
            </a:p>
            <a:p>
              <a:pPr algn="ctr"/>
              <a:r>
                <a:rPr lang="en-US" sz="1600" i="1" dirty="0" smtClean="0">
                  <a:latin typeface="Helvetica" pitchFamily="34" charset="0"/>
                  <a:cs typeface="Helvetica" pitchFamily="34" charset="0"/>
                </a:rPr>
                <a:t>“Red Hot Momma”</a:t>
              </a:r>
              <a:endParaRPr lang="en-US" sz="1600" i="1" dirty="0">
                <a:latin typeface="Helvetica" pitchFamily="34" charset="0"/>
                <a:cs typeface="Helvetica" pitchFamily="34" charset="0"/>
              </a:endParaRPr>
            </a:p>
          </p:txBody>
        </p:sp>
        <p:sp>
          <p:nvSpPr>
            <p:cNvPr id="33" name="TextBox 32"/>
            <p:cNvSpPr txBox="1"/>
            <p:nvPr/>
          </p:nvSpPr>
          <p:spPr>
            <a:xfrm>
              <a:off x="4591338" y="83466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grpSp>
      <p:grpSp>
        <p:nvGrpSpPr>
          <p:cNvPr id="35" name="Group 34"/>
          <p:cNvGrpSpPr/>
          <p:nvPr/>
        </p:nvGrpSpPr>
        <p:grpSpPr>
          <a:xfrm>
            <a:off x="3538589" y="1883657"/>
            <a:ext cx="3476121" cy="3009385"/>
            <a:chOff x="3554355" y="1347630"/>
            <a:chExt cx="3476121" cy="3009385"/>
          </a:xfrm>
        </p:grpSpPr>
        <p:pic>
          <p:nvPicPr>
            <p:cNvPr id="22" name="Picture 21" descr="Banana Oatmeal_Sperry.jpg"/>
            <p:cNvPicPr>
              <a:picLocks noChangeAspect="1"/>
            </p:cNvPicPr>
            <p:nvPr/>
          </p:nvPicPr>
          <p:blipFill>
            <a:blip r:embed="rId4" cstate="print"/>
            <a:stretch>
              <a:fillRect/>
            </a:stretch>
          </p:blipFill>
          <p:spPr>
            <a:xfrm>
              <a:off x="3622942" y="1383495"/>
              <a:ext cx="3407249" cy="2937026"/>
            </a:xfrm>
            <a:prstGeom prst="rect">
              <a:avLst/>
            </a:prstGeom>
          </p:spPr>
        </p:pic>
        <p:sp>
          <p:nvSpPr>
            <p:cNvPr id="24" name="Half Frame 23"/>
            <p:cNvSpPr/>
            <p:nvPr/>
          </p:nvSpPr>
          <p:spPr>
            <a:xfrm rot="5400000">
              <a:off x="6747506" y="1327888"/>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a:off x="3554355" y="1348295"/>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762453" y="4050879"/>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614057" y="407404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49266" y="3141130"/>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5425759"/>
            <a:ext cx="6453962" cy="954107"/>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Preheat oven to 350°F. </a:t>
            </a:r>
          </a:p>
          <a:p>
            <a:pPr marL="228600" indent="-228600">
              <a:buFont typeface="+mj-lt"/>
              <a:buAutoNum type="arabicPeriod"/>
            </a:pPr>
            <a:r>
              <a:rPr lang="en-US" sz="1100" dirty="0" smtClean="0"/>
              <a:t>Mix sugar, pumpkin, oil and vanilla. </a:t>
            </a:r>
          </a:p>
          <a:p>
            <a:pPr marL="228600" indent="-228600">
              <a:buFont typeface="+mj-lt"/>
              <a:buAutoNum type="arabicPeriod"/>
            </a:pPr>
            <a:r>
              <a:rPr lang="en-US" sz="1100" dirty="0" smtClean="0"/>
              <a:t>Add sifted dry ingredients and raisins. </a:t>
            </a:r>
          </a:p>
          <a:p>
            <a:pPr marL="228600" indent="-228600">
              <a:buFont typeface="+mj-lt"/>
              <a:buAutoNum type="arabicPeriod"/>
            </a:pPr>
            <a:r>
              <a:rPr lang="en-US" sz="1100" dirty="0" smtClean="0"/>
              <a:t>Drop by teaspoons on well greased baking sheet. Bake 15 minutes </a:t>
            </a:r>
            <a:endParaRPr lang="en-US" sz="1100" dirty="0"/>
          </a:p>
        </p:txBody>
      </p:sp>
      <p:sp>
        <p:nvSpPr>
          <p:cNvPr id="21" name="TextBox 20"/>
          <p:cNvSpPr txBox="1"/>
          <p:nvPr/>
        </p:nvSpPr>
        <p:spPr>
          <a:xfrm>
            <a:off x="3450765" y="4352004"/>
            <a:ext cx="368489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Sperry</a:t>
            </a: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647120"/>
            <a:ext cx="7772399" cy="646331"/>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rush Script Std" pitchFamily="66" charset="0"/>
                <a:cs typeface="Helvetica" pitchFamily="34" charset="0"/>
              </a:rPr>
              <a:t>                   Pumpkin Cookies</a:t>
            </a:r>
            <a:endParaRPr lang="en-US" sz="3600" dirty="0">
              <a:effectLst>
                <a:outerShdw blurRad="38100" dist="38100" dir="2700000" algn="tl">
                  <a:srgbClr val="000000">
                    <a:alpha val="43137"/>
                  </a:srgbClr>
                </a:outerShdw>
              </a:effectLst>
              <a:latin typeface="Brush Script Std" pitchFamily="66" charset="0"/>
              <a:cs typeface="Helvetica" pitchFamily="34" charset="0"/>
            </a:endParaRPr>
          </a:p>
        </p:txBody>
      </p:sp>
      <p:pic>
        <p:nvPicPr>
          <p:cNvPr id="20488" name="Picture 8" descr="http://icons.iconarchive.com/icons/harwen/my-christmas/256/Christmas-house-icon.png"/>
          <p:cNvPicPr>
            <a:picLocks noChangeAspect="1" noChangeArrowheads="1"/>
          </p:cNvPicPr>
          <p:nvPr/>
        </p:nvPicPr>
        <p:blipFill>
          <a:blip r:embed="rId2" cstate="print"/>
          <a:srcRect/>
          <a:stretch>
            <a:fillRect/>
          </a:stretch>
        </p:blipFill>
        <p:spPr bwMode="auto">
          <a:xfrm>
            <a:off x="864916" y="588482"/>
            <a:ext cx="2415975" cy="2415975"/>
          </a:xfrm>
          <a:prstGeom prst="rect">
            <a:avLst/>
          </a:prstGeom>
          <a:noFill/>
        </p:spPr>
      </p:pic>
      <p:sp>
        <p:nvSpPr>
          <p:cNvPr id="27" name="TextBox 26"/>
          <p:cNvSpPr txBox="1"/>
          <p:nvPr/>
        </p:nvSpPr>
        <p:spPr>
          <a:xfrm>
            <a:off x="630422" y="3344654"/>
            <a:ext cx="3389128" cy="1954381"/>
          </a:xfrm>
          <a:prstGeom prst="rect">
            <a:avLst/>
          </a:prstGeom>
          <a:noFill/>
        </p:spPr>
        <p:txBody>
          <a:bodyPr wrap="square" rtlCol="0">
            <a:spAutoFit/>
          </a:bodyPr>
          <a:lstStyle/>
          <a:p>
            <a:r>
              <a:rPr lang="en-US" sz="1100" dirty="0" smtClean="0"/>
              <a:t>1 cup brown sugar, packed firm</a:t>
            </a:r>
          </a:p>
          <a:p>
            <a:r>
              <a:rPr lang="en-US" sz="1100" dirty="0" smtClean="0"/>
              <a:t>1 cup pumpkin</a:t>
            </a:r>
          </a:p>
          <a:p>
            <a:r>
              <a:rPr lang="en-US" sz="1100" dirty="0" smtClean="0"/>
              <a:t>½ cup oil</a:t>
            </a:r>
          </a:p>
          <a:p>
            <a:r>
              <a:rPr lang="en-US" sz="1100" dirty="0" smtClean="0"/>
              <a:t>1 teaspoon vanilla</a:t>
            </a:r>
          </a:p>
          <a:p>
            <a:r>
              <a:rPr lang="en-US" sz="1100" dirty="0" smtClean="0"/>
              <a:t>2 cups flour</a:t>
            </a:r>
          </a:p>
          <a:p>
            <a:r>
              <a:rPr lang="en-US" sz="1100" dirty="0" smtClean="0"/>
              <a:t>1teaspoon baking powder</a:t>
            </a:r>
          </a:p>
          <a:p>
            <a:r>
              <a:rPr lang="en-US" sz="1100" dirty="0" smtClean="0"/>
              <a:t>½ teaspoon salt</a:t>
            </a:r>
          </a:p>
          <a:p>
            <a:r>
              <a:rPr lang="en-US" sz="1100" dirty="0" smtClean="0"/>
              <a:t>½ teaspoon cinnamon</a:t>
            </a:r>
          </a:p>
          <a:p>
            <a:r>
              <a:rPr lang="en-US" sz="1100" dirty="0" smtClean="0"/>
              <a:t>½ teaspoon nutmeg</a:t>
            </a:r>
          </a:p>
          <a:p>
            <a:r>
              <a:rPr lang="en-US" sz="1100" dirty="0" smtClean="0"/>
              <a:t>¼  teaspoon ginger</a:t>
            </a:r>
          </a:p>
          <a:p>
            <a:r>
              <a:rPr lang="en-US" sz="1100" dirty="0" smtClean="0"/>
              <a:t>1 cup raisins </a:t>
            </a:r>
          </a:p>
        </p:txBody>
      </p:sp>
      <p:grpSp>
        <p:nvGrpSpPr>
          <p:cNvPr id="28" name="Group 27"/>
          <p:cNvGrpSpPr/>
          <p:nvPr/>
        </p:nvGrpSpPr>
        <p:grpSpPr>
          <a:xfrm>
            <a:off x="4591338" y="7801091"/>
            <a:ext cx="2800062" cy="945649"/>
            <a:chOff x="4591338" y="7801091"/>
            <a:chExt cx="2800062" cy="945649"/>
          </a:xfrm>
        </p:grpSpPr>
        <p:sp>
          <p:nvSpPr>
            <p:cNvPr id="29" name="TextBox 28"/>
            <p:cNvSpPr txBox="1"/>
            <p:nvPr/>
          </p:nvSpPr>
          <p:spPr>
            <a:xfrm>
              <a:off x="4637570" y="7801091"/>
              <a:ext cx="2753830" cy="523220"/>
            </a:xfrm>
            <a:prstGeom prst="rect">
              <a:avLst/>
            </a:prstGeom>
            <a:noFill/>
            <a:ln w="63500" cmpd="thinThick">
              <a:solidFill>
                <a:srgbClr val="CC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2002 Chevy Z28 Camaro</a:t>
              </a:r>
            </a:p>
            <a:p>
              <a:pPr algn="ctr"/>
              <a:r>
                <a:rPr lang="en-US" sz="1600" i="1" dirty="0" smtClean="0">
                  <a:latin typeface="Helvetica" pitchFamily="34" charset="0"/>
                  <a:cs typeface="Helvetica" pitchFamily="34" charset="0"/>
                </a:rPr>
                <a:t>“Red Hot Momma”</a:t>
              </a:r>
              <a:endParaRPr lang="en-US" sz="1600" i="1" dirty="0">
                <a:latin typeface="Helvetica" pitchFamily="34" charset="0"/>
                <a:cs typeface="Helvetica" pitchFamily="34" charset="0"/>
              </a:endParaRPr>
            </a:p>
          </p:txBody>
        </p:sp>
        <p:sp>
          <p:nvSpPr>
            <p:cNvPr id="30" name="TextBox 29"/>
            <p:cNvSpPr txBox="1"/>
            <p:nvPr/>
          </p:nvSpPr>
          <p:spPr>
            <a:xfrm>
              <a:off x="4591338" y="83466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grpSp>
      <p:grpSp>
        <p:nvGrpSpPr>
          <p:cNvPr id="31" name="Group 30"/>
          <p:cNvGrpSpPr/>
          <p:nvPr/>
        </p:nvGrpSpPr>
        <p:grpSpPr>
          <a:xfrm>
            <a:off x="485775" y="6800850"/>
            <a:ext cx="3794975" cy="2590800"/>
            <a:chOff x="581025" y="6705600"/>
            <a:chExt cx="3962400" cy="2705100"/>
          </a:xfrm>
        </p:grpSpPr>
        <p:sp>
          <p:nvSpPr>
            <p:cNvPr id="32" name="Rectangle 31"/>
            <p:cNvSpPr/>
            <p:nvPr/>
          </p:nvSpPr>
          <p:spPr>
            <a:xfrm>
              <a:off x="581025" y="6705600"/>
              <a:ext cx="3962400" cy="27051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http://www.gatewaycamaro.com/4th%20Gen/KaS/slides/KS001%20%2823Aug15%29.JPG"/>
            <p:cNvPicPr>
              <a:picLocks noChangeAspect="1" noChangeArrowheads="1"/>
            </p:cNvPicPr>
            <p:nvPr/>
          </p:nvPicPr>
          <p:blipFill>
            <a:blip r:embed="rId3" cstate="print"/>
            <a:srcRect/>
            <a:stretch>
              <a:fillRect/>
            </a:stretch>
          </p:blipFill>
          <p:spPr bwMode="auto">
            <a:xfrm>
              <a:off x="635066" y="6791324"/>
              <a:ext cx="3812247" cy="2524125"/>
            </a:xfrm>
            <a:prstGeom prst="rect">
              <a:avLst/>
            </a:prstGeom>
            <a:noFill/>
          </p:spPr>
        </p:pic>
      </p:grpSp>
      <p:grpSp>
        <p:nvGrpSpPr>
          <p:cNvPr id="22" name="Group 21"/>
          <p:cNvGrpSpPr/>
          <p:nvPr/>
        </p:nvGrpSpPr>
        <p:grpSpPr>
          <a:xfrm>
            <a:off x="3376632" y="1497725"/>
            <a:ext cx="3766411" cy="2822434"/>
            <a:chOff x="3471227" y="1645176"/>
            <a:chExt cx="3381118" cy="2533707"/>
          </a:xfrm>
        </p:grpSpPr>
        <p:pic>
          <p:nvPicPr>
            <p:cNvPr id="28674" name="Picture 2" descr="Related image"/>
            <p:cNvPicPr>
              <a:picLocks noChangeAspect="1" noChangeArrowheads="1"/>
            </p:cNvPicPr>
            <p:nvPr/>
          </p:nvPicPr>
          <p:blipFill>
            <a:blip r:embed="rId4" cstate="print"/>
            <a:srcRect/>
            <a:stretch>
              <a:fillRect/>
            </a:stretch>
          </p:blipFill>
          <p:spPr bwMode="auto">
            <a:xfrm>
              <a:off x="3550722" y="1701182"/>
              <a:ext cx="3270869" cy="2453153"/>
            </a:xfrm>
            <a:prstGeom prst="rect">
              <a:avLst/>
            </a:prstGeom>
            <a:noFill/>
          </p:spPr>
        </p:pic>
        <p:sp>
          <p:nvSpPr>
            <p:cNvPr id="23" name="Half Frame 22"/>
            <p:cNvSpPr/>
            <p:nvPr/>
          </p:nvSpPr>
          <p:spPr>
            <a:xfrm>
              <a:off x="3471227" y="1645176"/>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569375" y="163664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530926" y="389591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572448" y="3872750"/>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5619" y="3932827"/>
            <a:ext cx="5186855" cy="276999"/>
          </a:xfrm>
          <a:prstGeom prst="rect">
            <a:avLst/>
          </a:prstGeom>
          <a:noFill/>
        </p:spPr>
        <p:txBody>
          <a:bodyPr wrap="square" rtlCol="0">
            <a:spAutoFit/>
          </a:bodyPr>
          <a:lstStyle/>
          <a:p>
            <a:r>
              <a:rPr lang="en-US" sz="1200" b="1" dirty="0" smtClean="0">
                <a:latin typeface="Helvetica" pitchFamily="34" charset="0"/>
                <a:cs typeface="Helvetica" pitchFamily="34" charset="0"/>
              </a:rPr>
              <a:t>Ingredients</a:t>
            </a:r>
          </a:p>
        </p:txBody>
      </p:sp>
      <p:sp>
        <p:nvSpPr>
          <p:cNvPr id="16" name="TextBox 15"/>
          <p:cNvSpPr txBox="1"/>
          <p:nvPr/>
        </p:nvSpPr>
        <p:spPr>
          <a:xfrm>
            <a:off x="544197" y="5355799"/>
            <a:ext cx="6453962" cy="1292662"/>
          </a:xfrm>
          <a:prstGeom prst="rect">
            <a:avLst/>
          </a:prstGeom>
          <a:noFill/>
        </p:spPr>
        <p:txBody>
          <a:bodyPr wrap="square" rtlCol="0">
            <a:spAutoFit/>
          </a:bodyPr>
          <a:lstStyle/>
          <a:p>
            <a:r>
              <a:rPr lang="en-US" sz="1200" b="1" dirty="0" smtClean="0">
                <a:latin typeface="Helvetica" pitchFamily="34" charset="0"/>
                <a:cs typeface="Helvetica" pitchFamily="34" charset="0"/>
              </a:rPr>
              <a:t>Directions</a:t>
            </a:r>
          </a:p>
          <a:p>
            <a:pPr marL="228600" indent="-228600">
              <a:buFont typeface="+mj-lt"/>
              <a:buAutoNum type="arabicPeriod"/>
            </a:pPr>
            <a:r>
              <a:rPr lang="en-US" sz="1100" dirty="0" smtClean="0"/>
              <a:t>Preheat oven to 375°F. </a:t>
            </a:r>
          </a:p>
          <a:p>
            <a:pPr marL="228600" indent="-228600">
              <a:buFont typeface="+mj-lt"/>
              <a:buAutoNum type="arabicPeriod"/>
            </a:pPr>
            <a:r>
              <a:rPr lang="en-US" sz="1100" dirty="0" smtClean="0"/>
              <a:t>In a mixer bowl, combine cake mix, butter, and eggs. </a:t>
            </a:r>
          </a:p>
          <a:p>
            <a:pPr marL="228600" indent="-228600">
              <a:buFont typeface="+mj-lt"/>
              <a:buAutoNum type="arabicPeriod"/>
            </a:pPr>
            <a:r>
              <a:rPr lang="en-US" sz="1100" dirty="0" smtClean="0"/>
              <a:t>Beat until smooth; stir in chocolate pieces and nuts. </a:t>
            </a:r>
          </a:p>
          <a:p>
            <a:pPr marL="228600" indent="-228600">
              <a:buFont typeface="+mj-lt"/>
              <a:buAutoNum type="arabicPeriod"/>
            </a:pPr>
            <a:r>
              <a:rPr lang="en-US" sz="1100" dirty="0" smtClean="0"/>
              <a:t>Drop from well- rounded teaspoons onto greased cookie sheet. </a:t>
            </a:r>
          </a:p>
          <a:p>
            <a:pPr marL="228600" indent="-228600">
              <a:buFont typeface="+mj-lt"/>
              <a:buAutoNum type="arabicPeriod"/>
            </a:pPr>
            <a:r>
              <a:rPr lang="en-US" sz="1100" dirty="0" smtClean="0"/>
              <a:t>Bake for 12 minutes. </a:t>
            </a:r>
          </a:p>
          <a:p>
            <a:pPr marL="228600" indent="-228600">
              <a:buFont typeface="+mj-lt"/>
              <a:buAutoNum type="arabicPeriod"/>
            </a:pPr>
            <a:r>
              <a:rPr lang="en-US" sz="1100" dirty="0" smtClean="0"/>
              <a:t>Let stand a few minutes before removing. </a:t>
            </a:r>
            <a:endParaRPr lang="en-US" sz="1100" dirty="0"/>
          </a:p>
        </p:txBody>
      </p:sp>
      <p:sp>
        <p:nvSpPr>
          <p:cNvPr id="21" name="TextBox 20"/>
          <p:cNvSpPr txBox="1"/>
          <p:nvPr/>
        </p:nvSpPr>
        <p:spPr>
          <a:xfrm>
            <a:off x="3755674" y="3900537"/>
            <a:ext cx="3265715" cy="369332"/>
          </a:xfrm>
          <a:prstGeom prst="rect">
            <a:avLst/>
          </a:prstGeom>
          <a:noFill/>
          <a:ln w="63500" cmpd="thinThick">
            <a:noFill/>
          </a:ln>
          <a:effectLst/>
          <a:scene3d>
            <a:camera prst="orthographicFront"/>
            <a:lightRig rig="threePt" dir="t"/>
          </a:scene3d>
          <a:sp3d>
            <a:bevelT/>
          </a:sp3d>
        </p:spPr>
        <p:txBody>
          <a:bodyPr wrap="square" rtlCol="0">
            <a:spAutoFit/>
          </a:bodyPr>
          <a:lstStyle/>
          <a:p>
            <a:pPr algn="ctr"/>
            <a:r>
              <a:rPr lang="en-US" sz="900" i="1" dirty="0" smtClean="0">
                <a:latin typeface="Helvetica" pitchFamily="34" charset="0"/>
                <a:cs typeface="Helvetica" pitchFamily="34" charset="0"/>
              </a:rPr>
              <a:t>Contributed by:</a:t>
            </a:r>
          </a:p>
          <a:p>
            <a:pPr algn="ctr"/>
            <a:r>
              <a:rPr lang="en-US" sz="900" i="1" dirty="0" smtClean="0">
                <a:latin typeface="Helvetica" pitchFamily="34" charset="0"/>
                <a:cs typeface="Helvetica" pitchFamily="34" charset="0"/>
              </a:rPr>
              <a:t>Kathy Sperry</a:t>
            </a:r>
          </a:p>
        </p:txBody>
      </p:sp>
      <p:sp>
        <p:nvSpPr>
          <p:cNvPr id="20482" name="AutoShape 2"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http://www.iconarchive.com/download/i66035/lovuhemant/merry-christmas/Santa.ico"/>
          <p:cNvSpPr>
            <a:spLocks noChangeAspect="1" noChangeArrowheads="1"/>
          </p:cNvSpPr>
          <p:nvPr/>
        </p:nvSpPr>
        <p:spPr bwMode="auto">
          <a:xfrm>
            <a:off x="155575" y="-1189038"/>
            <a:ext cx="2490788" cy="24907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536762"/>
            <a:ext cx="7772399" cy="1200329"/>
          </a:xfrm>
          <a:prstGeom prst="rect">
            <a:avLst/>
          </a:prstGeom>
          <a:noFill/>
        </p:spPr>
        <p:txBody>
          <a:bodyPr wrap="square" rtlCol="0">
            <a:spAutoFit/>
          </a:bodyPr>
          <a:lstStyle/>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Cake Mix Pronto </a:t>
            </a:r>
          </a:p>
          <a:p>
            <a:pPr algn="ctr"/>
            <a:r>
              <a:rPr lang="en-US" sz="3500" dirty="0" smtClean="0">
                <a:effectLst>
                  <a:outerShdw blurRad="38100" dist="38100" dir="2700000" algn="tl">
                    <a:srgbClr val="000000">
                      <a:alpha val="43137"/>
                    </a:srgbClr>
                  </a:outerShdw>
                </a:effectLst>
                <a:latin typeface="Brush Script Std" pitchFamily="66" charset="0"/>
                <a:cs typeface="Helvetica" pitchFamily="34" charset="0"/>
              </a:rPr>
              <a:t>                      Cookies</a:t>
            </a:r>
            <a:endParaRPr lang="en-US" sz="3500" dirty="0">
              <a:effectLst>
                <a:outerShdw blurRad="38100" dist="38100" dir="2700000" algn="tl">
                  <a:srgbClr val="000000">
                    <a:alpha val="43137"/>
                  </a:srgbClr>
                </a:outerShdw>
              </a:effectLst>
              <a:latin typeface="Brush Script Std" pitchFamily="66" charset="0"/>
              <a:cs typeface="Helvetica" pitchFamily="34" charset="0"/>
            </a:endParaRPr>
          </a:p>
        </p:txBody>
      </p:sp>
      <p:sp>
        <p:nvSpPr>
          <p:cNvPr id="19" name="TextBox 18"/>
          <p:cNvSpPr txBox="1"/>
          <p:nvPr/>
        </p:nvSpPr>
        <p:spPr>
          <a:xfrm>
            <a:off x="547900" y="3670509"/>
            <a:ext cx="1740193" cy="230832"/>
          </a:xfrm>
          <a:prstGeom prst="rect">
            <a:avLst/>
          </a:prstGeom>
          <a:noFill/>
          <a:ln w="6350" cmpd="thinThick">
            <a:noFill/>
          </a:ln>
          <a:effectLst/>
          <a:scene3d>
            <a:camera prst="orthographicFront"/>
            <a:lightRig rig="threePt" dir="t"/>
          </a:scene3d>
          <a:sp3d>
            <a:bevelT/>
          </a:sp3d>
        </p:spPr>
        <p:txBody>
          <a:bodyPr wrap="square" rtlCol="0">
            <a:spAutoFit/>
          </a:bodyPr>
          <a:lstStyle/>
          <a:p>
            <a:r>
              <a:rPr lang="en-US" sz="900" dirty="0" smtClean="0">
                <a:latin typeface="Helvetica" pitchFamily="34" charset="0"/>
                <a:cs typeface="Helvetica" pitchFamily="34" charset="0"/>
              </a:rPr>
              <a:t>Servings:  4½ - 5 dozen</a:t>
            </a:r>
          </a:p>
        </p:txBody>
      </p:sp>
      <p:pic>
        <p:nvPicPr>
          <p:cNvPr id="20488" name="Picture 8" descr="http://icons.iconarchive.com/icons/harwen/my-christmas/256/Christmas-house-icon.png"/>
          <p:cNvPicPr>
            <a:picLocks noChangeAspect="1" noChangeArrowheads="1"/>
          </p:cNvPicPr>
          <p:nvPr/>
        </p:nvPicPr>
        <p:blipFill>
          <a:blip r:embed="rId2" cstate="print"/>
          <a:srcRect/>
          <a:stretch>
            <a:fillRect/>
          </a:stretch>
        </p:blipFill>
        <p:spPr bwMode="auto">
          <a:xfrm>
            <a:off x="880476" y="627794"/>
            <a:ext cx="2572606" cy="2572606"/>
          </a:xfrm>
          <a:prstGeom prst="rect">
            <a:avLst/>
          </a:prstGeom>
          <a:noFill/>
        </p:spPr>
      </p:pic>
      <p:sp>
        <p:nvSpPr>
          <p:cNvPr id="27" name="TextBox 26"/>
          <p:cNvSpPr txBox="1"/>
          <p:nvPr/>
        </p:nvSpPr>
        <p:spPr>
          <a:xfrm>
            <a:off x="616775" y="4136351"/>
            <a:ext cx="3389128" cy="1107996"/>
          </a:xfrm>
          <a:prstGeom prst="rect">
            <a:avLst/>
          </a:prstGeom>
          <a:noFill/>
        </p:spPr>
        <p:txBody>
          <a:bodyPr wrap="square" rtlCol="0">
            <a:spAutoFit/>
          </a:bodyPr>
          <a:lstStyle/>
          <a:p>
            <a:r>
              <a:rPr lang="en-US" sz="1100" dirty="0" smtClean="0"/>
              <a:t>1 package, 2 layer size yellow cake mix (pudding type)</a:t>
            </a:r>
          </a:p>
          <a:p>
            <a:r>
              <a:rPr lang="en-US" sz="1100" dirty="0" smtClean="0"/>
              <a:t>¼ cup butter or margarine, softened </a:t>
            </a:r>
          </a:p>
          <a:p>
            <a:r>
              <a:rPr lang="en-US" sz="1100" dirty="0" smtClean="0"/>
              <a:t>¼ cup strong brewed coffee, cooled</a:t>
            </a:r>
          </a:p>
          <a:p>
            <a:r>
              <a:rPr lang="en-US" sz="1100" dirty="0" smtClean="0"/>
              <a:t>1 egg</a:t>
            </a:r>
          </a:p>
          <a:p>
            <a:r>
              <a:rPr lang="en-US" sz="1100" dirty="0" smtClean="0"/>
              <a:t>1- 6 ounce package of semi-sweet chocolate pieces</a:t>
            </a:r>
          </a:p>
          <a:p>
            <a:r>
              <a:rPr lang="en-US" sz="1100" dirty="0" smtClean="0"/>
              <a:t>½ cup walnuts</a:t>
            </a:r>
            <a:endParaRPr lang="en-US" sz="1100" dirty="0"/>
          </a:p>
        </p:txBody>
      </p:sp>
      <p:grpSp>
        <p:nvGrpSpPr>
          <p:cNvPr id="28" name="Group 27"/>
          <p:cNvGrpSpPr/>
          <p:nvPr/>
        </p:nvGrpSpPr>
        <p:grpSpPr>
          <a:xfrm>
            <a:off x="4591338" y="7801091"/>
            <a:ext cx="2800062" cy="945649"/>
            <a:chOff x="4591338" y="7801091"/>
            <a:chExt cx="2800062" cy="945649"/>
          </a:xfrm>
        </p:grpSpPr>
        <p:sp>
          <p:nvSpPr>
            <p:cNvPr id="29" name="TextBox 28"/>
            <p:cNvSpPr txBox="1"/>
            <p:nvPr/>
          </p:nvSpPr>
          <p:spPr>
            <a:xfrm>
              <a:off x="4637570" y="7801091"/>
              <a:ext cx="2753830" cy="523220"/>
            </a:xfrm>
            <a:prstGeom prst="rect">
              <a:avLst/>
            </a:prstGeom>
            <a:noFill/>
            <a:ln w="63500" cmpd="thinThick">
              <a:solidFill>
                <a:srgbClr val="CC0000"/>
              </a:solidFill>
            </a:ln>
            <a:effectLst/>
            <a:scene3d>
              <a:camera prst="orthographicFront"/>
              <a:lightRig rig="threePt" dir="t"/>
            </a:scene3d>
            <a:sp3d>
              <a:bevelT/>
            </a:sp3d>
          </p:spPr>
          <p:txBody>
            <a:bodyPr wrap="square" rtlCol="0">
              <a:spAutoFit/>
            </a:bodyPr>
            <a:lstStyle/>
            <a:p>
              <a:pPr algn="ctr"/>
              <a:r>
                <a:rPr lang="en-US" sz="1200" i="1" dirty="0" smtClean="0">
                  <a:latin typeface="Helvetica" pitchFamily="34" charset="0"/>
                  <a:cs typeface="Helvetica" pitchFamily="34" charset="0"/>
                </a:rPr>
                <a:t>2002 Chevy Z28 Camaro</a:t>
              </a:r>
            </a:p>
            <a:p>
              <a:pPr algn="ctr"/>
              <a:r>
                <a:rPr lang="en-US" sz="1600" i="1" dirty="0" smtClean="0">
                  <a:latin typeface="Helvetica" pitchFamily="34" charset="0"/>
                  <a:cs typeface="Helvetica" pitchFamily="34" charset="0"/>
                </a:rPr>
                <a:t>“Red Hot Momma”</a:t>
              </a:r>
              <a:endParaRPr lang="en-US" sz="1600" i="1" dirty="0">
                <a:latin typeface="Helvetica" pitchFamily="34" charset="0"/>
                <a:cs typeface="Helvetica" pitchFamily="34" charset="0"/>
              </a:endParaRPr>
            </a:p>
          </p:txBody>
        </p:sp>
        <p:sp>
          <p:nvSpPr>
            <p:cNvPr id="30" name="TextBox 29"/>
            <p:cNvSpPr txBox="1"/>
            <p:nvPr/>
          </p:nvSpPr>
          <p:spPr>
            <a:xfrm>
              <a:off x="4591338" y="8346630"/>
              <a:ext cx="2797790" cy="400110"/>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p>
              <a:pPr algn="ctr"/>
              <a:r>
                <a:rPr lang="en-US" sz="1000" dirty="0" smtClean="0"/>
                <a:t>Gateway Camaro Club </a:t>
              </a:r>
            </a:p>
            <a:p>
              <a:pPr algn="ctr"/>
              <a:r>
                <a:rPr lang="en-US" sz="1000" dirty="0" smtClean="0"/>
                <a:t>2016</a:t>
              </a:r>
              <a:endParaRPr lang="en-US" sz="1000" dirty="0"/>
            </a:p>
          </p:txBody>
        </p:sp>
      </p:grpSp>
      <p:grpSp>
        <p:nvGrpSpPr>
          <p:cNvPr id="31" name="Group 30"/>
          <p:cNvGrpSpPr/>
          <p:nvPr/>
        </p:nvGrpSpPr>
        <p:grpSpPr>
          <a:xfrm>
            <a:off x="485775" y="6800850"/>
            <a:ext cx="3794975" cy="2590800"/>
            <a:chOff x="581025" y="6705600"/>
            <a:chExt cx="3962400" cy="2705100"/>
          </a:xfrm>
        </p:grpSpPr>
        <p:sp>
          <p:nvSpPr>
            <p:cNvPr id="32" name="Rectangle 31"/>
            <p:cNvSpPr/>
            <p:nvPr/>
          </p:nvSpPr>
          <p:spPr>
            <a:xfrm>
              <a:off x="581025" y="6705600"/>
              <a:ext cx="3962400" cy="2705100"/>
            </a:xfrm>
            <a:prstGeom prst="rect">
              <a:avLst/>
            </a:prstGeom>
            <a:noFill/>
            <a:ln w="6350" cmpd="sng">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http://www.gatewaycamaro.com/4th%20Gen/KaS/slides/KS001%20%2823Aug15%29.JPG"/>
            <p:cNvPicPr>
              <a:picLocks noChangeAspect="1" noChangeArrowheads="1"/>
            </p:cNvPicPr>
            <p:nvPr/>
          </p:nvPicPr>
          <p:blipFill>
            <a:blip r:embed="rId3" cstate="print"/>
            <a:srcRect/>
            <a:stretch>
              <a:fillRect/>
            </a:stretch>
          </p:blipFill>
          <p:spPr bwMode="auto">
            <a:xfrm>
              <a:off x="635066" y="6791324"/>
              <a:ext cx="3812247" cy="2524125"/>
            </a:xfrm>
            <a:prstGeom prst="rect">
              <a:avLst/>
            </a:prstGeom>
            <a:noFill/>
          </p:spPr>
        </p:pic>
      </p:grpSp>
      <p:grpSp>
        <p:nvGrpSpPr>
          <p:cNvPr id="22" name="Group 21"/>
          <p:cNvGrpSpPr/>
          <p:nvPr/>
        </p:nvGrpSpPr>
        <p:grpSpPr>
          <a:xfrm>
            <a:off x="3723683" y="1623882"/>
            <a:ext cx="3340696" cy="2257152"/>
            <a:chOff x="3494980" y="1193914"/>
            <a:chExt cx="3340696" cy="2257152"/>
          </a:xfrm>
        </p:grpSpPr>
        <p:pic>
          <p:nvPicPr>
            <p:cNvPr id="27650" name="Picture 2" descr="Cake Mix Pronto Cookies"/>
            <p:cNvPicPr>
              <a:picLocks noChangeAspect="1" noChangeArrowheads="1"/>
            </p:cNvPicPr>
            <p:nvPr/>
          </p:nvPicPr>
          <p:blipFill>
            <a:blip r:embed="rId4" cstate="print"/>
            <a:srcRect/>
            <a:stretch>
              <a:fillRect/>
            </a:stretch>
          </p:blipFill>
          <p:spPr bwMode="auto">
            <a:xfrm>
              <a:off x="3551918" y="1257360"/>
              <a:ext cx="3252643" cy="2168431"/>
            </a:xfrm>
            <a:prstGeom prst="rect">
              <a:avLst/>
            </a:prstGeom>
            <a:noFill/>
          </p:spPr>
        </p:pic>
        <p:sp>
          <p:nvSpPr>
            <p:cNvPr id="23" name="Half Frame 22"/>
            <p:cNvSpPr/>
            <p:nvPr/>
          </p:nvSpPr>
          <p:spPr>
            <a:xfrm>
              <a:off x="3494980" y="119391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5400000">
              <a:off x="6545626" y="1209132"/>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6200000">
              <a:off x="3519053" y="3147768"/>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6572449" y="3148354"/>
              <a:ext cx="263227" cy="302712"/>
            </a:xfrm>
            <a:prstGeom prst="halfFrame">
              <a:avLst/>
            </a:prstGeom>
            <a:solidFill>
              <a:schemeClr val="tx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6134</TotalTime>
  <Words>6030</Words>
  <Application>Microsoft Office PowerPoint</Application>
  <PresentationFormat>Custom</PresentationFormat>
  <Paragraphs>954</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dc:creator>
  <cp:lastModifiedBy>Kathy</cp:lastModifiedBy>
  <cp:revision>297</cp:revision>
  <dcterms:created xsi:type="dcterms:W3CDTF">2016-07-25T03:09:29Z</dcterms:created>
  <dcterms:modified xsi:type="dcterms:W3CDTF">2016-12-03T00:33:49Z</dcterms:modified>
</cp:coreProperties>
</file>