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sldIdLst>
    <p:sldId id="259" r:id="rId2"/>
    <p:sldId id="262" r:id="rId3"/>
    <p:sldId id="263" r:id="rId4"/>
    <p:sldId id="264" r:id="rId5"/>
    <p:sldId id="265" r:id="rId6"/>
    <p:sldId id="266" r:id="rId7"/>
    <p:sldId id="268" r:id="rId8"/>
    <p:sldId id="269" r:id="rId9"/>
    <p:sldId id="270" r:id="rId10"/>
    <p:sldId id="271" r:id="rId11"/>
    <p:sldId id="275" r:id="rId12"/>
    <p:sldId id="276" r:id="rId13"/>
    <p:sldId id="277" r:id="rId14"/>
    <p:sldId id="278" r:id="rId15"/>
    <p:sldId id="273" r:id="rId16"/>
    <p:sldId id="274" r:id="rId17"/>
    <p:sldId id="279" r:id="rId18"/>
    <p:sldId id="280" r:id="rId19"/>
    <p:sldId id="281" r:id="rId20"/>
    <p:sldId id="282" r:id="rId21"/>
  </p:sldIdLst>
  <p:sldSz cx="7772400" cy="10058400"/>
  <p:notesSz cx="7102475" cy="93884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46C0A"/>
    <a:srgbClr val="FF9900"/>
    <a:srgbClr val="2DA40C"/>
    <a:srgbClr val="68B86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5" autoAdjust="0"/>
    <p:restoredTop sz="94660"/>
  </p:normalViewPr>
  <p:slideViewPr>
    <p:cSldViewPr snapToGrid="0">
      <p:cViewPr>
        <p:scale>
          <a:sx n="60" d="100"/>
          <a:sy n="60" d="100"/>
        </p:scale>
        <p:origin x="-1704" y="114"/>
      </p:cViewPr>
      <p:guideLst>
        <p:guide orient="horz" pos="3168"/>
        <p:guide pos="244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8058" cy="469583"/>
          </a:xfrm>
          <a:prstGeom prst="rect">
            <a:avLst/>
          </a:prstGeom>
        </p:spPr>
        <p:txBody>
          <a:bodyPr vert="horz" lIns="91704" tIns="45852" rIns="91704" bIns="45852" rtlCol="0"/>
          <a:lstStyle>
            <a:lvl1pPr algn="l">
              <a:defRPr sz="1200"/>
            </a:lvl1pPr>
          </a:lstStyle>
          <a:p>
            <a:endParaRPr lang="en-US"/>
          </a:p>
        </p:txBody>
      </p:sp>
      <p:sp>
        <p:nvSpPr>
          <p:cNvPr id="3" name="Date Placeholder 2"/>
          <p:cNvSpPr>
            <a:spLocks noGrp="1"/>
          </p:cNvSpPr>
          <p:nvPr>
            <p:ph type="dt" idx="1"/>
          </p:nvPr>
        </p:nvSpPr>
        <p:spPr>
          <a:xfrm>
            <a:off x="4022824" y="2"/>
            <a:ext cx="3078058" cy="469583"/>
          </a:xfrm>
          <a:prstGeom prst="rect">
            <a:avLst/>
          </a:prstGeom>
        </p:spPr>
        <p:txBody>
          <a:bodyPr vert="horz" lIns="91704" tIns="45852" rIns="91704" bIns="45852" rtlCol="0"/>
          <a:lstStyle>
            <a:lvl1pPr algn="r">
              <a:defRPr sz="1200"/>
            </a:lvl1pPr>
          </a:lstStyle>
          <a:p>
            <a:fld id="{00C5BB35-44AA-4B19-9EBA-FAC420BF0457}" type="datetimeFigureOut">
              <a:rPr lang="en-US" smtClean="0"/>
              <a:pPr/>
              <a:t>12/6/2019</a:t>
            </a:fld>
            <a:endParaRPr lang="en-US"/>
          </a:p>
        </p:txBody>
      </p:sp>
      <p:sp>
        <p:nvSpPr>
          <p:cNvPr id="4" name="Slide Image Placeholder 3"/>
          <p:cNvSpPr>
            <a:spLocks noGrp="1" noRot="1" noChangeAspect="1"/>
          </p:cNvSpPr>
          <p:nvPr>
            <p:ph type="sldImg" idx="2"/>
          </p:nvPr>
        </p:nvSpPr>
        <p:spPr>
          <a:xfrm>
            <a:off x="2190750" y="703263"/>
            <a:ext cx="2720975" cy="3521075"/>
          </a:xfrm>
          <a:prstGeom prst="rect">
            <a:avLst/>
          </a:prstGeom>
          <a:noFill/>
          <a:ln w="12700">
            <a:solidFill>
              <a:prstClr val="black"/>
            </a:solidFill>
          </a:ln>
        </p:spPr>
        <p:txBody>
          <a:bodyPr vert="horz" lIns="91704" tIns="45852" rIns="91704" bIns="45852" rtlCol="0" anchor="ctr"/>
          <a:lstStyle/>
          <a:p>
            <a:endParaRPr lang="en-US"/>
          </a:p>
        </p:txBody>
      </p:sp>
      <p:sp>
        <p:nvSpPr>
          <p:cNvPr id="5" name="Notes Placeholder 4"/>
          <p:cNvSpPr>
            <a:spLocks noGrp="1"/>
          </p:cNvSpPr>
          <p:nvPr>
            <p:ph type="body" sz="quarter" idx="3"/>
          </p:nvPr>
        </p:nvSpPr>
        <p:spPr>
          <a:xfrm>
            <a:off x="710568" y="4460243"/>
            <a:ext cx="5681343" cy="4224655"/>
          </a:xfrm>
          <a:prstGeom prst="rect">
            <a:avLst/>
          </a:prstGeom>
        </p:spPr>
        <p:txBody>
          <a:bodyPr vert="horz" lIns="91704" tIns="45852" rIns="91704" bIns="4585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302"/>
            <a:ext cx="3078058" cy="469583"/>
          </a:xfrm>
          <a:prstGeom prst="rect">
            <a:avLst/>
          </a:prstGeom>
        </p:spPr>
        <p:txBody>
          <a:bodyPr vert="horz" lIns="91704" tIns="45852" rIns="91704" bIns="45852" rtlCol="0" anchor="b"/>
          <a:lstStyle>
            <a:lvl1pPr algn="l">
              <a:defRPr sz="1200"/>
            </a:lvl1pPr>
          </a:lstStyle>
          <a:p>
            <a:endParaRPr lang="en-US"/>
          </a:p>
        </p:txBody>
      </p:sp>
      <p:sp>
        <p:nvSpPr>
          <p:cNvPr id="7" name="Slide Number Placeholder 6"/>
          <p:cNvSpPr>
            <a:spLocks noGrp="1"/>
          </p:cNvSpPr>
          <p:nvPr>
            <p:ph type="sldNum" sz="quarter" idx="5"/>
          </p:nvPr>
        </p:nvSpPr>
        <p:spPr>
          <a:xfrm>
            <a:off x="4022824" y="8917302"/>
            <a:ext cx="3078058" cy="469583"/>
          </a:xfrm>
          <a:prstGeom prst="rect">
            <a:avLst/>
          </a:prstGeom>
        </p:spPr>
        <p:txBody>
          <a:bodyPr vert="horz" lIns="91704" tIns="45852" rIns="91704" bIns="45852" rtlCol="0" anchor="b"/>
          <a:lstStyle>
            <a:lvl1pPr algn="r">
              <a:defRPr sz="1200"/>
            </a:lvl1pPr>
          </a:lstStyle>
          <a:p>
            <a:fld id="{8D8896EE-57D0-4EEE-B96D-FB95F89CCC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56B861-3184-4A72-BEAB-DADD6A4BC10C}"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6B861-3184-4A72-BEAB-DADD6A4BC10C}"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6B861-3184-4A72-BEAB-DADD6A4BC10C}"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56B861-3184-4A72-BEAB-DADD6A4BC10C}"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56B861-3184-4A72-BEAB-DADD6A4BC10C}"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56B861-3184-4A72-BEAB-DADD6A4BC10C}"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56B861-3184-4A72-BEAB-DADD6A4BC10C}" type="datetimeFigureOut">
              <a:rPr lang="en-US" smtClean="0"/>
              <a:pPr/>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56B861-3184-4A72-BEAB-DADD6A4BC10C}" type="datetimeFigureOut">
              <a:rPr lang="en-US" smtClean="0"/>
              <a:pPr/>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6B861-3184-4A72-BEAB-DADD6A4BC10C}" type="datetimeFigureOut">
              <a:rPr lang="en-US" smtClean="0"/>
              <a:pPr/>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6B861-3184-4A72-BEAB-DADD6A4BC10C}"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56B861-3184-4A72-BEAB-DADD6A4BC10C}"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EB56B861-3184-4A72-BEAB-DADD6A4BC10C}" type="datetimeFigureOut">
              <a:rPr lang="en-US" smtClean="0"/>
              <a:pPr/>
              <a:t>12/6/2019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3556522B-9CE7-4CBA-BB15-965358F340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Kathy\PERSONAL FILES\Camaro Club\Cookie Walk 2018\Icons\Ornaments on sprig.JPG"/>
          <p:cNvPicPr>
            <a:picLocks noChangeAspect="1" noChangeArrowheads="1"/>
          </p:cNvPicPr>
          <p:nvPr/>
        </p:nvPicPr>
        <p:blipFill>
          <a:blip r:embed="rId2" cstate="print"/>
          <a:srcRect/>
          <a:stretch>
            <a:fillRect/>
          </a:stretch>
        </p:blipFill>
        <p:spPr bwMode="auto">
          <a:xfrm>
            <a:off x="531785" y="4625049"/>
            <a:ext cx="1752600" cy="1543050"/>
          </a:xfrm>
          <a:prstGeom prst="rect">
            <a:avLst/>
          </a:prstGeom>
          <a:noFill/>
        </p:spPr>
      </p:pic>
      <p:pic>
        <p:nvPicPr>
          <p:cNvPr id="16" name="Picture 15" descr="Blue mittens.JPG"/>
          <p:cNvPicPr/>
          <p:nvPr/>
        </p:nvPicPr>
        <p:blipFill>
          <a:blip r:embed="rId3" cstate="print"/>
          <a:stretch>
            <a:fillRect/>
          </a:stretch>
        </p:blipFill>
        <p:spPr>
          <a:xfrm rot="643367">
            <a:off x="6038212" y="3506852"/>
            <a:ext cx="1389294" cy="1705043"/>
          </a:xfrm>
          <a:prstGeom prst="rect">
            <a:avLst/>
          </a:prstGeom>
        </p:spPr>
      </p:pic>
      <p:pic>
        <p:nvPicPr>
          <p:cNvPr id="6" name="Picture 9"/>
          <p:cNvPicPr>
            <a:picLocks noChangeAspect="1" noChangeArrowheads="1"/>
          </p:cNvPicPr>
          <p:nvPr/>
        </p:nvPicPr>
        <p:blipFill>
          <a:blip r:embed="rId4" cstate="print"/>
          <a:srcRect/>
          <a:stretch>
            <a:fillRect/>
          </a:stretch>
        </p:blipFill>
        <p:spPr bwMode="auto">
          <a:xfrm>
            <a:off x="3260730" y="1084925"/>
            <a:ext cx="1228725" cy="1247775"/>
          </a:xfrm>
          <a:prstGeom prst="rect">
            <a:avLst/>
          </a:prstGeom>
          <a:noFill/>
          <a:ln w="9525">
            <a:noFill/>
            <a:miter lim="800000"/>
            <a:headEnd/>
            <a:tailEnd/>
          </a:ln>
        </p:spPr>
      </p:pic>
      <p:sp>
        <p:nvSpPr>
          <p:cNvPr id="8" name="TextBox 7"/>
          <p:cNvSpPr txBox="1"/>
          <p:nvPr/>
        </p:nvSpPr>
        <p:spPr>
          <a:xfrm>
            <a:off x="0" y="4992046"/>
            <a:ext cx="7772399" cy="707886"/>
          </a:xfrm>
          <a:prstGeom prst="rect">
            <a:avLst/>
          </a:prstGeom>
          <a:noFill/>
        </p:spPr>
        <p:txBody>
          <a:bodyPr wrap="square" rtlCol="0">
            <a:spAutoFit/>
          </a:bodyPr>
          <a:lstStyle/>
          <a:p>
            <a:pPr algn="ctr"/>
            <a:r>
              <a:rPr lang="en-US" sz="4000" dirty="0" smtClean="0"/>
              <a:t>November 11, 2019</a:t>
            </a:r>
          </a:p>
        </p:txBody>
      </p:sp>
      <p:sp>
        <p:nvSpPr>
          <p:cNvPr id="5" name="TextBox 4"/>
          <p:cNvSpPr txBox="1"/>
          <p:nvPr/>
        </p:nvSpPr>
        <p:spPr>
          <a:xfrm>
            <a:off x="0" y="2319383"/>
            <a:ext cx="7772400" cy="1754326"/>
          </a:xfrm>
          <a:prstGeom prst="rect">
            <a:avLst/>
          </a:prstGeom>
          <a:noFill/>
        </p:spPr>
        <p:txBody>
          <a:bodyPr wrap="square" rtlCol="0">
            <a:spAutoFit/>
            <a:scene3d>
              <a:camera prst="orthographicFront"/>
              <a:lightRig rig="threePt" dir="t"/>
            </a:scene3d>
            <a:sp3d extrusionH="57150" prstMaterial="plastic">
              <a:bevelT w="38100" h="38100"/>
            </a:sp3d>
          </a:bodyPr>
          <a:lstStyle/>
          <a:p>
            <a:pPr algn="ctr"/>
            <a:r>
              <a:rPr lang="en-US" sz="5400" dirty="0" smtClean="0">
                <a:ln w="28575" cap="rnd" cmpd="dbl">
                  <a:solidFill>
                    <a:schemeClr val="tx1"/>
                  </a:solidFill>
                </a:ln>
                <a:solidFill>
                  <a:srgbClr val="0070C0"/>
                </a:solidFill>
                <a:effectLst>
                  <a:outerShdw blurRad="50800" dist="38100" dir="2700000" algn="tl" rotWithShape="0">
                    <a:prstClr val="black">
                      <a:alpha val="40000"/>
                    </a:prstClr>
                  </a:outerShdw>
                </a:effectLst>
                <a:latin typeface="Cooper Std Black" pitchFamily="18" charset="0"/>
                <a:ea typeface="Tahoma" pitchFamily="34" charset="0"/>
                <a:cs typeface="Tahoma" pitchFamily="34" charset="0"/>
              </a:rPr>
              <a:t>Holiday </a:t>
            </a:r>
          </a:p>
          <a:p>
            <a:pPr algn="ctr"/>
            <a:r>
              <a:rPr lang="en-US" sz="5400" dirty="0" smtClean="0">
                <a:ln w="28575" cap="rnd" cmpd="dbl">
                  <a:solidFill>
                    <a:schemeClr val="tx1"/>
                  </a:solidFill>
                </a:ln>
                <a:solidFill>
                  <a:srgbClr val="0070C0"/>
                </a:solidFill>
                <a:effectLst>
                  <a:outerShdw blurRad="50800" dist="38100" dir="2700000" algn="tl" rotWithShape="0">
                    <a:prstClr val="black">
                      <a:alpha val="40000"/>
                    </a:prstClr>
                  </a:outerShdw>
                </a:effectLst>
                <a:latin typeface="Cooper Std Black" pitchFamily="18" charset="0"/>
                <a:ea typeface="Tahoma" pitchFamily="34" charset="0"/>
                <a:cs typeface="Tahoma" pitchFamily="34" charset="0"/>
              </a:rPr>
              <a:t>COOKIE WALK</a:t>
            </a:r>
          </a:p>
        </p:txBody>
      </p:sp>
      <p:pic>
        <p:nvPicPr>
          <p:cNvPr id="17" name="Picture 16"/>
          <p:cNvPicPr/>
          <p:nvPr/>
        </p:nvPicPr>
        <p:blipFill>
          <a:blip r:embed="rId5" cstate="print"/>
          <a:srcRect/>
          <a:stretch>
            <a:fillRect/>
          </a:stretch>
        </p:blipFill>
        <p:spPr bwMode="auto">
          <a:xfrm>
            <a:off x="822452" y="1406586"/>
            <a:ext cx="1527800" cy="156366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Red ornament gold star.jpg"/>
          <p:cNvPicPr/>
          <p:nvPr/>
        </p:nvPicPr>
        <p:blipFill>
          <a:blip r:embed="rId2" cstate="print"/>
          <a:stretch>
            <a:fillRect/>
          </a:stretch>
        </p:blipFill>
        <p:spPr>
          <a:xfrm>
            <a:off x="6022027" y="4687847"/>
            <a:ext cx="1333500" cy="1323975"/>
          </a:xfrm>
          <a:prstGeom prst="rect">
            <a:avLst/>
          </a:prstGeom>
        </p:spPr>
      </p:pic>
      <p:pic>
        <p:nvPicPr>
          <p:cNvPr id="20" name="Picture 19"/>
          <p:cNvPicPr/>
          <p:nvPr/>
        </p:nvPicPr>
        <p:blipFill>
          <a:blip r:embed="rId3" cstate="print"/>
          <a:srcRect/>
          <a:stretch>
            <a:fillRect/>
          </a:stretch>
        </p:blipFill>
        <p:spPr bwMode="auto">
          <a:xfrm>
            <a:off x="1773158" y="536028"/>
            <a:ext cx="2672718" cy="3383079"/>
          </a:xfrm>
          <a:prstGeom prst="rect">
            <a:avLst/>
          </a:prstGeom>
          <a:noFill/>
          <a:ln w="9525">
            <a:noFill/>
            <a:miter lim="800000"/>
            <a:headEnd/>
            <a:tailEnd/>
          </a:ln>
        </p:spPr>
      </p:pic>
      <p:sp>
        <p:nvSpPr>
          <p:cNvPr id="6" name="TextBox 5"/>
          <p:cNvSpPr txBox="1"/>
          <p:nvPr/>
        </p:nvSpPr>
        <p:spPr>
          <a:xfrm>
            <a:off x="467113" y="4630007"/>
            <a:ext cx="6615935" cy="1292662"/>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pPr marL="228600" lvl="0" indent="-228600">
              <a:buFont typeface="+mj-lt"/>
              <a:buAutoNum type="arabicPeriod"/>
            </a:pPr>
            <a:r>
              <a:rPr lang="en-US" sz="1100" dirty="0" smtClean="0"/>
              <a:t>Preheat oven to 400 ̊F.</a:t>
            </a:r>
          </a:p>
          <a:p>
            <a:pPr marL="228600" lvl="0" indent="-228600">
              <a:buFont typeface="+mj-lt"/>
              <a:buAutoNum type="arabicPeriod"/>
            </a:pPr>
            <a:r>
              <a:rPr lang="en-US" sz="1100" dirty="0" smtClean="0"/>
              <a:t>Mix all ingredients together and form into one large ball.</a:t>
            </a:r>
          </a:p>
          <a:p>
            <a:pPr marL="228600" lvl="0" indent="-228600">
              <a:buFont typeface="+mj-lt"/>
              <a:buAutoNum type="arabicPeriod"/>
            </a:pPr>
            <a:r>
              <a:rPr lang="en-US" sz="1100" dirty="0" smtClean="0"/>
              <a:t>Chill mixture.</a:t>
            </a:r>
          </a:p>
          <a:p>
            <a:pPr marL="228600" lvl="0" indent="-228600">
              <a:buFont typeface="+mj-lt"/>
              <a:buAutoNum type="arabicPeriod"/>
            </a:pPr>
            <a:r>
              <a:rPr lang="en-US" sz="1100" dirty="0" smtClean="0"/>
              <a:t>Make into small balls and place on an ungreased cookie sheet.</a:t>
            </a:r>
          </a:p>
          <a:p>
            <a:pPr marL="228600" lvl="0" indent="-228600">
              <a:buFont typeface="+mj-lt"/>
              <a:buAutoNum type="arabicPeriod"/>
            </a:pPr>
            <a:r>
              <a:rPr lang="en-US" sz="1100" dirty="0" smtClean="0"/>
              <a:t>Bake for 10-12 minutes.</a:t>
            </a:r>
          </a:p>
          <a:p>
            <a:pPr marL="228600" lvl="0" indent="-228600">
              <a:buFont typeface="+mj-lt"/>
              <a:buAutoNum type="arabicPeriod"/>
            </a:pPr>
            <a:r>
              <a:rPr lang="en-US" sz="1100" dirty="0" smtClean="0"/>
              <a:t>While still warm, roll in powdered sugar twice to completely coat. </a:t>
            </a:r>
            <a:endParaRPr lang="en-US" sz="1100" dirty="0"/>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790384" y="1221835"/>
            <a:ext cx="3524692" cy="1138773"/>
          </a:xfrm>
          <a:prstGeom prst="rect">
            <a:avLst/>
          </a:prstGeom>
          <a:noFill/>
        </p:spPr>
        <p:txBody>
          <a:bodyPr wrap="square" rtlCol="0">
            <a:spAutoFit/>
          </a:bodyPr>
          <a:lstStyle/>
          <a:p>
            <a:pPr algn="ctr"/>
            <a:r>
              <a:rPr lang="en-US" sz="3400" dirty="0" smtClean="0">
                <a:effectLst>
                  <a:outerShdw blurRad="38100" dist="38100" dir="2700000" algn="tl">
                    <a:srgbClr val="000000">
                      <a:alpha val="43137"/>
                    </a:srgbClr>
                  </a:outerShdw>
                </a:effectLst>
                <a:latin typeface="Brush Script Std" pitchFamily="66" charset="0"/>
                <a:cs typeface="Helvetica" pitchFamily="34" charset="0"/>
              </a:rPr>
              <a:t>Russian Tea Cakes</a:t>
            </a:r>
            <a:endParaRPr lang="en-US" sz="3400" dirty="0">
              <a:effectLst>
                <a:outerShdw blurRad="38100" dist="38100" dir="2700000" algn="tl">
                  <a:srgbClr val="000000">
                    <a:alpha val="43137"/>
                  </a:srgbClr>
                </a:outerShdw>
              </a:effectLst>
              <a:latin typeface="Brush Script Std" pitchFamily="66" charset="0"/>
              <a:cs typeface="Helvetica" pitchFamily="34" charset="0"/>
            </a:endParaRPr>
          </a:p>
        </p:txBody>
      </p:sp>
      <p:sp>
        <p:nvSpPr>
          <p:cNvPr id="23" name="TextBox 22"/>
          <p:cNvSpPr txBox="1"/>
          <p:nvPr/>
        </p:nvSpPr>
        <p:spPr>
          <a:xfrm>
            <a:off x="4591050" y="4525745"/>
            <a:ext cx="2200276"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Mary and Chuck Connoyer</a:t>
            </a:r>
          </a:p>
        </p:txBody>
      </p:sp>
      <p:sp>
        <p:nvSpPr>
          <p:cNvPr id="5" name="TextBox 4"/>
          <p:cNvSpPr txBox="1"/>
          <p:nvPr/>
        </p:nvSpPr>
        <p:spPr>
          <a:xfrm>
            <a:off x="464287" y="3152579"/>
            <a:ext cx="3345840" cy="1292662"/>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a:p>
            <a:r>
              <a:rPr lang="en-US" sz="1100" dirty="0" smtClean="0"/>
              <a:t>1 cup butter</a:t>
            </a:r>
          </a:p>
          <a:p>
            <a:r>
              <a:rPr lang="en-US" sz="1100" dirty="0" smtClean="0"/>
              <a:t>1 teaspoon vanilla</a:t>
            </a:r>
          </a:p>
          <a:p>
            <a:r>
              <a:rPr lang="en-US" sz="1100" dirty="0" smtClean="0"/>
              <a:t>½ cup sifted powdered sugar</a:t>
            </a:r>
          </a:p>
          <a:p>
            <a:r>
              <a:rPr lang="en-US" sz="1100" dirty="0" smtClean="0"/>
              <a:t>2 ¼ cup flour</a:t>
            </a:r>
          </a:p>
          <a:p>
            <a:r>
              <a:rPr lang="en-US" sz="1100" dirty="0" smtClean="0"/>
              <a:t>½ teaspoon salt</a:t>
            </a:r>
          </a:p>
          <a:p>
            <a:r>
              <a:rPr lang="en-US" sz="1100" dirty="0" smtClean="0"/>
              <a:t>¾ cup chopped pecans</a:t>
            </a:r>
            <a:endParaRPr lang="en-US" sz="1100" dirty="0"/>
          </a:p>
        </p:txBody>
      </p:sp>
      <p:sp>
        <p:nvSpPr>
          <p:cNvPr id="25" name="TextBox 24"/>
          <p:cNvSpPr txBox="1"/>
          <p:nvPr/>
        </p:nvSpPr>
        <p:spPr>
          <a:xfrm>
            <a:off x="5391398" y="7449566"/>
            <a:ext cx="2030681"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grpSp>
        <p:nvGrpSpPr>
          <p:cNvPr id="2" name="Group 25"/>
          <p:cNvGrpSpPr/>
          <p:nvPr/>
        </p:nvGrpSpPr>
        <p:grpSpPr>
          <a:xfrm>
            <a:off x="499730" y="6574465"/>
            <a:ext cx="4589715" cy="1818168"/>
            <a:chOff x="478465" y="7432158"/>
            <a:chExt cx="4589715" cy="1818168"/>
          </a:xfrm>
        </p:grpSpPr>
        <p:sp>
          <p:nvSpPr>
            <p:cNvPr id="34" name="Rectangle 33"/>
            <p:cNvSpPr/>
            <p:nvPr/>
          </p:nvSpPr>
          <p:spPr>
            <a:xfrm>
              <a:off x="478465" y="7432158"/>
              <a:ext cx="4589715" cy="1818168"/>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p:cNvPicPr>
              <a:picLocks noChangeAspect="1" noChangeArrowheads="1"/>
            </p:cNvPicPr>
            <p:nvPr/>
          </p:nvPicPr>
          <p:blipFill>
            <a:blip r:embed="rId4" cstate="print"/>
            <a:srcRect/>
            <a:stretch>
              <a:fillRect/>
            </a:stretch>
          </p:blipFill>
          <p:spPr bwMode="auto">
            <a:xfrm>
              <a:off x="585790" y="7517220"/>
              <a:ext cx="4374963" cy="1637413"/>
            </a:xfrm>
            <a:prstGeom prst="rect">
              <a:avLst/>
            </a:prstGeom>
            <a:noFill/>
            <a:ln w="9525">
              <a:noFill/>
              <a:miter lim="800000"/>
              <a:headEnd/>
              <a:tailEnd/>
            </a:ln>
          </p:spPr>
        </p:pic>
      </p:grpSp>
      <p:sp>
        <p:nvSpPr>
          <p:cNvPr id="36" name="TextBox 35"/>
          <p:cNvSpPr txBox="1"/>
          <p:nvPr/>
        </p:nvSpPr>
        <p:spPr>
          <a:xfrm>
            <a:off x="5427023" y="6980516"/>
            <a:ext cx="1995055" cy="461665"/>
          </a:xfrm>
          <a:prstGeom prst="rect">
            <a:avLst/>
          </a:prstGeom>
          <a:noFill/>
          <a:ln w="63500" cmpd="thinThick">
            <a:solidFill>
              <a:srgbClr val="92D050"/>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1972 Gulf Green </a:t>
            </a:r>
          </a:p>
          <a:p>
            <a:pPr algn="ctr"/>
            <a:r>
              <a:rPr lang="en-US" sz="1200" i="1" dirty="0" smtClean="0">
                <a:latin typeface="Helvetica" pitchFamily="34" charset="0"/>
                <a:cs typeface="Helvetica" pitchFamily="34" charset="0"/>
              </a:rPr>
              <a:t>Camaro RS</a:t>
            </a:r>
            <a:endParaRPr lang="en-US" sz="1600" i="1" dirty="0">
              <a:latin typeface="Helvetica" pitchFamily="34" charset="0"/>
              <a:cs typeface="Helvetica" pitchFamily="34" charset="0"/>
            </a:endParaRPr>
          </a:p>
        </p:txBody>
      </p:sp>
      <p:pic>
        <p:nvPicPr>
          <p:cNvPr id="18" name="Picture 17"/>
          <p:cNvPicPr/>
          <p:nvPr/>
        </p:nvPicPr>
        <p:blipFill>
          <a:blip r:embed="rId5" cstate="print"/>
          <a:srcRect/>
          <a:stretch>
            <a:fillRect/>
          </a:stretch>
        </p:blipFill>
        <p:spPr bwMode="auto">
          <a:xfrm>
            <a:off x="4568764" y="2507410"/>
            <a:ext cx="2183327" cy="1912189"/>
          </a:xfrm>
          <a:prstGeom prst="rect">
            <a:avLst/>
          </a:prstGeom>
          <a:noFill/>
          <a:ln w="9525">
            <a:noFill/>
            <a:miter lim="800000"/>
            <a:headEnd/>
            <a:tailEnd/>
          </a:ln>
        </p:spPr>
      </p:pic>
      <p:sp>
        <p:nvSpPr>
          <p:cNvPr id="27" name="Half Frame 26"/>
          <p:cNvSpPr/>
          <p:nvPr/>
        </p:nvSpPr>
        <p:spPr>
          <a:xfrm rot="16200000">
            <a:off x="4502972" y="4147069"/>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Half Frame 27"/>
          <p:cNvSpPr/>
          <p:nvPr/>
        </p:nvSpPr>
        <p:spPr>
          <a:xfrm rot="5400000">
            <a:off x="6456541" y="2372725"/>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Half Frame 31"/>
          <p:cNvSpPr/>
          <p:nvPr/>
        </p:nvSpPr>
        <p:spPr>
          <a:xfrm>
            <a:off x="4489503" y="2414380"/>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6494126" y="4102746"/>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cstate="print"/>
          <a:srcRect/>
          <a:stretch>
            <a:fillRect/>
          </a:stretch>
        </p:blipFill>
        <p:spPr bwMode="auto">
          <a:xfrm>
            <a:off x="1056904" y="522515"/>
            <a:ext cx="2599190" cy="3075709"/>
          </a:xfrm>
          <a:prstGeom prst="rect">
            <a:avLst/>
          </a:prstGeom>
          <a:noFill/>
          <a:ln w="9525">
            <a:noFill/>
            <a:miter lim="800000"/>
            <a:headEnd/>
            <a:tailEnd/>
          </a:ln>
        </p:spPr>
      </p:pic>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60461" y="4066548"/>
            <a:ext cx="2582284" cy="784830"/>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a:p>
            <a:pPr marL="117475"/>
            <a:r>
              <a:rPr lang="en-US" sz="1100" dirty="0" smtClean="0"/>
              <a:t>Chocolate striped shortbread cookies</a:t>
            </a:r>
          </a:p>
          <a:p>
            <a:pPr marL="117475"/>
            <a:r>
              <a:rPr lang="en-US" sz="1100" dirty="0" smtClean="0"/>
              <a:t>Miniature Reese’s Peanut Butter Cups</a:t>
            </a:r>
          </a:p>
          <a:p>
            <a:pPr marL="117475"/>
            <a:r>
              <a:rPr lang="en-US" sz="1100" dirty="0" smtClean="0"/>
              <a:t>M&amp;M’s or other decorations</a:t>
            </a:r>
            <a:endParaRPr lang="en-US" sz="1100" dirty="0"/>
          </a:p>
        </p:txBody>
      </p:sp>
      <p:sp>
        <p:nvSpPr>
          <p:cNvPr id="29" name="TextBox 28"/>
          <p:cNvSpPr txBox="1"/>
          <p:nvPr/>
        </p:nvSpPr>
        <p:spPr>
          <a:xfrm>
            <a:off x="473960" y="3731932"/>
            <a:ext cx="1897856" cy="246221"/>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smtClean="0">
                <a:latin typeface="Helvetica" pitchFamily="34" charset="0"/>
                <a:cs typeface="Helvetica" pitchFamily="34" charset="0"/>
              </a:rPr>
              <a:t>Servings: 48 cookies</a:t>
            </a:r>
          </a:p>
        </p:txBody>
      </p:sp>
      <p:pic>
        <p:nvPicPr>
          <p:cNvPr id="24" name="Picture 23"/>
          <p:cNvPicPr/>
          <p:nvPr/>
        </p:nvPicPr>
        <p:blipFill>
          <a:blip r:embed="rId3" cstate="print"/>
          <a:srcRect/>
          <a:stretch>
            <a:fillRect/>
          </a:stretch>
        </p:blipFill>
        <p:spPr bwMode="auto">
          <a:xfrm rot="1067578">
            <a:off x="5422208" y="260996"/>
            <a:ext cx="2009436" cy="1924324"/>
          </a:xfrm>
          <a:prstGeom prst="rect">
            <a:avLst/>
          </a:prstGeom>
          <a:noFill/>
          <a:ln w="9525">
            <a:noFill/>
            <a:miter lim="800000"/>
            <a:headEnd/>
            <a:tailEnd/>
          </a:ln>
        </p:spPr>
      </p:pic>
      <p:sp>
        <p:nvSpPr>
          <p:cNvPr id="4" name="TextBox 3"/>
          <p:cNvSpPr txBox="1"/>
          <p:nvPr/>
        </p:nvSpPr>
        <p:spPr>
          <a:xfrm>
            <a:off x="3482617" y="1795990"/>
            <a:ext cx="4008474" cy="1446550"/>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latin typeface="Brush Script Std" pitchFamily="66" charset="0"/>
                <a:cs typeface="Helvetica" pitchFamily="34" charset="0"/>
              </a:rPr>
              <a:t>Pilgrim Hat Cookies</a:t>
            </a:r>
            <a:endParaRPr lang="en-US" sz="4400" dirty="0">
              <a:effectLst>
                <a:outerShdw blurRad="38100" dist="38100" dir="2700000" algn="tl">
                  <a:srgbClr val="000000">
                    <a:alpha val="43137"/>
                  </a:srgbClr>
                </a:outerShdw>
              </a:effectLst>
              <a:latin typeface="Brush Script Std" pitchFamily="66" charset="0"/>
              <a:cs typeface="Helvetica" pitchFamily="34" charset="0"/>
            </a:endParaRPr>
          </a:p>
        </p:txBody>
      </p:sp>
      <p:pic>
        <p:nvPicPr>
          <p:cNvPr id="35" name="Picture 34"/>
          <p:cNvPicPr/>
          <p:nvPr/>
        </p:nvPicPr>
        <p:blipFill>
          <a:blip r:embed="rId3" cstate="print"/>
          <a:srcRect/>
          <a:stretch>
            <a:fillRect/>
          </a:stretch>
        </p:blipFill>
        <p:spPr bwMode="auto">
          <a:xfrm rot="15682592">
            <a:off x="2782145" y="5479321"/>
            <a:ext cx="1745807" cy="1546214"/>
          </a:xfrm>
          <a:prstGeom prst="rect">
            <a:avLst/>
          </a:prstGeom>
          <a:noFill/>
          <a:ln w="9525">
            <a:noFill/>
            <a:miter lim="800000"/>
            <a:headEnd/>
            <a:tailEnd/>
          </a:ln>
        </p:spPr>
      </p:pic>
      <p:grpSp>
        <p:nvGrpSpPr>
          <p:cNvPr id="2" name="Group 21"/>
          <p:cNvGrpSpPr/>
          <p:nvPr/>
        </p:nvGrpSpPr>
        <p:grpSpPr>
          <a:xfrm>
            <a:off x="499730" y="7178077"/>
            <a:ext cx="4589715" cy="1818168"/>
            <a:chOff x="478465" y="7432158"/>
            <a:chExt cx="4589715" cy="1818168"/>
          </a:xfrm>
        </p:grpSpPr>
        <p:sp>
          <p:nvSpPr>
            <p:cNvPr id="36" name="Rectangle 35"/>
            <p:cNvSpPr/>
            <p:nvPr/>
          </p:nvSpPr>
          <p:spPr>
            <a:xfrm>
              <a:off x="478465" y="7432158"/>
              <a:ext cx="4589715" cy="1818168"/>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4" cstate="print"/>
            <a:srcRect/>
            <a:stretch>
              <a:fillRect/>
            </a:stretch>
          </p:blipFill>
          <p:spPr bwMode="auto">
            <a:xfrm>
              <a:off x="585790" y="7517220"/>
              <a:ext cx="4374963" cy="1637413"/>
            </a:xfrm>
            <a:prstGeom prst="rect">
              <a:avLst/>
            </a:prstGeom>
            <a:noFill/>
            <a:ln w="9525">
              <a:noFill/>
              <a:miter lim="800000"/>
              <a:headEnd/>
              <a:tailEnd/>
            </a:ln>
          </p:spPr>
        </p:pic>
      </p:grpSp>
      <p:sp>
        <p:nvSpPr>
          <p:cNvPr id="21" name="TextBox 20"/>
          <p:cNvSpPr txBox="1"/>
          <p:nvPr/>
        </p:nvSpPr>
        <p:spPr>
          <a:xfrm>
            <a:off x="3450448" y="5478389"/>
            <a:ext cx="4029739"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Mary &amp; Chuck </a:t>
            </a:r>
            <a:r>
              <a:rPr lang="en-US" sz="900" i="1" dirty="0" err="1" smtClean="0">
                <a:latin typeface="Helvetica" pitchFamily="34" charset="0"/>
                <a:cs typeface="Helvetica" pitchFamily="34" charset="0"/>
              </a:rPr>
              <a:t>Connoyer</a:t>
            </a:r>
            <a:endParaRPr lang="en-US" sz="900" i="1" dirty="0" smtClean="0">
              <a:latin typeface="Helvetica" pitchFamily="34" charset="0"/>
              <a:cs typeface="Helvetica" pitchFamily="34" charset="0"/>
            </a:endParaRPr>
          </a:p>
        </p:txBody>
      </p:sp>
      <p:grpSp>
        <p:nvGrpSpPr>
          <p:cNvPr id="3" name="Group 36"/>
          <p:cNvGrpSpPr/>
          <p:nvPr/>
        </p:nvGrpSpPr>
        <p:grpSpPr>
          <a:xfrm>
            <a:off x="3388060" y="3242647"/>
            <a:ext cx="4161550" cy="2222487"/>
            <a:chOff x="3388060" y="3242647"/>
            <a:chExt cx="4161550" cy="2222487"/>
          </a:xfrm>
        </p:grpSpPr>
        <p:pic>
          <p:nvPicPr>
            <p:cNvPr id="16387" name="Picture 3"/>
            <p:cNvPicPr>
              <a:picLocks noChangeAspect="1" noChangeArrowheads="1"/>
            </p:cNvPicPr>
            <p:nvPr/>
          </p:nvPicPr>
          <p:blipFill>
            <a:blip r:embed="rId5" cstate="print"/>
            <a:srcRect/>
            <a:stretch>
              <a:fillRect/>
            </a:stretch>
          </p:blipFill>
          <p:spPr bwMode="auto">
            <a:xfrm>
              <a:off x="3499664" y="3347815"/>
              <a:ext cx="3963672" cy="2031669"/>
            </a:xfrm>
            <a:prstGeom prst="rect">
              <a:avLst/>
            </a:prstGeom>
            <a:noFill/>
            <a:ln w="9525">
              <a:noFill/>
              <a:miter lim="800000"/>
              <a:headEnd/>
              <a:tailEnd/>
            </a:ln>
          </p:spPr>
        </p:pic>
        <p:sp>
          <p:nvSpPr>
            <p:cNvPr id="27" name="Half Frame 26"/>
            <p:cNvSpPr/>
            <p:nvPr/>
          </p:nvSpPr>
          <p:spPr>
            <a:xfrm rot="16200000">
              <a:off x="3421915" y="5121593"/>
              <a:ext cx="301388" cy="34659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Half Frame 27"/>
            <p:cNvSpPr/>
            <p:nvPr/>
          </p:nvSpPr>
          <p:spPr>
            <a:xfrm rot="5400000">
              <a:off x="7225618" y="3220043"/>
              <a:ext cx="301388" cy="34659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7231340" y="5118537"/>
              <a:ext cx="301388" cy="34659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Half Frame 31"/>
            <p:cNvSpPr/>
            <p:nvPr/>
          </p:nvSpPr>
          <p:spPr>
            <a:xfrm>
              <a:off x="3388060" y="3250137"/>
              <a:ext cx="301388" cy="34659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TextBox 5"/>
          <p:cNvSpPr txBox="1"/>
          <p:nvPr/>
        </p:nvSpPr>
        <p:spPr>
          <a:xfrm>
            <a:off x="453475" y="5047214"/>
            <a:ext cx="2526208" cy="1292662"/>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pPr marL="228600" lvl="0" indent="-228600">
              <a:buFont typeface="+mj-lt"/>
              <a:buAutoNum type="arabicPeriod"/>
            </a:pPr>
            <a:r>
              <a:rPr lang="en-US" sz="1100" dirty="0" smtClean="0"/>
              <a:t>Attach a Reese’s Peanut Butter Cup in the center of the shortbread cookie with icing.</a:t>
            </a:r>
          </a:p>
          <a:p>
            <a:pPr marL="228600" lvl="0" indent="-228600">
              <a:buFont typeface="+mj-lt"/>
              <a:buAutoNum type="arabicPeriod"/>
            </a:pPr>
            <a:r>
              <a:rPr lang="en-US" sz="1100" dirty="0" smtClean="0"/>
              <a:t>Pipe more icing around the cup.</a:t>
            </a:r>
          </a:p>
          <a:p>
            <a:pPr marL="228600" lvl="0" indent="-228600">
              <a:buFont typeface="+mj-lt"/>
              <a:buAutoNum type="arabicPeriod"/>
            </a:pPr>
            <a:r>
              <a:rPr lang="en-US" sz="1100" dirty="0" smtClean="0"/>
              <a:t>Decorate with an M&amp;M or whatever for the buckle of the hat.</a:t>
            </a:r>
            <a:endParaRPr lang="en-US" sz="1100" dirty="0"/>
          </a:p>
        </p:txBody>
      </p:sp>
      <p:sp>
        <p:nvSpPr>
          <p:cNvPr id="23" name="TextBox 22"/>
          <p:cNvSpPr txBox="1"/>
          <p:nvPr/>
        </p:nvSpPr>
        <p:spPr>
          <a:xfrm>
            <a:off x="5427023" y="8211566"/>
            <a:ext cx="2030681"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sp>
        <p:nvSpPr>
          <p:cNvPr id="25" name="TextBox 24"/>
          <p:cNvSpPr txBox="1"/>
          <p:nvPr/>
        </p:nvSpPr>
        <p:spPr>
          <a:xfrm>
            <a:off x="5427023" y="7742516"/>
            <a:ext cx="1995055" cy="461665"/>
          </a:xfrm>
          <a:prstGeom prst="rect">
            <a:avLst/>
          </a:prstGeom>
          <a:noFill/>
          <a:ln w="63500" cmpd="thinThick">
            <a:solidFill>
              <a:srgbClr val="92D050"/>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1972 Gulf Green </a:t>
            </a:r>
          </a:p>
          <a:p>
            <a:pPr algn="ctr"/>
            <a:r>
              <a:rPr lang="en-US" sz="1200" i="1" dirty="0" smtClean="0">
                <a:latin typeface="Helvetica" pitchFamily="34" charset="0"/>
                <a:cs typeface="Helvetica" pitchFamily="34" charset="0"/>
              </a:rPr>
              <a:t>Camaro RS</a:t>
            </a:r>
            <a:endParaRPr lang="en-US" sz="1600" i="1" dirty="0">
              <a:latin typeface="Helvetica" pitchFamily="34" charset="0"/>
              <a:cs typeface="Helvetic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Gold ornament.JPG"/>
          <p:cNvPicPr/>
          <p:nvPr/>
        </p:nvPicPr>
        <p:blipFill>
          <a:blip r:embed="rId2" cstate="print"/>
          <a:stretch>
            <a:fillRect/>
          </a:stretch>
        </p:blipFill>
        <p:spPr>
          <a:xfrm>
            <a:off x="6019677" y="5069589"/>
            <a:ext cx="1188646" cy="1142032"/>
          </a:xfrm>
          <a:prstGeom prst="rect">
            <a:avLst/>
          </a:prstGeom>
        </p:spPr>
      </p:pic>
      <p:sp>
        <p:nvSpPr>
          <p:cNvPr id="6" name="TextBox 5"/>
          <p:cNvSpPr txBox="1"/>
          <p:nvPr/>
        </p:nvSpPr>
        <p:spPr>
          <a:xfrm>
            <a:off x="453472" y="5233630"/>
            <a:ext cx="6615935" cy="1461939"/>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pPr marL="228600" lvl="0" indent="-228600">
              <a:buFont typeface="+mj-lt"/>
              <a:buAutoNum type="arabicPeriod"/>
            </a:pPr>
            <a:r>
              <a:rPr lang="en-US" sz="1100" dirty="0" smtClean="0"/>
              <a:t>Preheat oven to 350 ̊F.</a:t>
            </a:r>
          </a:p>
          <a:p>
            <a:pPr marL="228600" lvl="0" indent="-228600">
              <a:buFont typeface="+mj-lt"/>
              <a:buAutoNum type="arabicPeriod"/>
            </a:pPr>
            <a:r>
              <a:rPr lang="en-US" sz="1100" dirty="0" smtClean="0"/>
              <a:t>Lightly grease cookie sheets.</a:t>
            </a:r>
          </a:p>
          <a:p>
            <a:pPr marL="228600" lvl="0" indent="-228600">
              <a:buFont typeface="+mj-lt"/>
              <a:buAutoNum type="arabicPeriod"/>
            </a:pPr>
            <a:r>
              <a:rPr lang="en-US" sz="1100" dirty="0" smtClean="0"/>
              <a:t>Beat the butter, vanilla, egg, and cream cheese until light and fluffy.</a:t>
            </a:r>
          </a:p>
          <a:p>
            <a:pPr marL="228600" lvl="0" indent="-228600">
              <a:buFont typeface="+mj-lt"/>
              <a:buAutoNum type="arabicPeriod"/>
            </a:pPr>
            <a:r>
              <a:rPr lang="en-US" sz="1100" dirty="0" smtClean="0"/>
              <a:t>Mix in the dry cake mix.</a:t>
            </a:r>
          </a:p>
          <a:p>
            <a:pPr marL="228600" lvl="0" indent="-228600">
              <a:buFont typeface="+mj-lt"/>
              <a:buAutoNum type="arabicPeriod"/>
            </a:pPr>
            <a:r>
              <a:rPr lang="en-US" sz="1100" dirty="0" smtClean="0"/>
              <a:t>Cover and chill for 30 minutes.</a:t>
            </a:r>
          </a:p>
          <a:p>
            <a:pPr marL="228600" lvl="0" indent="-228600">
              <a:buFont typeface="+mj-lt"/>
              <a:buAutoNum type="arabicPeriod"/>
            </a:pPr>
            <a:r>
              <a:rPr lang="en-US" sz="1100" dirty="0" smtClean="0"/>
              <a:t>Drop teaspoon-sized dough into a bowl of powdered sugar and roll into a ball.</a:t>
            </a:r>
          </a:p>
          <a:p>
            <a:pPr marL="228600" lvl="0" indent="-228600">
              <a:buFont typeface="+mj-lt"/>
              <a:buAutoNum type="arabicPeriod"/>
            </a:pPr>
            <a:r>
              <a:rPr lang="en-US" sz="1100" dirty="0" smtClean="0"/>
              <a:t>Bake about 12 minutes until golden brown.</a:t>
            </a:r>
            <a:endParaRPr lang="en-US" sz="1100" dirty="0"/>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65593" y="3789449"/>
            <a:ext cx="2899685" cy="1292662"/>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a:p>
            <a:pPr marL="117475"/>
            <a:r>
              <a:rPr lang="en-US" sz="1100" dirty="0" smtClean="0"/>
              <a:t>1 yellow cake mix</a:t>
            </a:r>
          </a:p>
          <a:p>
            <a:pPr marL="117475"/>
            <a:r>
              <a:rPr lang="en-US" sz="1100" dirty="0" smtClean="0"/>
              <a:t>1 8oz package of cream cheese, softened</a:t>
            </a:r>
          </a:p>
          <a:p>
            <a:pPr marL="117475"/>
            <a:r>
              <a:rPr lang="en-US" sz="1100" dirty="0" smtClean="0"/>
              <a:t>1 stick butter, softened</a:t>
            </a:r>
          </a:p>
          <a:p>
            <a:pPr marL="117475"/>
            <a:r>
              <a:rPr lang="en-US" sz="1100" dirty="0" smtClean="0"/>
              <a:t>1 teaspoon vanilla</a:t>
            </a:r>
          </a:p>
          <a:p>
            <a:pPr marL="117475"/>
            <a:r>
              <a:rPr lang="en-US" sz="1100" dirty="0" smtClean="0"/>
              <a:t>1 egg</a:t>
            </a:r>
          </a:p>
          <a:p>
            <a:pPr marL="117475"/>
            <a:r>
              <a:rPr lang="en-US" sz="1100" dirty="0" smtClean="0"/>
              <a:t>Powdered sugar</a:t>
            </a:r>
            <a:endParaRPr lang="en-US" sz="1100" dirty="0"/>
          </a:p>
        </p:txBody>
      </p:sp>
      <p:sp>
        <p:nvSpPr>
          <p:cNvPr id="21" name="TextBox 20"/>
          <p:cNvSpPr txBox="1"/>
          <p:nvPr/>
        </p:nvSpPr>
        <p:spPr>
          <a:xfrm>
            <a:off x="3629024" y="4831229"/>
            <a:ext cx="3743325"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Mary &amp; Chuck </a:t>
            </a:r>
            <a:r>
              <a:rPr lang="en-US" sz="900" i="1" dirty="0" err="1" smtClean="0">
                <a:latin typeface="Helvetica" pitchFamily="34" charset="0"/>
                <a:cs typeface="Helvetica" pitchFamily="34" charset="0"/>
              </a:rPr>
              <a:t>Connoyer</a:t>
            </a:r>
            <a:endParaRPr lang="en-US" sz="900" i="1" dirty="0" smtClean="0">
              <a:latin typeface="Helvetica" pitchFamily="34" charset="0"/>
              <a:cs typeface="Helvetica" pitchFamily="34" charset="0"/>
            </a:endParaRPr>
          </a:p>
        </p:txBody>
      </p:sp>
      <p:sp>
        <p:nvSpPr>
          <p:cNvPr id="29" name="TextBox 28"/>
          <p:cNvSpPr txBox="1"/>
          <p:nvPr/>
        </p:nvSpPr>
        <p:spPr>
          <a:xfrm>
            <a:off x="447928" y="3468311"/>
            <a:ext cx="1897856" cy="246221"/>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smtClean="0">
                <a:latin typeface="Helvetica" pitchFamily="34" charset="0"/>
                <a:cs typeface="Helvetica" pitchFamily="34" charset="0"/>
              </a:rPr>
              <a:t>Servings: varies</a:t>
            </a:r>
          </a:p>
        </p:txBody>
      </p:sp>
      <p:grpSp>
        <p:nvGrpSpPr>
          <p:cNvPr id="2" name="Group 21"/>
          <p:cNvGrpSpPr/>
          <p:nvPr/>
        </p:nvGrpSpPr>
        <p:grpSpPr>
          <a:xfrm>
            <a:off x="499730" y="7272670"/>
            <a:ext cx="4589715" cy="1818168"/>
            <a:chOff x="478465" y="7432158"/>
            <a:chExt cx="4589715" cy="1818168"/>
          </a:xfrm>
        </p:grpSpPr>
        <p:sp>
          <p:nvSpPr>
            <p:cNvPr id="36" name="Rectangle 35"/>
            <p:cNvSpPr/>
            <p:nvPr/>
          </p:nvSpPr>
          <p:spPr>
            <a:xfrm>
              <a:off x="478465" y="7432158"/>
              <a:ext cx="4589715" cy="1818168"/>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3" cstate="print"/>
            <a:srcRect/>
            <a:stretch>
              <a:fillRect/>
            </a:stretch>
          </p:blipFill>
          <p:spPr bwMode="auto">
            <a:xfrm>
              <a:off x="585790" y="7517220"/>
              <a:ext cx="4374963" cy="1637413"/>
            </a:xfrm>
            <a:prstGeom prst="rect">
              <a:avLst/>
            </a:prstGeom>
            <a:noFill/>
            <a:ln w="9525">
              <a:noFill/>
              <a:miter lim="800000"/>
              <a:headEnd/>
              <a:tailEnd/>
            </a:ln>
          </p:spPr>
        </p:pic>
      </p:grpSp>
      <p:sp>
        <p:nvSpPr>
          <p:cNvPr id="4" name="TextBox 3"/>
          <p:cNvSpPr txBox="1"/>
          <p:nvPr/>
        </p:nvSpPr>
        <p:spPr>
          <a:xfrm>
            <a:off x="3290960" y="1348868"/>
            <a:ext cx="4008474" cy="1446550"/>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latin typeface="Brush Script Std" pitchFamily="66" charset="0"/>
                <a:cs typeface="Helvetica" pitchFamily="34" charset="0"/>
              </a:rPr>
              <a:t>Gooey Butter Cookies</a:t>
            </a:r>
            <a:endParaRPr lang="en-US" sz="4400" dirty="0">
              <a:effectLst>
                <a:outerShdw blurRad="38100" dist="38100" dir="2700000" algn="tl">
                  <a:srgbClr val="000000">
                    <a:alpha val="43137"/>
                  </a:srgbClr>
                </a:outerShdw>
              </a:effectLst>
              <a:latin typeface="Brush Script Std" pitchFamily="66" charset="0"/>
              <a:cs typeface="Helvetica" pitchFamily="34" charset="0"/>
            </a:endParaRPr>
          </a:p>
        </p:txBody>
      </p:sp>
      <p:pic>
        <p:nvPicPr>
          <p:cNvPr id="10243" name="Picture 3"/>
          <p:cNvPicPr>
            <a:picLocks noChangeAspect="1" noChangeArrowheads="1"/>
          </p:cNvPicPr>
          <p:nvPr/>
        </p:nvPicPr>
        <p:blipFill>
          <a:blip r:embed="rId4" cstate="print"/>
          <a:srcRect/>
          <a:stretch>
            <a:fillRect/>
          </a:stretch>
        </p:blipFill>
        <p:spPr bwMode="auto">
          <a:xfrm>
            <a:off x="3657600" y="2874917"/>
            <a:ext cx="3733800" cy="1866900"/>
          </a:xfrm>
          <a:prstGeom prst="rect">
            <a:avLst/>
          </a:prstGeom>
          <a:noFill/>
          <a:ln w="9525">
            <a:noFill/>
            <a:miter lim="800000"/>
            <a:headEnd/>
            <a:tailEnd/>
          </a:ln>
        </p:spPr>
      </p:pic>
      <p:sp>
        <p:nvSpPr>
          <p:cNvPr id="45" name="TextBox 44"/>
          <p:cNvSpPr txBox="1"/>
          <p:nvPr/>
        </p:nvSpPr>
        <p:spPr>
          <a:xfrm>
            <a:off x="5415148" y="8247192"/>
            <a:ext cx="2030681"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sp>
        <p:nvSpPr>
          <p:cNvPr id="46" name="TextBox 45"/>
          <p:cNvSpPr txBox="1"/>
          <p:nvPr/>
        </p:nvSpPr>
        <p:spPr>
          <a:xfrm>
            <a:off x="5427023" y="7742516"/>
            <a:ext cx="1995055" cy="461665"/>
          </a:xfrm>
          <a:prstGeom prst="rect">
            <a:avLst/>
          </a:prstGeom>
          <a:noFill/>
          <a:ln w="63500" cmpd="thinThick">
            <a:solidFill>
              <a:srgbClr val="92D050"/>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1972 Gulf Green </a:t>
            </a:r>
          </a:p>
          <a:p>
            <a:pPr algn="ctr"/>
            <a:r>
              <a:rPr lang="en-US" sz="1200" i="1" dirty="0" smtClean="0">
                <a:latin typeface="Helvetica" pitchFamily="34" charset="0"/>
                <a:cs typeface="Helvetica" pitchFamily="34" charset="0"/>
              </a:rPr>
              <a:t>Camaro RS</a:t>
            </a:r>
            <a:endParaRPr lang="en-US" sz="1600" i="1" dirty="0">
              <a:latin typeface="Helvetica" pitchFamily="34" charset="0"/>
              <a:cs typeface="Helvetica" pitchFamily="34" charset="0"/>
            </a:endParaRPr>
          </a:p>
        </p:txBody>
      </p:sp>
      <p:pic>
        <p:nvPicPr>
          <p:cNvPr id="26" name="Picture 25" descr="Gold bells.JPG"/>
          <p:cNvPicPr/>
          <p:nvPr/>
        </p:nvPicPr>
        <p:blipFill>
          <a:blip r:embed="rId5" cstate="print"/>
          <a:stretch>
            <a:fillRect/>
          </a:stretch>
        </p:blipFill>
        <p:spPr>
          <a:xfrm>
            <a:off x="1071498" y="785805"/>
            <a:ext cx="2277341" cy="2213371"/>
          </a:xfrm>
          <a:prstGeom prst="rect">
            <a:avLst/>
          </a:prstGeom>
        </p:spPr>
      </p:pic>
      <p:sp>
        <p:nvSpPr>
          <p:cNvPr id="32" name="Half Frame 31"/>
          <p:cNvSpPr/>
          <p:nvPr/>
        </p:nvSpPr>
        <p:spPr>
          <a:xfrm>
            <a:off x="3577142" y="2813003"/>
            <a:ext cx="305517" cy="35134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Half Frame 26"/>
          <p:cNvSpPr/>
          <p:nvPr/>
        </p:nvSpPr>
        <p:spPr>
          <a:xfrm rot="16200000">
            <a:off x="3599721" y="4497227"/>
            <a:ext cx="305517" cy="35134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Half Frame 27"/>
          <p:cNvSpPr/>
          <p:nvPr/>
        </p:nvSpPr>
        <p:spPr>
          <a:xfrm rot="5400000">
            <a:off x="7125485" y="2775186"/>
            <a:ext cx="305517" cy="35134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7134608" y="4481281"/>
            <a:ext cx="305517" cy="35134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331962" y="273503"/>
            <a:ext cx="4549540" cy="2707079"/>
            <a:chOff x="180975" y="142875"/>
            <a:chExt cx="4210050" cy="2505075"/>
          </a:xfrm>
        </p:grpSpPr>
        <p:pic>
          <p:nvPicPr>
            <p:cNvPr id="22" name="Picture 21" descr="Thanksgiving_3.JPG"/>
            <p:cNvPicPr/>
            <p:nvPr/>
          </p:nvPicPr>
          <p:blipFill>
            <a:blip r:embed="rId2" cstate="print"/>
            <a:stretch>
              <a:fillRect/>
            </a:stretch>
          </p:blipFill>
          <p:spPr>
            <a:xfrm>
              <a:off x="180975" y="142875"/>
              <a:ext cx="4210050" cy="2476500"/>
            </a:xfrm>
            <a:prstGeom prst="rect">
              <a:avLst/>
            </a:prstGeom>
          </p:spPr>
        </p:pic>
        <p:sp>
          <p:nvSpPr>
            <p:cNvPr id="23" name="Rectangle 22"/>
            <p:cNvSpPr/>
            <p:nvPr/>
          </p:nvSpPr>
          <p:spPr>
            <a:xfrm>
              <a:off x="1228725" y="1771650"/>
              <a:ext cx="2200275" cy="876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453472" y="5166212"/>
            <a:ext cx="6615935" cy="954107"/>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pPr marL="228600" lvl="0" indent="-228600">
              <a:buFont typeface="+mj-lt"/>
              <a:buAutoNum type="arabicPeriod"/>
            </a:pPr>
            <a:r>
              <a:rPr lang="en-US" sz="1100" dirty="0" smtClean="0"/>
              <a:t>Mix oil, dressing, and spices.</a:t>
            </a:r>
          </a:p>
          <a:p>
            <a:pPr marL="228600" lvl="0" indent="-228600">
              <a:buFont typeface="+mj-lt"/>
              <a:buAutoNum type="arabicPeriod"/>
            </a:pPr>
            <a:r>
              <a:rPr lang="en-US" sz="1100" dirty="0" smtClean="0"/>
              <a:t>Pour mixture over pretzels in a large container.</a:t>
            </a:r>
          </a:p>
          <a:p>
            <a:pPr marL="228600" lvl="0" indent="-228600">
              <a:buFont typeface="+mj-lt"/>
              <a:buAutoNum type="arabicPeriod"/>
            </a:pPr>
            <a:r>
              <a:rPr lang="en-US" sz="1100" dirty="0" smtClean="0"/>
              <a:t>Shake well to coat pretzels and place them on paper towels. </a:t>
            </a:r>
          </a:p>
          <a:p>
            <a:pPr marL="228600" lvl="0" indent="-228600">
              <a:buFont typeface="+mj-lt"/>
              <a:buAutoNum type="arabicPeriod"/>
            </a:pPr>
            <a:r>
              <a:rPr lang="en-US" sz="1100" dirty="0" smtClean="0"/>
              <a:t>Once dry, place them in a covered/sealed container.</a:t>
            </a:r>
            <a:endParaRPr lang="en-US" sz="1100" dirty="0"/>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54128" y="3700754"/>
            <a:ext cx="2899685" cy="1292662"/>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a:p>
            <a:r>
              <a:rPr lang="en-US" sz="1100" dirty="0" smtClean="0"/>
              <a:t>1 -16oz bag of mini pretzels</a:t>
            </a:r>
          </a:p>
          <a:p>
            <a:r>
              <a:rPr lang="en-US" sz="1100" dirty="0" smtClean="0"/>
              <a:t>½ cup of oil</a:t>
            </a:r>
          </a:p>
          <a:p>
            <a:r>
              <a:rPr lang="en-US" sz="1100" dirty="0" smtClean="0"/>
              <a:t>1 </a:t>
            </a:r>
            <a:r>
              <a:rPr lang="en-US" sz="1100" dirty="0" err="1" smtClean="0"/>
              <a:t>pkg</a:t>
            </a:r>
            <a:r>
              <a:rPr lang="en-US" sz="1100" dirty="0" smtClean="0"/>
              <a:t> of Hidden Valley Ranch Dressing (dry)</a:t>
            </a:r>
          </a:p>
          <a:p>
            <a:r>
              <a:rPr lang="en-US" sz="1100" dirty="0" smtClean="0"/>
              <a:t>¼ teaspoon of onion powder </a:t>
            </a:r>
          </a:p>
          <a:p>
            <a:r>
              <a:rPr lang="en-US" sz="1100" dirty="0" smtClean="0"/>
              <a:t>¼ teaspoon of garlic powder</a:t>
            </a:r>
          </a:p>
          <a:p>
            <a:r>
              <a:rPr lang="en-US" sz="1100" dirty="0" smtClean="0"/>
              <a:t>¼ teaspoon of dill weed</a:t>
            </a:r>
            <a:endParaRPr lang="en-US" sz="1100" dirty="0"/>
          </a:p>
        </p:txBody>
      </p:sp>
      <p:sp>
        <p:nvSpPr>
          <p:cNvPr id="21" name="TextBox 20"/>
          <p:cNvSpPr txBox="1"/>
          <p:nvPr/>
        </p:nvSpPr>
        <p:spPr>
          <a:xfrm>
            <a:off x="3802824" y="5254535"/>
            <a:ext cx="3086101"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Mary &amp; Chuck </a:t>
            </a:r>
            <a:r>
              <a:rPr lang="en-US" sz="900" i="1" dirty="0" err="1" smtClean="0">
                <a:latin typeface="Helvetica" pitchFamily="34" charset="0"/>
                <a:cs typeface="Helvetica" pitchFamily="34" charset="0"/>
              </a:rPr>
              <a:t>Connoyer</a:t>
            </a:r>
            <a:endParaRPr lang="en-US" sz="900" i="1" dirty="0" smtClean="0">
              <a:latin typeface="Helvetica" pitchFamily="34" charset="0"/>
              <a:cs typeface="Helvetica" pitchFamily="34" charset="0"/>
            </a:endParaRPr>
          </a:p>
        </p:txBody>
      </p:sp>
      <p:sp>
        <p:nvSpPr>
          <p:cNvPr id="29" name="TextBox 28"/>
          <p:cNvSpPr txBox="1"/>
          <p:nvPr/>
        </p:nvSpPr>
        <p:spPr>
          <a:xfrm>
            <a:off x="455185" y="3367741"/>
            <a:ext cx="1897856" cy="246221"/>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smtClean="0">
                <a:latin typeface="Helvetica" pitchFamily="34" charset="0"/>
                <a:cs typeface="Helvetica" pitchFamily="34" charset="0"/>
              </a:rPr>
              <a:t>Servings: varies</a:t>
            </a:r>
          </a:p>
        </p:txBody>
      </p:sp>
      <p:grpSp>
        <p:nvGrpSpPr>
          <p:cNvPr id="2" name="Group 21"/>
          <p:cNvGrpSpPr/>
          <p:nvPr/>
        </p:nvGrpSpPr>
        <p:grpSpPr>
          <a:xfrm>
            <a:off x="499730" y="6844045"/>
            <a:ext cx="4589715" cy="1818168"/>
            <a:chOff x="478465" y="7432158"/>
            <a:chExt cx="4589715" cy="1818168"/>
          </a:xfrm>
        </p:grpSpPr>
        <p:sp>
          <p:nvSpPr>
            <p:cNvPr id="36" name="Rectangle 35"/>
            <p:cNvSpPr/>
            <p:nvPr/>
          </p:nvSpPr>
          <p:spPr>
            <a:xfrm>
              <a:off x="478465" y="7432158"/>
              <a:ext cx="4589715" cy="1818168"/>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3" cstate="print"/>
            <a:srcRect/>
            <a:stretch>
              <a:fillRect/>
            </a:stretch>
          </p:blipFill>
          <p:spPr bwMode="auto">
            <a:xfrm>
              <a:off x="585790" y="7517220"/>
              <a:ext cx="4374963" cy="1637413"/>
            </a:xfrm>
            <a:prstGeom prst="rect">
              <a:avLst/>
            </a:prstGeom>
            <a:noFill/>
            <a:ln w="9525">
              <a:noFill/>
              <a:miter lim="800000"/>
              <a:headEnd/>
              <a:tailEnd/>
            </a:ln>
          </p:spPr>
        </p:pic>
      </p:grpSp>
      <p:sp>
        <p:nvSpPr>
          <p:cNvPr id="45" name="TextBox 44"/>
          <p:cNvSpPr txBox="1"/>
          <p:nvPr/>
        </p:nvSpPr>
        <p:spPr>
          <a:xfrm>
            <a:off x="5379522" y="7782941"/>
            <a:ext cx="2030681"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sp>
        <p:nvSpPr>
          <p:cNvPr id="46" name="TextBox 45"/>
          <p:cNvSpPr txBox="1"/>
          <p:nvPr/>
        </p:nvSpPr>
        <p:spPr>
          <a:xfrm>
            <a:off x="5427023" y="7313891"/>
            <a:ext cx="1995055" cy="461665"/>
          </a:xfrm>
          <a:prstGeom prst="rect">
            <a:avLst/>
          </a:prstGeom>
          <a:noFill/>
          <a:ln w="63500" cmpd="thinThick">
            <a:solidFill>
              <a:srgbClr val="92D050"/>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1972 Gulf Green </a:t>
            </a:r>
          </a:p>
          <a:p>
            <a:pPr algn="ctr"/>
            <a:r>
              <a:rPr lang="en-US" sz="1200" i="1" dirty="0" smtClean="0">
                <a:latin typeface="Helvetica" pitchFamily="34" charset="0"/>
                <a:cs typeface="Helvetica" pitchFamily="34" charset="0"/>
              </a:rPr>
              <a:t>Camaro RS</a:t>
            </a:r>
            <a:endParaRPr lang="en-US" sz="1600" i="1" dirty="0">
              <a:latin typeface="Helvetica" pitchFamily="34" charset="0"/>
              <a:cs typeface="Helvetica" pitchFamily="34" charset="0"/>
            </a:endParaRPr>
          </a:p>
        </p:txBody>
      </p:sp>
      <p:pic>
        <p:nvPicPr>
          <p:cNvPr id="20" name="Picture 19"/>
          <p:cNvPicPr/>
          <p:nvPr/>
        </p:nvPicPr>
        <p:blipFill>
          <a:blip r:embed="rId4" cstate="print"/>
          <a:srcRect/>
          <a:stretch>
            <a:fillRect/>
          </a:stretch>
        </p:blipFill>
        <p:spPr bwMode="auto">
          <a:xfrm>
            <a:off x="3876152" y="3102309"/>
            <a:ext cx="2877074" cy="2073848"/>
          </a:xfrm>
          <a:prstGeom prst="rect">
            <a:avLst/>
          </a:prstGeom>
          <a:noFill/>
          <a:ln w="9525">
            <a:noFill/>
            <a:miter lim="800000"/>
            <a:headEnd/>
            <a:tailEnd/>
          </a:ln>
        </p:spPr>
      </p:pic>
      <p:sp>
        <p:nvSpPr>
          <p:cNvPr id="32" name="Half Frame 31"/>
          <p:cNvSpPr/>
          <p:nvPr/>
        </p:nvSpPr>
        <p:spPr>
          <a:xfrm>
            <a:off x="3767642" y="3007585"/>
            <a:ext cx="305517" cy="35134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Half Frame 26"/>
          <p:cNvSpPr/>
          <p:nvPr/>
        </p:nvSpPr>
        <p:spPr>
          <a:xfrm rot="16200000">
            <a:off x="3790221" y="4929934"/>
            <a:ext cx="305517" cy="35134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Half Frame 27"/>
          <p:cNvSpPr/>
          <p:nvPr/>
        </p:nvSpPr>
        <p:spPr>
          <a:xfrm rot="5400000">
            <a:off x="6487310" y="2998343"/>
            <a:ext cx="305517" cy="35134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6505958" y="4894938"/>
            <a:ext cx="305517" cy="35134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3300485" y="2219725"/>
            <a:ext cx="4008474" cy="769441"/>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latin typeface="Brush Script Std" pitchFamily="66" charset="0"/>
                <a:cs typeface="Helvetica" pitchFamily="34" charset="0"/>
              </a:rPr>
              <a:t>Crack Pretzels</a:t>
            </a:r>
            <a:endParaRPr lang="en-US" sz="4400" dirty="0">
              <a:effectLst>
                <a:outerShdw blurRad="38100" dist="38100" dir="2700000" algn="tl">
                  <a:srgbClr val="000000">
                    <a:alpha val="43137"/>
                  </a:srgbClr>
                </a:outerShdw>
              </a:effectLst>
              <a:latin typeface="Brush Script Std" pitchFamily="66" charset="0"/>
              <a:cs typeface="Helvetic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
          <p:cNvPicPr>
            <a:picLocks noChangeAspect="1" noChangeArrowheads="1"/>
          </p:cNvPicPr>
          <p:nvPr/>
        </p:nvPicPr>
        <p:blipFill>
          <a:blip r:embed="rId2" cstate="print"/>
          <a:srcRect/>
          <a:stretch>
            <a:fillRect/>
          </a:stretch>
        </p:blipFill>
        <p:spPr bwMode="auto">
          <a:xfrm>
            <a:off x="1918780" y="476610"/>
            <a:ext cx="1844031" cy="2682226"/>
          </a:xfrm>
          <a:prstGeom prst="rect">
            <a:avLst/>
          </a:prstGeom>
          <a:noFill/>
          <a:ln w="9525">
            <a:noFill/>
            <a:miter lim="800000"/>
            <a:headEnd/>
            <a:tailEnd/>
          </a:ln>
        </p:spPr>
      </p:pic>
      <p:sp>
        <p:nvSpPr>
          <p:cNvPr id="6" name="TextBox 5"/>
          <p:cNvSpPr txBox="1"/>
          <p:nvPr/>
        </p:nvSpPr>
        <p:spPr>
          <a:xfrm>
            <a:off x="453472" y="4633555"/>
            <a:ext cx="6615935" cy="1969770"/>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pPr marL="228600" lvl="0" indent="-228600">
              <a:buFont typeface="+mj-lt"/>
              <a:buAutoNum type="arabicPeriod"/>
            </a:pPr>
            <a:r>
              <a:rPr lang="en-US" sz="1100" dirty="0" smtClean="0"/>
              <a:t>Preheat oven to 350 ̊F.</a:t>
            </a:r>
          </a:p>
          <a:p>
            <a:pPr marL="228600" lvl="0" indent="-228600">
              <a:buFont typeface="+mj-lt"/>
              <a:buAutoNum type="arabicPeriod"/>
            </a:pPr>
            <a:r>
              <a:rPr lang="en-US" sz="1100" dirty="0" smtClean="0"/>
              <a:t>Melt margarine and pour over oats; set aside.</a:t>
            </a:r>
          </a:p>
          <a:p>
            <a:pPr marL="228600" lvl="0" indent="-228600">
              <a:buFont typeface="+mj-lt"/>
              <a:buAutoNum type="arabicPeriod"/>
            </a:pPr>
            <a:r>
              <a:rPr lang="en-US" sz="1100" dirty="0" smtClean="0"/>
              <a:t>Mix flour, sugar, salt, and baking powder in a separate bowl.</a:t>
            </a:r>
          </a:p>
          <a:p>
            <a:pPr marL="228600" lvl="0" indent="-228600">
              <a:buFont typeface="+mj-lt"/>
              <a:buAutoNum type="arabicPeriod"/>
            </a:pPr>
            <a:r>
              <a:rPr lang="en-US" sz="1100" dirty="0" smtClean="0"/>
              <a:t>Add to oats and mix well.</a:t>
            </a:r>
          </a:p>
          <a:p>
            <a:pPr marL="228600" lvl="0" indent="-228600">
              <a:buFont typeface="+mj-lt"/>
              <a:buAutoNum type="arabicPeriod"/>
            </a:pPr>
            <a:r>
              <a:rPr lang="en-US" sz="1100" dirty="0" smtClean="0"/>
              <a:t>Add egg and vanilla.</a:t>
            </a:r>
          </a:p>
          <a:p>
            <a:pPr marL="228600" lvl="0" indent="-228600">
              <a:buFont typeface="+mj-lt"/>
              <a:buAutoNum type="arabicPeriod"/>
            </a:pPr>
            <a:r>
              <a:rPr lang="en-US" sz="1100" dirty="0" smtClean="0"/>
              <a:t>Line cookie sheet with aluminum foil.</a:t>
            </a:r>
          </a:p>
          <a:p>
            <a:pPr marL="228600" lvl="0" indent="-228600">
              <a:buFont typeface="+mj-lt"/>
              <a:buAutoNum type="arabicPeriod"/>
            </a:pPr>
            <a:r>
              <a:rPr lang="en-US" sz="1100" dirty="0" smtClean="0"/>
              <a:t>Drop ½ tsp cookie dough on to cookie sheet.</a:t>
            </a:r>
          </a:p>
          <a:p>
            <a:pPr marL="228600" lvl="0" indent="-228600">
              <a:buFont typeface="+mj-lt"/>
              <a:buAutoNum type="arabicPeriod"/>
            </a:pPr>
            <a:r>
              <a:rPr lang="en-US" sz="1100" dirty="0" smtClean="0"/>
              <a:t>Place whole pecan on top of dough (covering the dough).</a:t>
            </a:r>
          </a:p>
          <a:p>
            <a:pPr marL="228600" lvl="0" indent="-228600">
              <a:buFont typeface="+mj-lt"/>
              <a:buAutoNum type="arabicPeriod"/>
            </a:pPr>
            <a:r>
              <a:rPr lang="en-US" sz="1100" dirty="0" smtClean="0"/>
              <a:t>Bake 10 minutes; cookies will spread.</a:t>
            </a:r>
          </a:p>
          <a:p>
            <a:pPr marL="228600" lvl="0" indent="-228600">
              <a:buFont typeface="+mj-lt"/>
              <a:buAutoNum type="arabicPeriod"/>
            </a:pPr>
            <a:r>
              <a:rPr lang="en-US" sz="1100" dirty="0" smtClean="0"/>
              <a:t>Cool cookies before removing from foil.</a:t>
            </a:r>
            <a:endParaRPr lang="en-US" sz="1100" dirty="0"/>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49828" y="2691847"/>
            <a:ext cx="2899685" cy="1800493"/>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a:p>
            <a:r>
              <a:rPr lang="en-US" sz="1100" dirty="0" smtClean="0"/>
              <a:t>1 ½ cup Quick Quaker Oats</a:t>
            </a:r>
          </a:p>
          <a:p>
            <a:r>
              <a:rPr lang="en-US" sz="1100" dirty="0" smtClean="0"/>
              <a:t>1 stick butter or margarine </a:t>
            </a:r>
          </a:p>
          <a:p>
            <a:r>
              <a:rPr lang="en-US" sz="1100" dirty="0" smtClean="0"/>
              <a:t>¾ cup sugar</a:t>
            </a:r>
          </a:p>
          <a:p>
            <a:r>
              <a:rPr lang="en-US" sz="1100" dirty="0" smtClean="0"/>
              <a:t>1 tablespoon flour</a:t>
            </a:r>
          </a:p>
          <a:p>
            <a:r>
              <a:rPr lang="en-US" sz="1100" dirty="0" smtClean="0"/>
              <a:t>1 pinch of salt</a:t>
            </a:r>
          </a:p>
          <a:p>
            <a:r>
              <a:rPr lang="en-US" sz="1100" dirty="0" smtClean="0"/>
              <a:t>1 teaspoon baking powder</a:t>
            </a:r>
          </a:p>
          <a:p>
            <a:r>
              <a:rPr lang="en-US" sz="1100" dirty="0" smtClean="0"/>
              <a:t>1 egg, slightly beaten</a:t>
            </a:r>
          </a:p>
          <a:p>
            <a:r>
              <a:rPr lang="en-US" sz="1100" dirty="0" smtClean="0"/>
              <a:t>1 teaspoon vanilla</a:t>
            </a:r>
          </a:p>
          <a:p>
            <a:r>
              <a:rPr lang="en-US" sz="1100" dirty="0" smtClean="0"/>
              <a:t>Whole pecans</a:t>
            </a:r>
            <a:endParaRPr lang="en-US" sz="1100" dirty="0"/>
          </a:p>
        </p:txBody>
      </p:sp>
      <p:sp>
        <p:nvSpPr>
          <p:cNvPr id="21" name="TextBox 20"/>
          <p:cNvSpPr txBox="1"/>
          <p:nvPr/>
        </p:nvSpPr>
        <p:spPr>
          <a:xfrm>
            <a:off x="3790950" y="4374029"/>
            <a:ext cx="3019426"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Mary &amp; Chuck </a:t>
            </a:r>
            <a:r>
              <a:rPr lang="en-US" sz="900" i="1" dirty="0" err="1" smtClean="0">
                <a:latin typeface="Helvetica" pitchFamily="34" charset="0"/>
                <a:cs typeface="Helvetica" pitchFamily="34" charset="0"/>
              </a:rPr>
              <a:t>Connoyer</a:t>
            </a:r>
            <a:endParaRPr lang="en-US" sz="900" i="1" dirty="0" smtClean="0">
              <a:latin typeface="Helvetica" pitchFamily="34" charset="0"/>
              <a:cs typeface="Helvetica" pitchFamily="34" charset="0"/>
            </a:endParaRPr>
          </a:p>
        </p:txBody>
      </p:sp>
      <p:grpSp>
        <p:nvGrpSpPr>
          <p:cNvPr id="3" name="Group 21"/>
          <p:cNvGrpSpPr/>
          <p:nvPr/>
        </p:nvGrpSpPr>
        <p:grpSpPr>
          <a:xfrm>
            <a:off x="499730" y="6844045"/>
            <a:ext cx="4589715" cy="1818168"/>
            <a:chOff x="478465" y="7432158"/>
            <a:chExt cx="4589715" cy="1818168"/>
          </a:xfrm>
        </p:grpSpPr>
        <p:sp>
          <p:nvSpPr>
            <p:cNvPr id="36" name="Rectangle 35"/>
            <p:cNvSpPr/>
            <p:nvPr/>
          </p:nvSpPr>
          <p:spPr>
            <a:xfrm>
              <a:off x="478465" y="7432158"/>
              <a:ext cx="4589715" cy="1818168"/>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3" cstate="print"/>
            <a:srcRect/>
            <a:stretch>
              <a:fillRect/>
            </a:stretch>
          </p:blipFill>
          <p:spPr bwMode="auto">
            <a:xfrm>
              <a:off x="585790" y="7517220"/>
              <a:ext cx="4374963" cy="1637413"/>
            </a:xfrm>
            <a:prstGeom prst="rect">
              <a:avLst/>
            </a:prstGeom>
            <a:noFill/>
            <a:ln w="9525">
              <a:noFill/>
              <a:miter lim="800000"/>
              <a:headEnd/>
              <a:tailEnd/>
            </a:ln>
          </p:spPr>
        </p:pic>
      </p:grpSp>
      <p:sp>
        <p:nvSpPr>
          <p:cNvPr id="45" name="TextBox 44"/>
          <p:cNvSpPr txBox="1"/>
          <p:nvPr/>
        </p:nvSpPr>
        <p:spPr>
          <a:xfrm>
            <a:off x="5391397" y="7782941"/>
            <a:ext cx="2030681"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sp>
        <p:nvSpPr>
          <p:cNvPr id="46" name="TextBox 45"/>
          <p:cNvSpPr txBox="1"/>
          <p:nvPr/>
        </p:nvSpPr>
        <p:spPr>
          <a:xfrm>
            <a:off x="5427023" y="7313891"/>
            <a:ext cx="1995055" cy="461665"/>
          </a:xfrm>
          <a:prstGeom prst="rect">
            <a:avLst/>
          </a:prstGeom>
          <a:noFill/>
          <a:ln w="63500" cmpd="thinThick">
            <a:solidFill>
              <a:srgbClr val="92D050"/>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1972 Gulf Green </a:t>
            </a:r>
          </a:p>
          <a:p>
            <a:pPr algn="ctr"/>
            <a:r>
              <a:rPr lang="en-US" sz="1200" i="1" dirty="0" smtClean="0">
                <a:latin typeface="Helvetica" pitchFamily="34" charset="0"/>
                <a:cs typeface="Helvetica" pitchFamily="34" charset="0"/>
              </a:rPr>
              <a:t>Camaro RS</a:t>
            </a:r>
            <a:endParaRPr lang="en-US" sz="1600" i="1" dirty="0">
              <a:latin typeface="Helvetica" pitchFamily="34" charset="0"/>
              <a:cs typeface="Helvetica" pitchFamily="34" charset="0"/>
            </a:endParaRPr>
          </a:p>
        </p:txBody>
      </p:sp>
      <p:sp>
        <p:nvSpPr>
          <p:cNvPr id="4" name="TextBox 3"/>
          <p:cNvSpPr txBox="1"/>
          <p:nvPr/>
        </p:nvSpPr>
        <p:spPr>
          <a:xfrm>
            <a:off x="3396344" y="587981"/>
            <a:ext cx="3752602" cy="1446550"/>
          </a:xfrm>
          <a:prstGeom prst="rect">
            <a:avLst/>
          </a:prstGeom>
          <a:noFill/>
        </p:spPr>
        <p:txBody>
          <a:bodyPr wrap="square" rtlCol="0">
            <a:spAutoFit/>
          </a:bodyPr>
          <a:lstStyle/>
          <a:p>
            <a:pPr algn="ctr"/>
            <a:r>
              <a:rPr lang="en-US" sz="4400" dirty="0" smtClean="0">
                <a:effectLst>
                  <a:outerShdw blurRad="38100" dist="38100" dir="2700000" algn="tl">
                    <a:srgbClr val="000000">
                      <a:alpha val="43137"/>
                    </a:srgbClr>
                  </a:outerShdw>
                </a:effectLst>
                <a:latin typeface="Brush Script Std" pitchFamily="66" charset="0"/>
                <a:cs typeface="Helvetica" pitchFamily="34" charset="0"/>
              </a:rPr>
              <a:t>Thin Lace </a:t>
            </a:r>
          </a:p>
          <a:p>
            <a:pPr algn="ctr"/>
            <a:r>
              <a:rPr lang="en-US" sz="4400" dirty="0" smtClean="0">
                <a:effectLst>
                  <a:outerShdw blurRad="38100" dist="38100" dir="2700000" algn="tl">
                    <a:srgbClr val="000000">
                      <a:alpha val="43137"/>
                    </a:srgbClr>
                  </a:outerShdw>
                </a:effectLst>
                <a:latin typeface="Brush Script Std" pitchFamily="66" charset="0"/>
                <a:cs typeface="Helvetica" pitchFamily="34" charset="0"/>
              </a:rPr>
              <a:t>Cookies</a:t>
            </a:r>
            <a:endParaRPr lang="en-US" sz="4400" dirty="0">
              <a:effectLst>
                <a:outerShdw blurRad="38100" dist="38100" dir="2700000" algn="tl">
                  <a:srgbClr val="000000">
                    <a:alpha val="43137"/>
                  </a:srgbClr>
                </a:outerShdw>
              </a:effectLst>
              <a:latin typeface="Brush Script Std" pitchFamily="66" charset="0"/>
              <a:cs typeface="Helvetica" pitchFamily="34" charset="0"/>
            </a:endParaRPr>
          </a:p>
        </p:txBody>
      </p:sp>
      <p:pic>
        <p:nvPicPr>
          <p:cNvPr id="24" name="Picture 23"/>
          <p:cNvPicPr/>
          <p:nvPr/>
        </p:nvPicPr>
        <p:blipFill>
          <a:blip r:embed="rId4" cstate="print"/>
          <a:srcRect/>
          <a:stretch>
            <a:fillRect/>
          </a:stretch>
        </p:blipFill>
        <p:spPr bwMode="auto">
          <a:xfrm>
            <a:off x="3876494" y="2163253"/>
            <a:ext cx="2848155" cy="2102534"/>
          </a:xfrm>
          <a:prstGeom prst="rect">
            <a:avLst/>
          </a:prstGeom>
          <a:noFill/>
          <a:ln w="9525">
            <a:noFill/>
            <a:miter lim="800000"/>
            <a:headEnd/>
            <a:tailEnd/>
          </a:ln>
        </p:spPr>
      </p:pic>
      <p:sp>
        <p:nvSpPr>
          <p:cNvPr id="32" name="Half Frame 31"/>
          <p:cNvSpPr/>
          <p:nvPr/>
        </p:nvSpPr>
        <p:spPr>
          <a:xfrm>
            <a:off x="3767642" y="2079578"/>
            <a:ext cx="305517" cy="35134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Half Frame 26"/>
          <p:cNvSpPr/>
          <p:nvPr/>
        </p:nvSpPr>
        <p:spPr>
          <a:xfrm rot="16200000">
            <a:off x="3790221" y="4011452"/>
            <a:ext cx="305517" cy="35134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Half Frame 27"/>
          <p:cNvSpPr/>
          <p:nvPr/>
        </p:nvSpPr>
        <p:spPr>
          <a:xfrm rot="5400000">
            <a:off x="6477785" y="2032236"/>
            <a:ext cx="305517" cy="35134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6496433" y="3995506"/>
            <a:ext cx="305517" cy="35134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Holly.JPG"/>
          <p:cNvPicPr/>
          <p:nvPr/>
        </p:nvPicPr>
        <p:blipFill>
          <a:blip r:embed="rId2" cstate="print"/>
          <a:stretch>
            <a:fillRect/>
          </a:stretch>
        </p:blipFill>
        <p:spPr>
          <a:xfrm>
            <a:off x="5732007" y="5165332"/>
            <a:ext cx="1533525" cy="1247775"/>
          </a:xfrm>
          <a:prstGeom prst="rect">
            <a:avLst/>
          </a:prstGeom>
        </p:spPr>
      </p:pic>
      <p:pic>
        <p:nvPicPr>
          <p:cNvPr id="36" name="Picture 35" descr="Related image"/>
          <p:cNvPicPr/>
          <p:nvPr/>
        </p:nvPicPr>
        <p:blipFill>
          <a:blip r:embed="rId3" cstate="print"/>
          <a:srcRect/>
          <a:stretch>
            <a:fillRect/>
          </a:stretch>
        </p:blipFill>
        <p:spPr bwMode="auto">
          <a:xfrm>
            <a:off x="1218026" y="1321561"/>
            <a:ext cx="2763549" cy="2763549"/>
          </a:xfrm>
          <a:prstGeom prst="rect">
            <a:avLst/>
          </a:prstGeom>
          <a:noFill/>
          <a:ln w="9525">
            <a:noFill/>
            <a:miter lim="800000"/>
            <a:headEnd/>
            <a:tailEnd/>
          </a:ln>
        </p:spPr>
      </p:pic>
      <p:sp>
        <p:nvSpPr>
          <p:cNvPr id="15" name="TextBox 14"/>
          <p:cNvSpPr txBox="1"/>
          <p:nvPr/>
        </p:nvSpPr>
        <p:spPr>
          <a:xfrm>
            <a:off x="438908" y="3463137"/>
            <a:ext cx="5186855" cy="276999"/>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p:txBody>
      </p:sp>
      <p:sp>
        <p:nvSpPr>
          <p:cNvPr id="16" name="TextBox 15"/>
          <p:cNvSpPr txBox="1"/>
          <p:nvPr/>
        </p:nvSpPr>
        <p:spPr>
          <a:xfrm>
            <a:off x="443363" y="4798094"/>
            <a:ext cx="1741803" cy="461665"/>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endParaRPr lang="en-US" sz="1200" dirty="0">
              <a:latin typeface="Helvetica" pitchFamily="34" charset="0"/>
              <a:cs typeface="Helvetica" pitchFamily="34" charset="0"/>
            </a:endParaRPr>
          </a:p>
        </p:txBody>
      </p:sp>
      <p:sp>
        <p:nvSpPr>
          <p:cNvPr id="17" name="TextBox 16"/>
          <p:cNvSpPr txBox="1"/>
          <p:nvPr/>
        </p:nvSpPr>
        <p:spPr>
          <a:xfrm>
            <a:off x="4729655" y="7562966"/>
            <a:ext cx="2412124" cy="523220"/>
          </a:xfrm>
          <a:prstGeom prst="rect">
            <a:avLst/>
          </a:prstGeom>
          <a:noFill/>
          <a:ln w="63500" cmpd="thinThick">
            <a:solidFill>
              <a:srgbClr val="FF3300"/>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1991 Red Z28</a:t>
            </a:r>
          </a:p>
          <a:p>
            <a:pPr algn="ctr"/>
            <a:r>
              <a:rPr lang="en-US" sz="1600" i="1" dirty="0" smtClean="0">
                <a:latin typeface="Helvetica" pitchFamily="34" charset="0"/>
                <a:cs typeface="Helvetica" pitchFamily="34" charset="0"/>
              </a:rPr>
              <a:t>“Zoom”</a:t>
            </a:r>
            <a:endParaRPr lang="en-US" sz="1600" i="1" dirty="0">
              <a:latin typeface="Helvetica" pitchFamily="34" charset="0"/>
              <a:cs typeface="Helvetica" pitchFamily="34" charset="0"/>
            </a:endParaRPr>
          </a:p>
        </p:txBody>
      </p:sp>
      <p:sp>
        <p:nvSpPr>
          <p:cNvPr id="18" name="TextBox 17"/>
          <p:cNvSpPr txBox="1"/>
          <p:nvPr/>
        </p:nvSpPr>
        <p:spPr>
          <a:xfrm>
            <a:off x="4726379" y="8108505"/>
            <a:ext cx="2410692"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dirty="0" smtClean="0"/>
              <a:t>Gateway Camaro Club </a:t>
            </a:r>
          </a:p>
          <a:p>
            <a:pPr algn="ctr"/>
            <a:r>
              <a:rPr lang="en-US" sz="1000" dirty="0" smtClean="0"/>
              <a:t>2019</a:t>
            </a:r>
            <a:endParaRPr lang="en-US" sz="1000" dirty="0"/>
          </a:p>
        </p:txBody>
      </p:sp>
      <p:sp>
        <p:nvSpPr>
          <p:cNvPr id="21" name="TextBox 20"/>
          <p:cNvSpPr txBox="1"/>
          <p:nvPr/>
        </p:nvSpPr>
        <p:spPr>
          <a:xfrm>
            <a:off x="4512624" y="4929798"/>
            <a:ext cx="2256311"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Judy and Dennis Shoreack</a:t>
            </a:r>
          </a:p>
        </p:txBody>
      </p:sp>
      <p:sp>
        <p:nvSpPr>
          <p:cNvPr id="20482" name="AutoShape 2" descr="http://www.iconarchive.com/download/i66035/lovuhemant/merry-christmas/Santa.ico"/>
          <p:cNvSpPr>
            <a:spLocks noChangeAspect="1" noChangeArrowheads="1"/>
          </p:cNvSpPr>
          <p:nvPr/>
        </p:nvSpPr>
        <p:spPr bwMode="auto">
          <a:xfrm>
            <a:off x="155575" y="-1189038"/>
            <a:ext cx="2490788" cy="249078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http://www.iconarchive.com/download/i66035/lovuhemant/merry-christmas/Santa.ico"/>
          <p:cNvSpPr>
            <a:spLocks noChangeAspect="1" noChangeArrowheads="1"/>
          </p:cNvSpPr>
          <p:nvPr/>
        </p:nvSpPr>
        <p:spPr bwMode="auto">
          <a:xfrm>
            <a:off x="155575" y="-1189038"/>
            <a:ext cx="2490788" cy="249078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2315687" y="574862"/>
            <a:ext cx="5456713" cy="1169551"/>
          </a:xfrm>
          <a:prstGeom prst="rect">
            <a:avLst/>
          </a:prstGeom>
          <a:noFill/>
        </p:spPr>
        <p:txBody>
          <a:bodyPr wrap="square" rtlCol="0">
            <a:spAutoFit/>
          </a:bodyPr>
          <a:lstStyle/>
          <a:p>
            <a:pPr algn="ctr"/>
            <a:r>
              <a:rPr lang="en-US" sz="3500" dirty="0" smtClean="0">
                <a:effectLst>
                  <a:outerShdw blurRad="38100" dist="38100" dir="2700000" algn="tl">
                    <a:srgbClr val="000000">
                      <a:alpha val="43137"/>
                    </a:srgbClr>
                  </a:outerShdw>
                </a:effectLst>
                <a:latin typeface="Brush Script Std" pitchFamily="66" charset="0"/>
                <a:cs typeface="Helvetica" pitchFamily="34" charset="0"/>
              </a:rPr>
              <a:t>Peanut Butter Cookies with Kisses</a:t>
            </a:r>
            <a:endParaRPr lang="en-US" sz="3500" dirty="0">
              <a:effectLst>
                <a:outerShdw blurRad="38100" dist="38100" dir="2700000" algn="tl">
                  <a:srgbClr val="000000">
                    <a:alpha val="43137"/>
                  </a:srgbClr>
                </a:outerShdw>
              </a:effectLst>
              <a:latin typeface="Brush Script Std" pitchFamily="66" charset="0"/>
              <a:cs typeface="Helvetica" pitchFamily="34" charset="0"/>
            </a:endParaRPr>
          </a:p>
        </p:txBody>
      </p:sp>
      <p:sp>
        <p:nvSpPr>
          <p:cNvPr id="27" name="TextBox 26"/>
          <p:cNvSpPr txBox="1"/>
          <p:nvPr/>
        </p:nvSpPr>
        <p:spPr>
          <a:xfrm>
            <a:off x="557835" y="3691951"/>
            <a:ext cx="3073400" cy="938719"/>
          </a:xfrm>
          <a:prstGeom prst="rect">
            <a:avLst/>
          </a:prstGeom>
          <a:noFill/>
        </p:spPr>
        <p:txBody>
          <a:bodyPr wrap="square" rtlCol="0">
            <a:spAutoFit/>
          </a:bodyPr>
          <a:lstStyle/>
          <a:p>
            <a:r>
              <a:rPr lang="en-US" sz="1100" dirty="0" smtClean="0"/>
              <a:t>1 cup white sugar</a:t>
            </a:r>
          </a:p>
          <a:p>
            <a:r>
              <a:rPr lang="en-US" sz="1100" dirty="0" smtClean="0"/>
              <a:t>1 cup peanut butter</a:t>
            </a:r>
          </a:p>
          <a:p>
            <a:r>
              <a:rPr lang="en-US" sz="1100" dirty="0" smtClean="0"/>
              <a:t>1 egg</a:t>
            </a:r>
          </a:p>
          <a:p>
            <a:r>
              <a:rPr lang="en-US" sz="1100" dirty="0" smtClean="0"/>
              <a:t>1 teaspoon vanilla extract</a:t>
            </a:r>
          </a:p>
          <a:p>
            <a:r>
              <a:rPr lang="en-US" sz="1100" dirty="0" smtClean="0"/>
              <a:t>30 chocolate Kisses</a:t>
            </a:r>
            <a:endParaRPr lang="en-US" sz="1100" dirty="0"/>
          </a:p>
        </p:txBody>
      </p:sp>
      <p:sp>
        <p:nvSpPr>
          <p:cNvPr id="28" name="TextBox 27"/>
          <p:cNvSpPr txBox="1"/>
          <p:nvPr/>
        </p:nvSpPr>
        <p:spPr>
          <a:xfrm>
            <a:off x="455824" y="5044856"/>
            <a:ext cx="4120970" cy="1277273"/>
          </a:xfrm>
          <a:prstGeom prst="rect">
            <a:avLst/>
          </a:prstGeom>
          <a:noFill/>
        </p:spPr>
        <p:txBody>
          <a:bodyPr wrap="square" rtlCol="0">
            <a:spAutoFit/>
          </a:bodyPr>
          <a:lstStyle/>
          <a:p>
            <a:pPr marL="228600" lvl="0" indent="-228600">
              <a:buFont typeface="+mj-lt"/>
              <a:buAutoNum type="arabicPeriod"/>
            </a:pPr>
            <a:r>
              <a:rPr lang="en-US" sz="1100" dirty="0" smtClean="0"/>
              <a:t>Preheat oven to 350 degrees F. </a:t>
            </a:r>
          </a:p>
          <a:p>
            <a:pPr marL="228600" lvl="0" indent="-228600">
              <a:buFont typeface="+mj-lt"/>
              <a:buAutoNum type="arabicPeriod"/>
            </a:pPr>
            <a:r>
              <a:rPr lang="en-US" sz="1100" dirty="0" smtClean="0"/>
              <a:t>Combine sugar, peanut butter, and egg. </a:t>
            </a:r>
          </a:p>
          <a:p>
            <a:pPr marL="228600" lvl="0" indent="-228600">
              <a:buFont typeface="+mj-lt"/>
              <a:buAutoNum type="arabicPeriod"/>
            </a:pPr>
            <a:r>
              <a:rPr lang="en-US" sz="1100" dirty="0" smtClean="0"/>
              <a:t>Shape into 1 inch balls and place on ungreased cookie sheet. NOTE: If dough is too sticky, refrigerate 1/2 hour or until easy to handle. </a:t>
            </a:r>
          </a:p>
          <a:p>
            <a:pPr marL="228600" lvl="0" indent="-228600">
              <a:buFont typeface="+mj-lt"/>
              <a:buAutoNum type="arabicPeriod"/>
            </a:pPr>
            <a:r>
              <a:rPr lang="en-US" sz="1100" dirty="0" smtClean="0"/>
              <a:t>Bake for 10 minutes. Remove cookies from oven. Press a chocolate kiss into the center of each warm cookie. </a:t>
            </a:r>
            <a:endParaRPr lang="en-US" sz="1100" dirty="0"/>
          </a:p>
        </p:txBody>
      </p:sp>
      <p:grpSp>
        <p:nvGrpSpPr>
          <p:cNvPr id="2" name="Group 29"/>
          <p:cNvGrpSpPr/>
          <p:nvPr/>
        </p:nvGrpSpPr>
        <p:grpSpPr>
          <a:xfrm>
            <a:off x="466724" y="6657975"/>
            <a:ext cx="3935118" cy="2686051"/>
            <a:chOff x="409575" y="7134225"/>
            <a:chExt cx="3390900" cy="2314576"/>
          </a:xfrm>
        </p:grpSpPr>
        <p:sp>
          <p:nvSpPr>
            <p:cNvPr id="22" name="Rectangle 21"/>
            <p:cNvSpPr/>
            <p:nvPr/>
          </p:nvSpPr>
          <p:spPr>
            <a:xfrm>
              <a:off x="409575" y="7134225"/>
              <a:ext cx="3390900" cy="2314576"/>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794" name="Picture 2" descr="http://www.gatewaycamaro.com/3rd%20Gen/DS/slides/DS001%20%2823Aug15%29.JPG"/>
            <p:cNvPicPr>
              <a:picLocks noChangeAspect="1" noChangeArrowheads="1"/>
            </p:cNvPicPr>
            <p:nvPr/>
          </p:nvPicPr>
          <p:blipFill>
            <a:blip r:embed="rId4" cstate="print"/>
            <a:srcRect/>
            <a:stretch>
              <a:fillRect/>
            </a:stretch>
          </p:blipFill>
          <p:spPr bwMode="auto">
            <a:xfrm>
              <a:off x="468926" y="7212013"/>
              <a:ext cx="3277573" cy="2170112"/>
            </a:xfrm>
            <a:prstGeom prst="rect">
              <a:avLst/>
            </a:prstGeom>
            <a:noFill/>
          </p:spPr>
        </p:pic>
      </p:grpSp>
      <p:pic>
        <p:nvPicPr>
          <p:cNvPr id="31" name="Picture 30"/>
          <p:cNvPicPr/>
          <p:nvPr/>
        </p:nvPicPr>
        <p:blipFill>
          <a:blip r:embed="rId5" cstate="print"/>
          <a:srcRect/>
          <a:stretch>
            <a:fillRect/>
          </a:stretch>
        </p:blipFill>
        <p:spPr bwMode="auto">
          <a:xfrm>
            <a:off x="4417621" y="1781476"/>
            <a:ext cx="2351314" cy="3074845"/>
          </a:xfrm>
          <a:prstGeom prst="rect">
            <a:avLst/>
          </a:prstGeom>
          <a:noFill/>
          <a:ln w="9525">
            <a:noFill/>
            <a:miter lim="800000"/>
            <a:headEnd/>
            <a:tailEnd/>
          </a:ln>
        </p:spPr>
      </p:pic>
      <p:sp>
        <p:nvSpPr>
          <p:cNvPr id="23" name="Half Frame 22"/>
          <p:cNvSpPr/>
          <p:nvPr/>
        </p:nvSpPr>
        <p:spPr>
          <a:xfrm>
            <a:off x="4324742" y="1725813"/>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lf Frame 24"/>
          <p:cNvSpPr/>
          <p:nvPr/>
        </p:nvSpPr>
        <p:spPr>
          <a:xfrm rot="16200000">
            <a:off x="4348820" y="4611760"/>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p:cNvSpPr/>
          <p:nvPr/>
        </p:nvSpPr>
        <p:spPr>
          <a:xfrm rot="10800000">
            <a:off x="6546816" y="4612344"/>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lf Frame 23"/>
          <p:cNvSpPr/>
          <p:nvPr/>
        </p:nvSpPr>
        <p:spPr>
          <a:xfrm rot="5400000">
            <a:off x="6512819" y="1712587"/>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8"/>
          <p:cNvPicPr>
            <a:picLocks noChangeAspect="1" noChangeArrowheads="1"/>
          </p:cNvPicPr>
          <p:nvPr/>
        </p:nvPicPr>
        <p:blipFill>
          <a:blip r:embed="rId2" cstate="print"/>
          <a:srcRect/>
          <a:stretch>
            <a:fillRect/>
          </a:stretch>
        </p:blipFill>
        <p:spPr bwMode="auto">
          <a:xfrm>
            <a:off x="1541603" y="189187"/>
            <a:ext cx="2649024" cy="3375666"/>
          </a:xfrm>
          <a:prstGeom prst="rect">
            <a:avLst/>
          </a:prstGeom>
          <a:noFill/>
          <a:ln w="9525">
            <a:noFill/>
            <a:miter lim="800000"/>
            <a:headEnd/>
            <a:tailEnd/>
          </a:ln>
        </p:spPr>
      </p:pic>
      <p:sp>
        <p:nvSpPr>
          <p:cNvPr id="15" name="TextBox 14"/>
          <p:cNvSpPr txBox="1"/>
          <p:nvPr/>
        </p:nvSpPr>
        <p:spPr>
          <a:xfrm>
            <a:off x="470438" y="3036969"/>
            <a:ext cx="5186855" cy="276999"/>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p:txBody>
      </p:sp>
      <p:sp>
        <p:nvSpPr>
          <p:cNvPr id="16" name="TextBox 15"/>
          <p:cNvSpPr txBox="1"/>
          <p:nvPr/>
        </p:nvSpPr>
        <p:spPr>
          <a:xfrm>
            <a:off x="465369" y="5189356"/>
            <a:ext cx="6453962" cy="461665"/>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endParaRPr lang="en-US" sz="1200" dirty="0">
              <a:latin typeface="Helvetica" pitchFamily="34" charset="0"/>
              <a:cs typeface="Helvetica" pitchFamily="34" charset="0"/>
            </a:endParaRPr>
          </a:p>
        </p:txBody>
      </p:sp>
      <p:sp>
        <p:nvSpPr>
          <p:cNvPr id="18" name="TextBox 17"/>
          <p:cNvSpPr txBox="1"/>
          <p:nvPr/>
        </p:nvSpPr>
        <p:spPr>
          <a:xfrm>
            <a:off x="4460251" y="8291954"/>
            <a:ext cx="2797790"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dirty="0" smtClean="0"/>
              <a:t>Gateway Camaro Club </a:t>
            </a:r>
          </a:p>
          <a:p>
            <a:pPr algn="ctr"/>
            <a:r>
              <a:rPr lang="en-US" sz="1000" dirty="0" smtClean="0"/>
              <a:t>2019</a:t>
            </a:r>
            <a:endParaRPr lang="en-US" sz="1000" dirty="0"/>
          </a:p>
        </p:txBody>
      </p:sp>
      <p:sp>
        <p:nvSpPr>
          <p:cNvPr id="21" name="TextBox 20"/>
          <p:cNvSpPr txBox="1"/>
          <p:nvPr/>
        </p:nvSpPr>
        <p:spPr>
          <a:xfrm>
            <a:off x="4219575" y="4018901"/>
            <a:ext cx="2771775" cy="369331"/>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Linda </a:t>
            </a:r>
            <a:r>
              <a:rPr lang="en-US" sz="900" i="1" dirty="0" err="1" smtClean="0">
                <a:latin typeface="Helvetica" pitchFamily="34" charset="0"/>
                <a:cs typeface="Helvetica" pitchFamily="34" charset="0"/>
              </a:rPr>
              <a:t>Kondrick</a:t>
            </a:r>
            <a:endParaRPr lang="en-US" sz="900" i="1" dirty="0" smtClean="0">
              <a:latin typeface="Helvetica" pitchFamily="34" charset="0"/>
              <a:cs typeface="Helvetica" pitchFamily="34" charset="0"/>
            </a:endParaRPr>
          </a:p>
        </p:txBody>
      </p:sp>
      <p:sp>
        <p:nvSpPr>
          <p:cNvPr id="20482" name="AutoShape 2" descr="http://www.iconarchive.com/download/i66035/lovuhemant/merry-christmas/Santa.ico"/>
          <p:cNvSpPr>
            <a:spLocks noChangeAspect="1" noChangeArrowheads="1"/>
          </p:cNvSpPr>
          <p:nvPr/>
        </p:nvSpPr>
        <p:spPr bwMode="auto">
          <a:xfrm>
            <a:off x="155575" y="-1189038"/>
            <a:ext cx="2490788" cy="249078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http://www.iconarchive.com/download/i66035/lovuhemant/merry-christmas/Santa.ico"/>
          <p:cNvSpPr>
            <a:spLocks noChangeAspect="1" noChangeArrowheads="1"/>
          </p:cNvSpPr>
          <p:nvPr/>
        </p:nvSpPr>
        <p:spPr bwMode="auto">
          <a:xfrm>
            <a:off x="155575" y="-1189038"/>
            <a:ext cx="2490788" cy="249078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1" y="877956"/>
            <a:ext cx="7772399" cy="707886"/>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latin typeface="Brush Script Std" pitchFamily="66" charset="0"/>
                <a:cs typeface="Helvetica" pitchFamily="34" charset="0"/>
              </a:rPr>
              <a:t>                     Cowboy Cookies</a:t>
            </a:r>
            <a:endParaRPr lang="en-US" sz="4000" dirty="0">
              <a:effectLst>
                <a:outerShdw blurRad="38100" dist="38100" dir="2700000" algn="tl">
                  <a:srgbClr val="000000">
                    <a:alpha val="43137"/>
                  </a:srgbClr>
                </a:outerShdw>
              </a:effectLst>
              <a:latin typeface="Brush Script Std" pitchFamily="66" charset="0"/>
              <a:cs typeface="Helvetica" pitchFamily="34" charset="0"/>
            </a:endParaRPr>
          </a:p>
        </p:txBody>
      </p:sp>
      <p:sp>
        <p:nvSpPr>
          <p:cNvPr id="27" name="TextBox 26"/>
          <p:cNvSpPr txBox="1"/>
          <p:nvPr/>
        </p:nvSpPr>
        <p:spPr>
          <a:xfrm>
            <a:off x="523019" y="3278593"/>
            <a:ext cx="3073400" cy="1785104"/>
          </a:xfrm>
          <a:prstGeom prst="rect">
            <a:avLst/>
          </a:prstGeom>
          <a:noFill/>
        </p:spPr>
        <p:txBody>
          <a:bodyPr wrap="square" rtlCol="0">
            <a:spAutoFit/>
          </a:bodyPr>
          <a:lstStyle/>
          <a:p>
            <a:r>
              <a:rPr lang="en-US" sz="1100" dirty="0" smtClean="0"/>
              <a:t>2 cups sifted flour</a:t>
            </a:r>
          </a:p>
          <a:p>
            <a:r>
              <a:rPr lang="en-US" sz="1100" dirty="0" smtClean="0"/>
              <a:t>1 teaspoon baking soda</a:t>
            </a:r>
          </a:p>
          <a:p>
            <a:r>
              <a:rPr lang="en-US" sz="1100" dirty="0" smtClean="0"/>
              <a:t>½ teaspoon salt</a:t>
            </a:r>
          </a:p>
          <a:p>
            <a:r>
              <a:rPr lang="en-US" sz="1100" dirty="0" smtClean="0"/>
              <a:t>½ teaspoon baking powder</a:t>
            </a:r>
          </a:p>
          <a:p>
            <a:r>
              <a:rPr lang="en-US" sz="1100" dirty="0" smtClean="0"/>
              <a:t>1 cup shortening (or butter)</a:t>
            </a:r>
          </a:p>
          <a:p>
            <a:r>
              <a:rPr lang="en-US" sz="1100" dirty="0" smtClean="0"/>
              <a:t>1 cup sugar</a:t>
            </a:r>
          </a:p>
          <a:p>
            <a:r>
              <a:rPr lang="en-US" sz="1100" dirty="0" smtClean="0"/>
              <a:t>2 eggs</a:t>
            </a:r>
          </a:p>
          <a:p>
            <a:r>
              <a:rPr lang="en-US" sz="1100" dirty="0" smtClean="0"/>
              <a:t>1 teaspoon vanilla</a:t>
            </a:r>
          </a:p>
          <a:p>
            <a:r>
              <a:rPr lang="en-US" sz="1100" dirty="0" smtClean="0"/>
              <a:t>2 cups Quaker – quick-one-minute oats</a:t>
            </a:r>
          </a:p>
          <a:p>
            <a:r>
              <a:rPr lang="en-US" sz="1100" dirty="0" smtClean="0"/>
              <a:t>1 package chocolate chips</a:t>
            </a:r>
            <a:endParaRPr lang="en-US" sz="1100" dirty="0"/>
          </a:p>
        </p:txBody>
      </p:sp>
      <p:sp>
        <p:nvSpPr>
          <p:cNvPr id="28" name="TextBox 27"/>
          <p:cNvSpPr txBox="1"/>
          <p:nvPr/>
        </p:nvSpPr>
        <p:spPr>
          <a:xfrm>
            <a:off x="544505" y="5406435"/>
            <a:ext cx="6206092" cy="1107996"/>
          </a:xfrm>
          <a:prstGeom prst="rect">
            <a:avLst/>
          </a:prstGeom>
          <a:noFill/>
        </p:spPr>
        <p:txBody>
          <a:bodyPr wrap="square" rtlCol="0">
            <a:spAutoFit/>
          </a:bodyPr>
          <a:lstStyle/>
          <a:p>
            <a:pPr marL="228600" indent="-228600">
              <a:buFont typeface="+mj-lt"/>
              <a:buAutoNum type="arabicPeriod"/>
            </a:pPr>
            <a:r>
              <a:rPr lang="en-US" sz="1100" dirty="0" smtClean="0"/>
              <a:t>Preheat oven to 350°F.</a:t>
            </a:r>
          </a:p>
          <a:p>
            <a:pPr marL="228600" indent="-228600">
              <a:buFont typeface="+mj-lt"/>
              <a:buAutoNum type="arabicPeriod"/>
            </a:pPr>
            <a:r>
              <a:rPr lang="en-US" sz="1100" dirty="0" smtClean="0"/>
              <a:t>Cream shortening, sugars, vanilla and eggs. </a:t>
            </a:r>
          </a:p>
          <a:p>
            <a:pPr marL="228600" indent="-228600">
              <a:buFont typeface="+mj-lt"/>
              <a:buAutoNum type="arabicPeriod"/>
            </a:pPr>
            <a:r>
              <a:rPr lang="en-US" sz="1100" dirty="0" smtClean="0"/>
              <a:t>Beat well.  </a:t>
            </a:r>
          </a:p>
          <a:p>
            <a:pPr marL="228600" indent="-228600">
              <a:buFont typeface="+mj-lt"/>
              <a:buAutoNum type="arabicPeriod"/>
            </a:pPr>
            <a:r>
              <a:rPr lang="en-US" sz="1100" dirty="0" smtClean="0"/>
              <a:t>Stir in dry ingredients, then add oats and chips last.  </a:t>
            </a:r>
          </a:p>
          <a:p>
            <a:pPr marL="228600" indent="-228600">
              <a:buFont typeface="+mj-lt"/>
              <a:buAutoNum type="arabicPeriod"/>
            </a:pPr>
            <a:r>
              <a:rPr lang="en-US" sz="1100" dirty="0" smtClean="0"/>
              <a:t>Drop by teaspoon on greased cookie sheet.  </a:t>
            </a:r>
          </a:p>
          <a:p>
            <a:pPr marL="228600" indent="-228600">
              <a:buFont typeface="+mj-lt"/>
              <a:buAutoNum type="arabicPeriod"/>
            </a:pPr>
            <a:r>
              <a:rPr lang="en-US" sz="1100" dirty="0" smtClean="0"/>
              <a:t>Bake 13-15 minutes.</a:t>
            </a:r>
            <a:endParaRPr lang="en-US" sz="1100" dirty="0"/>
          </a:p>
        </p:txBody>
      </p:sp>
      <p:sp>
        <p:nvSpPr>
          <p:cNvPr id="30" name="TextBox 29"/>
          <p:cNvSpPr txBox="1"/>
          <p:nvPr/>
        </p:nvSpPr>
        <p:spPr>
          <a:xfrm>
            <a:off x="4501800" y="7769672"/>
            <a:ext cx="2753830" cy="523220"/>
          </a:xfrm>
          <a:prstGeom prst="rect">
            <a:avLst/>
          </a:prstGeom>
          <a:noFill/>
          <a:ln w="47625" cmpd="thinThick">
            <a:solidFill>
              <a:srgbClr val="0070C0"/>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2016 Hyper Blue Metallic</a:t>
            </a:r>
          </a:p>
          <a:p>
            <a:pPr algn="ctr"/>
            <a:r>
              <a:rPr lang="en-US" sz="1600" i="1" dirty="0" smtClean="0">
                <a:latin typeface="Helvetica" pitchFamily="34" charset="0"/>
                <a:cs typeface="Helvetica" pitchFamily="34" charset="0"/>
              </a:rPr>
              <a:t>“Blue Beauty”</a:t>
            </a:r>
            <a:endParaRPr lang="en-US" sz="1600" i="1" dirty="0">
              <a:latin typeface="Helvetica" pitchFamily="34" charset="0"/>
              <a:cs typeface="Helvetica" pitchFamily="34" charset="0"/>
            </a:endParaRPr>
          </a:p>
        </p:txBody>
      </p:sp>
      <p:grpSp>
        <p:nvGrpSpPr>
          <p:cNvPr id="35" name="Group 34"/>
          <p:cNvGrpSpPr/>
          <p:nvPr/>
        </p:nvGrpSpPr>
        <p:grpSpPr>
          <a:xfrm>
            <a:off x="428625" y="7058026"/>
            <a:ext cx="3848100" cy="2228849"/>
            <a:chOff x="428625" y="7343776"/>
            <a:chExt cx="3848100" cy="2228849"/>
          </a:xfrm>
        </p:grpSpPr>
        <p:sp>
          <p:nvSpPr>
            <p:cNvPr id="22" name="Rectangle 21"/>
            <p:cNvSpPr/>
            <p:nvPr/>
          </p:nvSpPr>
          <p:spPr>
            <a:xfrm>
              <a:off x="428625" y="7343776"/>
              <a:ext cx="3848100" cy="2228849"/>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http://www.gatewaycamaro.com/6th%20Gen/LK/slides/14581562_10211043968598303_4589949049291426892_n.jpg"/>
            <p:cNvPicPr>
              <a:picLocks noChangeAspect="1" noChangeArrowheads="1"/>
            </p:cNvPicPr>
            <p:nvPr/>
          </p:nvPicPr>
          <p:blipFill>
            <a:blip r:embed="rId3" cstate="print"/>
            <a:srcRect/>
            <a:stretch>
              <a:fillRect/>
            </a:stretch>
          </p:blipFill>
          <p:spPr bwMode="auto">
            <a:xfrm>
              <a:off x="509412" y="7427913"/>
              <a:ext cx="3694287" cy="2078037"/>
            </a:xfrm>
            <a:prstGeom prst="rect">
              <a:avLst/>
            </a:prstGeom>
            <a:noFill/>
          </p:spPr>
        </p:pic>
      </p:grpSp>
      <p:pic>
        <p:nvPicPr>
          <p:cNvPr id="29" name="Picture 28"/>
          <p:cNvPicPr/>
          <p:nvPr/>
        </p:nvPicPr>
        <p:blipFill>
          <a:blip r:embed="rId4" cstate="print"/>
          <a:srcRect/>
          <a:stretch>
            <a:fillRect/>
          </a:stretch>
        </p:blipFill>
        <p:spPr bwMode="auto">
          <a:xfrm>
            <a:off x="4238626" y="1844518"/>
            <a:ext cx="2743200" cy="2059158"/>
          </a:xfrm>
          <a:prstGeom prst="rect">
            <a:avLst/>
          </a:prstGeom>
          <a:noFill/>
          <a:ln w="9525">
            <a:noFill/>
            <a:miter lim="800000"/>
            <a:headEnd/>
            <a:tailEnd/>
          </a:ln>
        </p:spPr>
      </p:pic>
      <p:sp>
        <p:nvSpPr>
          <p:cNvPr id="23" name="Half Frame 22"/>
          <p:cNvSpPr/>
          <p:nvPr/>
        </p:nvSpPr>
        <p:spPr>
          <a:xfrm>
            <a:off x="4123463" y="1741702"/>
            <a:ext cx="280981" cy="323129"/>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lf Frame 23"/>
          <p:cNvSpPr/>
          <p:nvPr/>
        </p:nvSpPr>
        <p:spPr>
          <a:xfrm rot="5400000">
            <a:off x="6757064" y="1701836"/>
            <a:ext cx="280981" cy="323129"/>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lf Frame 24"/>
          <p:cNvSpPr/>
          <p:nvPr/>
        </p:nvSpPr>
        <p:spPr>
          <a:xfrm rot="16200000">
            <a:off x="4142461" y="3679035"/>
            <a:ext cx="280981" cy="323129"/>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p:cNvSpPr/>
          <p:nvPr/>
        </p:nvSpPr>
        <p:spPr>
          <a:xfrm rot="10800000">
            <a:off x="6770834" y="3659391"/>
            <a:ext cx="280981" cy="323129"/>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9" name="Picture 38" descr="Christmas wreath.JPG"/>
          <p:cNvPicPr>
            <a:picLocks noChangeAspect="1"/>
          </p:cNvPicPr>
          <p:nvPr/>
        </p:nvPicPr>
        <p:blipFill>
          <a:blip r:embed="rId5" cstate="print"/>
          <a:stretch>
            <a:fillRect/>
          </a:stretch>
        </p:blipFill>
        <p:spPr>
          <a:xfrm>
            <a:off x="3656487" y="4618944"/>
            <a:ext cx="1314450" cy="1343025"/>
          </a:xfrm>
          <a:prstGeom prst="rect">
            <a:avLst/>
          </a:prstGeom>
        </p:spPr>
      </p:pic>
      <p:pic>
        <p:nvPicPr>
          <p:cNvPr id="40" name="Picture 39" descr="Christmas wreath.JPG"/>
          <p:cNvPicPr>
            <a:picLocks noChangeAspect="1"/>
          </p:cNvPicPr>
          <p:nvPr/>
        </p:nvPicPr>
        <p:blipFill>
          <a:blip r:embed="rId5" cstate="print"/>
          <a:stretch>
            <a:fillRect/>
          </a:stretch>
        </p:blipFill>
        <p:spPr>
          <a:xfrm>
            <a:off x="5008294" y="4628841"/>
            <a:ext cx="1314450" cy="1343025"/>
          </a:xfrm>
          <a:prstGeom prst="rect">
            <a:avLst/>
          </a:prstGeom>
        </p:spPr>
      </p:pic>
      <p:pic>
        <p:nvPicPr>
          <p:cNvPr id="41" name="Picture 40" descr="Christmas wreath.JPG"/>
          <p:cNvPicPr>
            <a:picLocks noChangeAspect="1"/>
          </p:cNvPicPr>
          <p:nvPr/>
        </p:nvPicPr>
        <p:blipFill>
          <a:blip r:embed="rId5" cstate="print"/>
          <a:stretch>
            <a:fillRect/>
          </a:stretch>
        </p:blipFill>
        <p:spPr>
          <a:xfrm>
            <a:off x="6267079" y="4605090"/>
            <a:ext cx="1314450" cy="134302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4534" y="1699431"/>
            <a:ext cx="2977705" cy="2139047"/>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r>
              <a:rPr lang="en-US" sz="1100" dirty="0" smtClean="0"/>
              <a:t/>
            </a:r>
            <a:br>
              <a:rPr lang="en-US" sz="1100" dirty="0" smtClean="0"/>
            </a:br>
            <a:r>
              <a:rPr lang="en-US" sz="1100" b="1" i="1" dirty="0" smtClean="0"/>
              <a:t>Maple-Caramel Glaze</a:t>
            </a:r>
            <a:endParaRPr lang="en-US" sz="1100" i="1" dirty="0" smtClean="0"/>
          </a:p>
          <a:p>
            <a:r>
              <a:rPr lang="en-US" sz="1100" dirty="0" smtClean="0"/>
              <a:t>¾ cup maple syrup</a:t>
            </a:r>
          </a:p>
          <a:p>
            <a:r>
              <a:rPr lang="en-US" sz="1100" dirty="0" smtClean="0"/>
              <a:t>3 tablespoons whole milk</a:t>
            </a:r>
          </a:p>
          <a:p>
            <a:r>
              <a:rPr lang="en-US" sz="1100" dirty="0" smtClean="0"/>
              <a:t>2 tablespoons unsalted butter</a:t>
            </a:r>
          </a:p>
          <a:p>
            <a:r>
              <a:rPr lang="en-US" sz="1100" dirty="0" smtClean="0"/>
              <a:t>½ teaspoon baking soda</a:t>
            </a:r>
          </a:p>
          <a:p>
            <a:r>
              <a:rPr lang="en-US" sz="1100" dirty="0" smtClean="0"/>
              <a:t>Pinch of salt</a:t>
            </a:r>
          </a:p>
          <a:p>
            <a:endParaRPr lang="en-US" sz="1100" dirty="0" smtClean="0"/>
          </a:p>
          <a:p>
            <a:r>
              <a:rPr lang="en-US" sz="1100" i="1" dirty="0" smtClean="0"/>
              <a:t> </a:t>
            </a:r>
            <a:r>
              <a:rPr lang="en-US" sz="1100" b="1" i="1" dirty="0" smtClean="0"/>
              <a:t>Dark Chocolate Popcorn Bark</a:t>
            </a:r>
            <a:endParaRPr lang="en-US" sz="1100" i="1" dirty="0" smtClean="0"/>
          </a:p>
          <a:p>
            <a:r>
              <a:rPr lang="en-US" sz="1100" dirty="0" smtClean="0"/>
              <a:t>10 cups plain popcorn</a:t>
            </a:r>
          </a:p>
          <a:p>
            <a:r>
              <a:rPr lang="en-US" sz="1100" dirty="0" smtClean="0"/>
              <a:t>¾ cup maple-caramel glaze</a:t>
            </a:r>
          </a:p>
          <a:p>
            <a:r>
              <a:rPr lang="en-US" sz="1100" dirty="0" smtClean="0"/>
              <a:t> 1 ½ cups melted dark chocolate</a:t>
            </a:r>
            <a:endParaRPr lang="en-US" sz="1100" dirty="0"/>
          </a:p>
        </p:txBody>
      </p:sp>
      <p:sp>
        <p:nvSpPr>
          <p:cNvPr id="6" name="TextBox 5"/>
          <p:cNvSpPr txBox="1"/>
          <p:nvPr/>
        </p:nvSpPr>
        <p:spPr>
          <a:xfrm>
            <a:off x="481543" y="3895339"/>
            <a:ext cx="6259129" cy="3831818"/>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r>
              <a:rPr lang="en-US" sz="1100" b="1" i="1" dirty="0" smtClean="0"/>
              <a:t>Maple-Caramel Glaze</a:t>
            </a:r>
            <a:endParaRPr lang="en-US" sz="1100" i="1" dirty="0" smtClean="0"/>
          </a:p>
          <a:p>
            <a:pPr marL="228600" lvl="0" indent="-228600">
              <a:buFont typeface="+mj-lt"/>
              <a:buAutoNum type="arabicPeriod"/>
            </a:pPr>
            <a:r>
              <a:rPr lang="en-US" sz="1100" dirty="0" smtClean="0"/>
              <a:t>In a small pot over medium heat, add maple syrup, and stir to bring the syrup to a boil.</a:t>
            </a:r>
          </a:p>
          <a:p>
            <a:pPr marL="228600" lvl="0" indent="-228600">
              <a:buFont typeface="+mj-lt"/>
              <a:buAutoNum type="arabicPeriod"/>
            </a:pPr>
            <a:r>
              <a:rPr lang="en-US" sz="1100" dirty="0" smtClean="0"/>
              <a:t>Continue stirring approximately 15 minutes; syrup will start to bubble and stick to the sides of the pot</a:t>
            </a:r>
          </a:p>
          <a:p>
            <a:pPr marL="228600" lvl="0" indent="-228600">
              <a:buFont typeface="+mj-lt"/>
              <a:buAutoNum type="arabicPeriod"/>
            </a:pPr>
            <a:r>
              <a:rPr lang="en-US" sz="1100" dirty="0" smtClean="0"/>
              <a:t>Lower the heat and add milk and butter, stirring occasionally until butter has melted. Remove from heat and whisk in baking soda and slat.</a:t>
            </a:r>
          </a:p>
          <a:p>
            <a:pPr marL="228600" lvl="0" indent="-228600">
              <a:buFont typeface="+mj-lt"/>
              <a:buAutoNum type="arabicPeriod"/>
            </a:pPr>
            <a:r>
              <a:rPr lang="en-US" sz="1100" dirty="0" smtClean="0"/>
              <a:t>Allow to cool for 1-2 minutes before pouring over popcorn.</a:t>
            </a:r>
          </a:p>
          <a:p>
            <a:endParaRPr lang="en-US" sz="1100" dirty="0" smtClean="0"/>
          </a:p>
          <a:p>
            <a:r>
              <a:rPr lang="en-US" sz="1100" i="1" dirty="0" smtClean="0"/>
              <a:t> </a:t>
            </a:r>
            <a:r>
              <a:rPr lang="en-US" sz="1100" b="1" i="1" dirty="0" smtClean="0"/>
              <a:t>Dark Chocolate Popcorn Bark</a:t>
            </a:r>
            <a:endParaRPr lang="en-US" sz="1100" i="1" dirty="0" smtClean="0"/>
          </a:p>
          <a:p>
            <a:pPr marL="228600" lvl="0" indent="-228600">
              <a:buFont typeface="+mj-lt"/>
              <a:buAutoNum type="arabicPeriod"/>
            </a:pPr>
            <a:r>
              <a:rPr lang="en-US" sz="1100" dirty="0" smtClean="0"/>
              <a:t>Preheat oven to 275 ̊F and set rack to the middle of the oven.</a:t>
            </a:r>
          </a:p>
          <a:p>
            <a:pPr marL="228600" lvl="0" indent="-228600">
              <a:buFont typeface="+mj-lt"/>
              <a:buAutoNum type="arabicPeriod"/>
            </a:pPr>
            <a:r>
              <a:rPr lang="en-US" sz="1100" dirty="0" smtClean="0"/>
              <a:t>Line a baking sheet with parchment paper and spread popcorn on top.</a:t>
            </a:r>
          </a:p>
          <a:p>
            <a:pPr marL="228600" lvl="0" indent="-228600">
              <a:buFont typeface="+mj-lt"/>
              <a:buAutoNum type="arabicPeriod"/>
            </a:pPr>
            <a:r>
              <a:rPr lang="en-US" sz="1100" dirty="0" smtClean="0"/>
              <a:t>Pour maple-caramel glaze all over popcorn to coat.</a:t>
            </a:r>
          </a:p>
          <a:p>
            <a:pPr marL="228600" lvl="0" indent="-228600">
              <a:buFont typeface="+mj-lt"/>
              <a:buAutoNum type="arabicPeriod"/>
            </a:pPr>
            <a:r>
              <a:rPr lang="en-US" sz="1100" dirty="0" smtClean="0"/>
              <a:t>Place pan in the oven and bake for 30-40 minutes, tossing popcorn every 15 minutes until desired consistency (30 minutes for semi-chewy and 40 minutes for more crunch).</a:t>
            </a:r>
          </a:p>
          <a:p>
            <a:pPr marL="228600" lvl="0" indent="-228600">
              <a:buFont typeface="+mj-lt"/>
              <a:buAutoNum type="arabicPeriod"/>
            </a:pPr>
            <a:r>
              <a:rPr lang="en-US" sz="1100" dirty="0" smtClean="0"/>
              <a:t>Remove from the oven and cool to room temperature.</a:t>
            </a:r>
          </a:p>
          <a:p>
            <a:pPr marL="228600" lvl="0" indent="-228600">
              <a:buFont typeface="+mj-lt"/>
              <a:buAutoNum type="arabicPeriod"/>
            </a:pPr>
            <a:r>
              <a:rPr lang="en-US" sz="1100" dirty="0" smtClean="0"/>
              <a:t>Line a rimmed baking sheet with parchment paper and pour ¾ of the melted dark chocolate onto it, reserving ¼ for later.</a:t>
            </a:r>
          </a:p>
          <a:p>
            <a:pPr marL="228600" lvl="0" indent="-228600">
              <a:buFont typeface="+mj-lt"/>
              <a:buAutoNum type="arabicPeriod"/>
            </a:pPr>
            <a:r>
              <a:rPr lang="en-US" sz="1100" dirty="0" smtClean="0"/>
              <a:t>Scatter maple-caramel corn across the chocolate and drizzle the remaining chocolate on top of the popcorn; sprinkle with salt.</a:t>
            </a:r>
          </a:p>
          <a:p>
            <a:pPr marL="228600" lvl="0" indent="-228600">
              <a:buFont typeface="+mj-lt"/>
              <a:buAutoNum type="arabicPeriod"/>
            </a:pPr>
            <a:r>
              <a:rPr lang="en-US" sz="1100" dirty="0" smtClean="0"/>
              <a:t>Set aside for the chocolate to cool completely; approximately 30 minutes  at room temperature or </a:t>
            </a:r>
          </a:p>
          <a:p>
            <a:pPr marL="228600" lvl="0" indent="-228600"/>
            <a:r>
              <a:rPr lang="en-US" sz="1100" dirty="0" smtClean="0"/>
              <a:t>	10-15 minutes in the refrigerator. </a:t>
            </a:r>
          </a:p>
          <a:p>
            <a:pPr marL="228600" lvl="0" indent="-228600">
              <a:buFont typeface="+mj-lt"/>
              <a:buAutoNum type="arabicPeriod"/>
            </a:pPr>
            <a:r>
              <a:rPr lang="en-US" sz="1100" dirty="0" smtClean="0"/>
              <a:t>Once the chocolate has set, break the bark into chunks. </a:t>
            </a:r>
            <a:endParaRPr lang="en-US" sz="1100" dirty="0"/>
          </a:p>
        </p:txBody>
      </p:sp>
      <p:sp>
        <p:nvSpPr>
          <p:cNvPr id="20" name="TextBox 19"/>
          <p:cNvSpPr txBox="1"/>
          <p:nvPr/>
        </p:nvSpPr>
        <p:spPr>
          <a:xfrm>
            <a:off x="4928260" y="8794638"/>
            <a:ext cx="2648197"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4943073" y="8275603"/>
            <a:ext cx="2603696" cy="492443"/>
          </a:xfrm>
          <a:prstGeom prst="rect">
            <a:avLst/>
          </a:prstGeom>
          <a:noFill/>
          <a:ln w="63500" cmpd="thinThick">
            <a:solidFill>
              <a:srgbClr val="FF0000"/>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2015 Red Rock Metallic Convertible</a:t>
            </a:r>
          </a:p>
          <a:p>
            <a:pPr algn="ctr"/>
            <a:r>
              <a:rPr lang="en-US" sz="1400" i="1" dirty="0" smtClean="0">
                <a:latin typeface="Helvetica" pitchFamily="34" charset="0"/>
                <a:cs typeface="Helvetica" pitchFamily="34" charset="0"/>
              </a:rPr>
              <a:t>“Cinnamon”</a:t>
            </a:r>
            <a:endParaRPr lang="en-US" sz="1400" i="1" dirty="0">
              <a:latin typeface="Helvetica" pitchFamily="34" charset="0"/>
              <a:cs typeface="Helvetica" pitchFamily="34" charset="0"/>
            </a:endParaRPr>
          </a:p>
        </p:txBody>
      </p:sp>
      <p:grpSp>
        <p:nvGrpSpPr>
          <p:cNvPr id="2" name="Group 20"/>
          <p:cNvGrpSpPr/>
          <p:nvPr/>
        </p:nvGrpSpPr>
        <p:grpSpPr>
          <a:xfrm>
            <a:off x="1381249" y="7891185"/>
            <a:ext cx="3209802" cy="1865260"/>
            <a:chOff x="133349" y="7077075"/>
            <a:chExt cx="3933825" cy="2286000"/>
          </a:xfrm>
        </p:grpSpPr>
        <p:sp>
          <p:nvSpPr>
            <p:cNvPr id="22" name="Rectangle 21"/>
            <p:cNvSpPr/>
            <p:nvPr/>
          </p:nvSpPr>
          <p:spPr>
            <a:xfrm>
              <a:off x="133349" y="7077075"/>
              <a:ext cx="3933825" cy="2286000"/>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Bonnie_20161026_090449.jpg"/>
            <p:cNvPicPr>
              <a:picLocks noChangeAspect="1"/>
            </p:cNvPicPr>
            <p:nvPr/>
          </p:nvPicPr>
          <p:blipFill>
            <a:blip r:embed="rId2" cstate="print"/>
            <a:stretch>
              <a:fillRect/>
            </a:stretch>
          </p:blipFill>
          <p:spPr>
            <a:xfrm>
              <a:off x="171451" y="7124700"/>
              <a:ext cx="3852332" cy="2166937"/>
            </a:xfrm>
            <a:prstGeom prst="rect">
              <a:avLst/>
            </a:prstGeom>
          </p:spPr>
        </p:pic>
      </p:grpSp>
      <p:sp>
        <p:nvSpPr>
          <p:cNvPr id="17" name="TextBox 16"/>
          <p:cNvSpPr txBox="1"/>
          <p:nvPr/>
        </p:nvSpPr>
        <p:spPr>
          <a:xfrm>
            <a:off x="4207700" y="3648098"/>
            <a:ext cx="3019425" cy="507831"/>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Bonnie &amp; Louis Pfleckl</a:t>
            </a:r>
          </a:p>
          <a:p>
            <a:pPr algn="ctr"/>
            <a:endParaRPr lang="en-US" sz="900" i="1" dirty="0" smtClean="0">
              <a:latin typeface="Helvetica" pitchFamily="34" charset="0"/>
              <a:cs typeface="Helvetica" pitchFamily="34" charset="0"/>
            </a:endParaRPr>
          </a:p>
        </p:txBody>
      </p:sp>
      <p:sp>
        <p:nvSpPr>
          <p:cNvPr id="4" name="TextBox 3"/>
          <p:cNvSpPr txBox="1"/>
          <p:nvPr/>
        </p:nvSpPr>
        <p:spPr>
          <a:xfrm>
            <a:off x="457200" y="286182"/>
            <a:ext cx="7067550" cy="1200329"/>
          </a:xfrm>
          <a:prstGeom prst="rect">
            <a:avLst/>
          </a:prstGeom>
          <a:noFill/>
        </p:spPr>
        <p:txBody>
          <a:bodyPr wrap="square" rtlCol="0">
            <a:spAutoFit/>
          </a:bodyPr>
          <a:lstStyle/>
          <a:p>
            <a:pPr algn="ctr"/>
            <a:r>
              <a:rPr lang="en-US" sz="3600" dirty="0" smtClean="0">
                <a:effectLst>
                  <a:outerShdw blurRad="38100" dist="38100" dir="2700000" algn="tl">
                    <a:srgbClr val="000000">
                      <a:alpha val="43137"/>
                    </a:srgbClr>
                  </a:outerShdw>
                </a:effectLst>
                <a:latin typeface="Brush Script Std" pitchFamily="66" charset="0"/>
                <a:cs typeface="Helvetica" pitchFamily="34" charset="0"/>
              </a:rPr>
              <a:t>Dark Chocolate Popcorn Bark with Maple Caramel Glaze</a:t>
            </a:r>
            <a:endParaRPr lang="en-US" sz="3600" dirty="0">
              <a:effectLst>
                <a:outerShdw blurRad="38100" dist="38100" dir="2700000" algn="tl">
                  <a:srgbClr val="000000">
                    <a:alpha val="43137"/>
                  </a:srgbClr>
                </a:outerShdw>
              </a:effectLst>
              <a:latin typeface="Brush Script Std" pitchFamily="66" charset="0"/>
              <a:cs typeface="Helvetica" pitchFamily="34" charset="0"/>
            </a:endParaRPr>
          </a:p>
        </p:txBody>
      </p:sp>
      <p:pic>
        <p:nvPicPr>
          <p:cNvPr id="21" name="Picture 20"/>
          <p:cNvPicPr/>
          <p:nvPr/>
        </p:nvPicPr>
        <p:blipFill>
          <a:blip r:embed="rId3" cstate="print"/>
          <a:srcRect/>
          <a:stretch>
            <a:fillRect/>
          </a:stretch>
        </p:blipFill>
        <p:spPr bwMode="auto">
          <a:xfrm>
            <a:off x="4252594" y="1649442"/>
            <a:ext cx="2922493" cy="1903383"/>
          </a:xfrm>
          <a:prstGeom prst="rect">
            <a:avLst/>
          </a:prstGeom>
          <a:noFill/>
          <a:ln w="9525">
            <a:noFill/>
            <a:miter lim="800000"/>
            <a:headEnd/>
            <a:tailEnd/>
          </a:ln>
        </p:spPr>
      </p:pic>
      <p:pic>
        <p:nvPicPr>
          <p:cNvPr id="28" name="Picture 27" descr="Thanksgiving_1.JPG"/>
          <p:cNvPicPr/>
          <p:nvPr/>
        </p:nvPicPr>
        <p:blipFill>
          <a:blip r:embed="rId4" cstate="print"/>
          <a:stretch>
            <a:fillRect/>
          </a:stretch>
        </p:blipFill>
        <p:spPr>
          <a:xfrm>
            <a:off x="2423774" y="1490376"/>
            <a:ext cx="1600200" cy="1571625"/>
          </a:xfrm>
          <a:prstGeom prst="rect">
            <a:avLst/>
          </a:prstGeom>
        </p:spPr>
      </p:pic>
      <p:sp>
        <p:nvSpPr>
          <p:cNvPr id="44" name="Half Frame 43"/>
          <p:cNvSpPr/>
          <p:nvPr/>
        </p:nvSpPr>
        <p:spPr>
          <a:xfrm rot="16200000">
            <a:off x="4143341" y="3309417"/>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Half Frame 38"/>
          <p:cNvSpPr/>
          <p:nvPr/>
        </p:nvSpPr>
        <p:spPr>
          <a:xfrm>
            <a:off x="4127407" y="1544985"/>
            <a:ext cx="341708" cy="39296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Half Frame 42"/>
          <p:cNvSpPr/>
          <p:nvPr/>
        </p:nvSpPr>
        <p:spPr>
          <a:xfrm rot="5400000">
            <a:off x="6914459" y="1510492"/>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Half Frame 25"/>
          <p:cNvSpPr/>
          <p:nvPr/>
        </p:nvSpPr>
        <p:spPr>
          <a:xfrm rot="10800000">
            <a:off x="6936563" y="3281249"/>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p:nvPr/>
        </p:nvPicPr>
        <p:blipFill>
          <a:blip r:embed="rId2" cstate="print"/>
          <a:srcRect/>
          <a:stretch>
            <a:fillRect/>
          </a:stretch>
        </p:blipFill>
        <p:spPr bwMode="auto">
          <a:xfrm>
            <a:off x="1228394" y="237506"/>
            <a:ext cx="3307979" cy="2432064"/>
          </a:xfrm>
          <a:prstGeom prst="rect">
            <a:avLst/>
          </a:prstGeom>
          <a:noFill/>
          <a:ln w="9525">
            <a:noFill/>
            <a:miter lim="800000"/>
            <a:headEnd/>
            <a:tailEnd/>
          </a:ln>
        </p:spPr>
      </p:pic>
      <p:sp>
        <p:nvSpPr>
          <p:cNvPr id="6" name="TextBox 5"/>
          <p:cNvSpPr txBox="1"/>
          <p:nvPr/>
        </p:nvSpPr>
        <p:spPr>
          <a:xfrm>
            <a:off x="453904" y="4997641"/>
            <a:ext cx="6259129" cy="1631216"/>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pPr marL="228600" lvl="0" indent="-228600">
              <a:buFont typeface="+mj-lt"/>
              <a:buAutoNum type="arabicPeriod"/>
            </a:pPr>
            <a:r>
              <a:rPr lang="en-US" sz="1100" dirty="0" smtClean="0"/>
              <a:t>Place the cereal in a large bowl. In a medium bowl, combine the chocolate chips and peanut butter. Microwave the chocolate mixture for 15 second intervals until melted; stir until smooth.</a:t>
            </a:r>
          </a:p>
          <a:p>
            <a:pPr marL="228600" lvl="0" indent="-228600">
              <a:buFont typeface="+mj-lt"/>
              <a:buAutoNum type="arabicPeriod"/>
            </a:pPr>
            <a:r>
              <a:rPr lang="en-US" sz="1100" dirty="0" smtClean="0"/>
              <a:t>Pour the chocolate mixture over the cereal and use a spatula to gently toss the cereal in the chocolate until completely coated.</a:t>
            </a:r>
          </a:p>
          <a:p>
            <a:pPr marL="228600" lvl="0" indent="-228600">
              <a:buFont typeface="+mj-lt"/>
              <a:buAutoNum type="arabicPeriod"/>
            </a:pPr>
            <a:r>
              <a:rPr lang="en-US" sz="1100" dirty="0" smtClean="0"/>
              <a:t>Place the brownie mix inside a </a:t>
            </a:r>
            <a:r>
              <a:rPr lang="en-US" sz="1100" dirty="0" err="1" smtClean="0"/>
              <a:t>resealable</a:t>
            </a:r>
            <a:r>
              <a:rPr lang="en-US" sz="1100" dirty="0" smtClean="0"/>
              <a:t> gallon-sized plastic bag. Add the chocolate-coated cereal. Seal, then shake gently until cereal is coated in the brownie mix.</a:t>
            </a:r>
          </a:p>
          <a:p>
            <a:pPr marL="228600" lvl="0" indent="-228600">
              <a:buFont typeface="+mj-lt"/>
              <a:buAutoNum type="arabicPeriod"/>
            </a:pPr>
            <a:r>
              <a:rPr lang="en-US" sz="1100" dirty="0" smtClean="0"/>
              <a:t>Spread the cereal out in a single layer on a sheet of parchment paper; cool completely until dry.</a:t>
            </a:r>
          </a:p>
          <a:p>
            <a:pPr marL="228600" lvl="0" indent="-228600">
              <a:buFont typeface="+mj-lt"/>
              <a:buAutoNum type="arabicPeriod"/>
            </a:pPr>
            <a:r>
              <a:rPr lang="en-US" sz="1100" dirty="0" smtClean="0"/>
              <a:t>Combine the cereal, M&amp;M’s, peanut butter cups, and mini-pretzels, then serve.</a:t>
            </a:r>
            <a:endParaRPr lang="en-US" sz="1100" dirty="0"/>
          </a:p>
        </p:txBody>
      </p:sp>
      <p:sp>
        <p:nvSpPr>
          <p:cNvPr id="20" name="TextBox 19"/>
          <p:cNvSpPr txBox="1"/>
          <p:nvPr/>
        </p:nvSpPr>
        <p:spPr>
          <a:xfrm>
            <a:off x="5130141" y="8364556"/>
            <a:ext cx="2315688"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609233" y="4548718"/>
            <a:ext cx="2343151" cy="507831"/>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Tim &amp; Theresa Jezeski</a:t>
            </a:r>
          </a:p>
          <a:p>
            <a:pPr algn="ctr"/>
            <a:endParaRPr lang="en-US" sz="900" i="1" dirty="0" smtClean="0">
              <a:latin typeface="Helvetica" pitchFamily="34" charset="0"/>
              <a:cs typeface="Helvetica" pitchFamily="34" charset="0"/>
            </a:endParaRPr>
          </a:p>
        </p:txBody>
      </p:sp>
      <p:sp>
        <p:nvSpPr>
          <p:cNvPr id="4" name="TextBox 3"/>
          <p:cNvSpPr txBox="1"/>
          <p:nvPr/>
        </p:nvSpPr>
        <p:spPr>
          <a:xfrm>
            <a:off x="4211411" y="1187267"/>
            <a:ext cx="3099460" cy="646331"/>
          </a:xfrm>
          <a:prstGeom prst="rect">
            <a:avLst/>
          </a:prstGeom>
          <a:noFill/>
        </p:spPr>
        <p:txBody>
          <a:bodyPr wrap="square" rtlCol="0">
            <a:spAutoFit/>
          </a:bodyPr>
          <a:lstStyle/>
          <a:p>
            <a:pPr algn="ctr"/>
            <a:r>
              <a:rPr lang="en-US" sz="3600" dirty="0" smtClean="0">
                <a:effectLst>
                  <a:outerShdw blurRad="38100" dist="38100" dir="2700000" algn="tl">
                    <a:srgbClr val="000000">
                      <a:alpha val="43137"/>
                    </a:srgbClr>
                  </a:outerShdw>
                </a:effectLst>
                <a:latin typeface="Brush Script Std" pitchFamily="66" charset="0"/>
                <a:cs typeface="Helvetica" pitchFamily="34" charset="0"/>
              </a:rPr>
              <a:t>Reindeer Chow</a:t>
            </a:r>
            <a:endParaRPr lang="en-US" sz="3600" dirty="0">
              <a:effectLst>
                <a:outerShdw blurRad="38100" dist="38100" dir="2700000" algn="tl">
                  <a:srgbClr val="000000">
                    <a:alpha val="43137"/>
                  </a:srgbClr>
                </a:outerShdw>
              </a:effectLst>
              <a:latin typeface="Brush Script Std" pitchFamily="66" charset="0"/>
              <a:cs typeface="Helvetica" pitchFamily="34" charset="0"/>
            </a:endParaRPr>
          </a:p>
        </p:txBody>
      </p:sp>
      <p:sp>
        <p:nvSpPr>
          <p:cNvPr id="29" name="TextBox 28"/>
          <p:cNvSpPr txBox="1"/>
          <p:nvPr/>
        </p:nvSpPr>
        <p:spPr>
          <a:xfrm>
            <a:off x="446956" y="2168151"/>
            <a:ext cx="1740193" cy="861774"/>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smtClean="0">
                <a:latin typeface="Helvetica" pitchFamily="34" charset="0"/>
                <a:cs typeface="Helvetica" pitchFamily="34" charset="0"/>
              </a:rPr>
              <a:t>Prep time 10 minutes</a:t>
            </a:r>
          </a:p>
          <a:p>
            <a:r>
              <a:rPr lang="en-US" sz="1000" dirty="0" smtClean="0">
                <a:latin typeface="Helvetica" pitchFamily="34" charset="0"/>
                <a:cs typeface="Helvetica" pitchFamily="34" charset="0"/>
              </a:rPr>
              <a:t>Cook time 1 minute</a:t>
            </a:r>
          </a:p>
          <a:p>
            <a:r>
              <a:rPr lang="en-US" sz="1000" dirty="0" smtClean="0">
                <a:latin typeface="Helvetica" pitchFamily="34" charset="0"/>
                <a:cs typeface="Helvetica" pitchFamily="34" charset="0"/>
              </a:rPr>
              <a:t>Total time 11 minutes</a:t>
            </a:r>
          </a:p>
          <a:p>
            <a:r>
              <a:rPr lang="en-US" sz="1000" dirty="0" smtClean="0">
                <a:latin typeface="Helvetica" pitchFamily="34" charset="0"/>
                <a:cs typeface="Helvetica" pitchFamily="34" charset="0"/>
              </a:rPr>
              <a:t>Servings 20</a:t>
            </a:r>
          </a:p>
          <a:p>
            <a:r>
              <a:rPr lang="en-US" sz="1000" dirty="0" smtClean="0">
                <a:latin typeface="Helvetica" pitchFamily="34" charset="0"/>
                <a:cs typeface="Helvetica" pitchFamily="34" charset="0"/>
              </a:rPr>
              <a:t>Calories 434kcal</a:t>
            </a:r>
            <a:endParaRPr lang="en-US" sz="1000" dirty="0">
              <a:latin typeface="Helvetica" pitchFamily="34" charset="0"/>
              <a:cs typeface="Helvetica" pitchFamily="34" charset="0"/>
            </a:endParaRPr>
          </a:p>
        </p:txBody>
      </p:sp>
      <p:sp>
        <p:nvSpPr>
          <p:cNvPr id="5" name="TextBox 4"/>
          <p:cNvSpPr txBox="1"/>
          <p:nvPr/>
        </p:nvSpPr>
        <p:spPr>
          <a:xfrm>
            <a:off x="440859" y="3216185"/>
            <a:ext cx="2621446" cy="1631216"/>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a:p>
            <a:r>
              <a:rPr lang="en-US" sz="1100" dirty="0" smtClean="0"/>
              <a:t>6 cups Chex (rice, wheat, corn) cereal</a:t>
            </a:r>
          </a:p>
          <a:p>
            <a:r>
              <a:rPr lang="en-US" sz="1100" dirty="0" smtClean="0"/>
              <a:t>1 cup semisweet chocolate chips</a:t>
            </a:r>
          </a:p>
          <a:p>
            <a:r>
              <a:rPr lang="en-US" sz="1100" dirty="0" smtClean="0"/>
              <a:t>½ cup creamy peanut butter</a:t>
            </a:r>
          </a:p>
          <a:p>
            <a:r>
              <a:rPr lang="en-US" sz="1100" dirty="0" smtClean="0"/>
              <a:t>1 cup dry brownie mix or 1 cup powdered sugar mixed with 1 ½ tbsp cocoa powder</a:t>
            </a:r>
          </a:p>
          <a:p>
            <a:r>
              <a:rPr lang="en-US" sz="1100" dirty="0" smtClean="0"/>
              <a:t>1 bag Christmas M&amp;M’s (10-12 oz bag)</a:t>
            </a:r>
          </a:p>
          <a:p>
            <a:r>
              <a:rPr lang="en-US" sz="1100" dirty="0" smtClean="0"/>
              <a:t>Mini peanut butter cups (10-12 oz bag)</a:t>
            </a:r>
          </a:p>
          <a:p>
            <a:r>
              <a:rPr lang="en-US" sz="1100" dirty="0" smtClean="0"/>
              <a:t>2 cups mini-pretzels</a:t>
            </a:r>
            <a:endParaRPr lang="en-US" sz="1100" dirty="0"/>
          </a:p>
        </p:txBody>
      </p:sp>
      <p:sp>
        <p:nvSpPr>
          <p:cNvPr id="19" name="TextBox 18"/>
          <p:cNvSpPr txBox="1"/>
          <p:nvPr/>
        </p:nvSpPr>
        <p:spPr>
          <a:xfrm>
            <a:off x="5153891" y="7795685"/>
            <a:ext cx="2269774" cy="523220"/>
          </a:xfrm>
          <a:prstGeom prst="rect">
            <a:avLst/>
          </a:prstGeom>
          <a:noFill/>
          <a:ln w="63500" cmpd="thinThick">
            <a:solidFill>
              <a:srgbClr val="2DA40C"/>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2010 Synergy Green </a:t>
            </a:r>
          </a:p>
          <a:p>
            <a:pPr algn="ctr"/>
            <a:r>
              <a:rPr lang="en-US" sz="1600" i="1" dirty="0" smtClean="0">
                <a:latin typeface="Helvetica" pitchFamily="34" charset="0"/>
                <a:cs typeface="Helvetica" pitchFamily="34" charset="0"/>
              </a:rPr>
              <a:t>“Synergy”</a:t>
            </a:r>
            <a:endParaRPr lang="en-US" sz="1600" i="1" dirty="0">
              <a:latin typeface="Helvetica" pitchFamily="34" charset="0"/>
              <a:cs typeface="Helvetica" pitchFamily="34" charset="0"/>
            </a:endParaRPr>
          </a:p>
        </p:txBody>
      </p:sp>
      <p:grpSp>
        <p:nvGrpSpPr>
          <p:cNvPr id="2" name="Group 21"/>
          <p:cNvGrpSpPr/>
          <p:nvPr/>
        </p:nvGrpSpPr>
        <p:grpSpPr>
          <a:xfrm>
            <a:off x="427512" y="7507060"/>
            <a:ext cx="4463040" cy="1626921"/>
            <a:chOff x="213756" y="7778339"/>
            <a:chExt cx="4821382" cy="1757548"/>
          </a:xfrm>
        </p:grpSpPr>
        <p:sp>
          <p:nvSpPr>
            <p:cNvPr id="23" name="Rectangle 22"/>
            <p:cNvSpPr/>
            <p:nvPr/>
          </p:nvSpPr>
          <p:spPr>
            <a:xfrm>
              <a:off x="213756" y="7778339"/>
              <a:ext cx="4821382" cy="1757548"/>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Synergy.jpg"/>
            <p:cNvPicPr>
              <a:picLocks noChangeAspect="1"/>
            </p:cNvPicPr>
            <p:nvPr/>
          </p:nvPicPr>
          <p:blipFill>
            <a:blip r:embed="rId3" cstate="print"/>
            <a:stretch>
              <a:fillRect/>
            </a:stretch>
          </p:blipFill>
          <p:spPr>
            <a:xfrm>
              <a:off x="325270" y="7899985"/>
              <a:ext cx="4638675" cy="1524000"/>
            </a:xfrm>
            <a:prstGeom prst="rect">
              <a:avLst/>
            </a:prstGeom>
          </p:spPr>
        </p:pic>
      </p:grpSp>
      <p:pic>
        <p:nvPicPr>
          <p:cNvPr id="21" name="Picture 20"/>
          <p:cNvPicPr/>
          <p:nvPr/>
        </p:nvPicPr>
        <p:blipFill>
          <a:blip r:embed="rId4" cstate="print"/>
          <a:srcRect/>
          <a:stretch>
            <a:fillRect/>
          </a:stretch>
        </p:blipFill>
        <p:spPr bwMode="auto">
          <a:xfrm>
            <a:off x="4654107" y="1990396"/>
            <a:ext cx="2226130" cy="2447926"/>
          </a:xfrm>
          <a:prstGeom prst="rect">
            <a:avLst/>
          </a:prstGeom>
          <a:noFill/>
          <a:ln w="9525">
            <a:noFill/>
            <a:miter lim="800000"/>
            <a:headEnd/>
            <a:tailEnd/>
          </a:ln>
        </p:spPr>
      </p:pic>
      <p:sp>
        <p:nvSpPr>
          <p:cNvPr id="44" name="Half Frame 43"/>
          <p:cNvSpPr/>
          <p:nvPr/>
        </p:nvSpPr>
        <p:spPr>
          <a:xfrm rot="16200000">
            <a:off x="4580496" y="4192563"/>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Half Frame 42"/>
          <p:cNvSpPr/>
          <p:nvPr/>
        </p:nvSpPr>
        <p:spPr>
          <a:xfrm rot="5400000">
            <a:off x="6611268" y="1848606"/>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Half Frame 44"/>
          <p:cNvSpPr/>
          <p:nvPr/>
        </p:nvSpPr>
        <p:spPr>
          <a:xfrm rot="10800000">
            <a:off x="6650231" y="4166049"/>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Half Frame 38"/>
          <p:cNvSpPr/>
          <p:nvPr/>
        </p:nvSpPr>
        <p:spPr>
          <a:xfrm>
            <a:off x="4557514" y="1894856"/>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881963" y="394138"/>
            <a:ext cx="2067511" cy="1964925"/>
          </a:xfrm>
          <a:prstGeom prst="rect">
            <a:avLst/>
          </a:prstGeom>
          <a:noFill/>
          <a:ln w="9525">
            <a:noFill/>
            <a:miter lim="800000"/>
            <a:headEnd/>
            <a:tailEnd/>
          </a:ln>
        </p:spPr>
      </p:pic>
      <p:pic>
        <p:nvPicPr>
          <p:cNvPr id="25" name="Picture 24" descr="Thanksgiving_7.JPG"/>
          <p:cNvPicPr/>
          <p:nvPr/>
        </p:nvPicPr>
        <p:blipFill>
          <a:blip r:embed="rId3" cstate="print"/>
          <a:stretch>
            <a:fillRect/>
          </a:stretch>
        </p:blipFill>
        <p:spPr>
          <a:xfrm>
            <a:off x="1068499" y="5030074"/>
            <a:ext cx="1958692" cy="1204975"/>
          </a:xfrm>
          <a:prstGeom prst="rect">
            <a:avLst/>
          </a:prstGeom>
        </p:spPr>
      </p:pic>
      <p:sp>
        <p:nvSpPr>
          <p:cNvPr id="3" name="Subtitle 2">
            <a:extLst>
              <a:ext uri="{FF2B5EF4-FFF2-40B4-BE49-F238E27FC236}">
                <a16:creationId xmlns:a16="http://schemas.microsoft.com/office/drawing/2014/main" xmlns="" id="{B3E8DA03-55AB-481E-85B7-12BCBBA2FA9A}"/>
              </a:ext>
            </a:extLst>
          </p:cNvPr>
          <p:cNvSpPr>
            <a:spLocks noGrp="1"/>
          </p:cNvSpPr>
          <p:nvPr>
            <p:ph type="subTitle" idx="1"/>
          </p:nvPr>
        </p:nvSpPr>
        <p:spPr>
          <a:xfrm>
            <a:off x="468739" y="1518675"/>
            <a:ext cx="3160614" cy="3854278"/>
          </a:xfrm>
        </p:spPr>
        <p:txBody>
          <a:bodyPr>
            <a:noAutofit/>
          </a:bodyPr>
          <a:lstStyle/>
          <a:p>
            <a:pPr algn="l">
              <a:spcBef>
                <a:spcPts val="0"/>
              </a:spcBef>
            </a:pPr>
            <a:r>
              <a:rPr lang="en-US" sz="1100" b="1" dirty="0" smtClean="0">
                <a:solidFill>
                  <a:schemeClr val="tx1"/>
                </a:solidFill>
                <a:latin typeface="Helvetica" pitchFamily="34" charset="0"/>
                <a:cs typeface="Helvetica" pitchFamily="34" charset="0"/>
              </a:rPr>
              <a:t>Ingredients</a:t>
            </a:r>
            <a:endParaRPr lang="en-US" sz="1100" dirty="0" smtClean="0">
              <a:solidFill>
                <a:schemeClr val="tx1"/>
              </a:solidFill>
            </a:endParaRPr>
          </a:p>
          <a:p>
            <a:pPr algn="l">
              <a:spcBef>
                <a:spcPts val="0"/>
              </a:spcBef>
            </a:pPr>
            <a:r>
              <a:rPr lang="en-US" sz="1100" b="1" i="1" dirty="0" smtClean="0">
                <a:solidFill>
                  <a:schemeClr val="tx1"/>
                </a:solidFill>
              </a:rPr>
              <a:t>Cookies</a:t>
            </a:r>
          </a:p>
          <a:p>
            <a:pPr algn="l">
              <a:spcBef>
                <a:spcPts val="0"/>
              </a:spcBef>
            </a:pPr>
            <a:r>
              <a:rPr lang="en-US" sz="1100" dirty="0" smtClean="0">
                <a:solidFill>
                  <a:schemeClr val="tx1"/>
                </a:solidFill>
              </a:rPr>
              <a:t>4 cups flour</a:t>
            </a:r>
          </a:p>
          <a:p>
            <a:pPr algn="l">
              <a:spcBef>
                <a:spcPts val="0"/>
              </a:spcBef>
            </a:pPr>
            <a:r>
              <a:rPr lang="en-US" sz="1100" dirty="0" smtClean="0">
                <a:solidFill>
                  <a:schemeClr val="tx1"/>
                </a:solidFill>
              </a:rPr>
              <a:t>2 cups oats, uncooked</a:t>
            </a:r>
          </a:p>
          <a:p>
            <a:pPr algn="l">
              <a:spcBef>
                <a:spcPts val="0"/>
              </a:spcBef>
            </a:pPr>
            <a:r>
              <a:rPr lang="en-US" sz="1100" dirty="0" smtClean="0">
                <a:solidFill>
                  <a:schemeClr val="tx1"/>
                </a:solidFill>
              </a:rPr>
              <a:t>2 teaspoon baking powder</a:t>
            </a:r>
          </a:p>
          <a:p>
            <a:pPr algn="l">
              <a:spcBef>
                <a:spcPts val="0"/>
              </a:spcBef>
            </a:pPr>
            <a:r>
              <a:rPr lang="en-US" sz="1100" dirty="0" smtClean="0">
                <a:solidFill>
                  <a:schemeClr val="tx1"/>
                </a:solidFill>
              </a:rPr>
              <a:t>2 teaspoon cinnamon</a:t>
            </a:r>
          </a:p>
          <a:p>
            <a:pPr algn="l">
              <a:spcBef>
                <a:spcPts val="0"/>
              </a:spcBef>
            </a:pPr>
            <a:r>
              <a:rPr lang="en-US" sz="1100" dirty="0" smtClean="0">
                <a:solidFill>
                  <a:schemeClr val="tx1"/>
                </a:solidFill>
              </a:rPr>
              <a:t>1 teaspoon salt</a:t>
            </a:r>
          </a:p>
          <a:p>
            <a:pPr algn="l">
              <a:spcBef>
                <a:spcPts val="0"/>
              </a:spcBef>
            </a:pPr>
            <a:r>
              <a:rPr lang="en-US" sz="1100" dirty="0" smtClean="0">
                <a:solidFill>
                  <a:schemeClr val="tx1"/>
                </a:solidFill>
              </a:rPr>
              <a:t>1-15oz can of pumpkin</a:t>
            </a:r>
          </a:p>
          <a:p>
            <a:pPr algn="l">
              <a:spcBef>
                <a:spcPts val="0"/>
              </a:spcBef>
            </a:pPr>
            <a:r>
              <a:rPr lang="en-US" sz="1100" dirty="0" smtClean="0">
                <a:solidFill>
                  <a:schemeClr val="tx1"/>
                </a:solidFill>
              </a:rPr>
              <a:t>1 cup nuts (optional)</a:t>
            </a:r>
          </a:p>
          <a:p>
            <a:pPr algn="l">
              <a:spcBef>
                <a:spcPts val="0"/>
              </a:spcBef>
            </a:pPr>
            <a:r>
              <a:rPr lang="en-US" sz="1100" dirty="0" smtClean="0">
                <a:solidFill>
                  <a:schemeClr val="tx1"/>
                </a:solidFill>
              </a:rPr>
              <a:t>2 teaspoon vanilla</a:t>
            </a:r>
          </a:p>
          <a:p>
            <a:pPr algn="l">
              <a:spcBef>
                <a:spcPts val="0"/>
              </a:spcBef>
            </a:pPr>
            <a:r>
              <a:rPr lang="en-US" sz="1100" dirty="0" smtClean="0">
                <a:solidFill>
                  <a:schemeClr val="tx1"/>
                </a:solidFill>
              </a:rPr>
              <a:t>1½ cups butter, softened</a:t>
            </a:r>
          </a:p>
          <a:p>
            <a:pPr algn="l">
              <a:spcBef>
                <a:spcPts val="0"/>
              </a:spcBef>
            </a:pPr>
            <a:r>
              <a:rPr lang="en-US" sz="1100" dirty="0" smtClean="0">
                <a:solidFill>
                  <a:schemeClr val="tx1"/>
                </a:solidFill>
              </a:rPr>
              <a:t>2 cups brown sugar</a:t>
            </a:r>
          </a:p>
          <a:p>
            <a:pPr algn="l">
              <a:spcBef>
                <a:spcPts val="0"/>
              </a:spcBef>
            </a:pPr>
            <a:r>
              <a:rPr lang="en-US" sz="1100" dirty="0" smtClean="0">
                <a:solidFill>
                  <a:schemeClr val="tx1"/>
                </a:solidFill>
              </a:rPr>
              <a:t>1 cup white granulated sugar</a:t>
            </a:r>
          </a:p>
          <a:p>
            <a:pPr algn="l">
              <a:spcBef>
                <a:spcPts val="0"/>
              </a:spcBef>
            </a:pPr>
            <a:r>
              <a:rPr lang="en-US" sz="1100" dirty="0" smtClean="0">
                <a:solidFill>
                  <a:schemeClr val="tx1"/>
                </a:solidFill>
              </a:rPr>
              <a:t>1 egg</a:t>
            </a:r>
          </a:p>
          <a:p>
            <a:pPr algn="l">
              <a:spcBef>
                <a:spcPts val="0"/>
              </a:spcBef>
            </a:pPr>
            <a:r>
              <a:rPr lang="en-US" sz="1100" dirty="0" smtClean="0">
                <a:solidFill>
                  <a:schemeClr val="tx1"/>
                </a:solidFill>
              </a:rPr>
              <a:t>1 cup chocolate chips</a:t>
            </a:r>
          </a:p>
          <a:p>
            <a:pPr algn="l">
              <a:spcBef>
                <a:spcPts val="0"/>
              </a:spcBef>
            </a:pPr>
            <a:r>
              <a:rPr lang="en-US" sz="1100" dirty="0" smtClean="0">
                <a:solidFill>
                  <a:schemeClr val="tx1"/>
                </a:solidFill>
              </a:rPr>
              <a:t> </a:t>
            </a:r>
          </a:p>
          <a:p>
            <a:pPr algn="l">
              <a:spcBef>
                <a:spcPts val="0"/>
              </a:spcBef>
            </a:pPr>
            <a:r>
              <a:rPr lang="en-US" sz="1100" b="1" i="1" dirty="0" smtClean="0">
                <a:solidFill>
                  <a:schemeClr val="tx1"/>
                </a:solidFill>
              </a:rPr>
              <a:t>Cream cheese frosting</a:t>
            </a:r>
          </a:p>
          <a:p>
            <a:pPr algn="l">
              <a:spcBef>
                <a:spcPts val="0"/>
              </a:spcBef>
            </a:pPr>
            <a:r>
              <a:rPr lang="en-US" sz="1100" dirty="0" smtClean="0">
                <a:solidFill>
                  <a:schemeClr val="tx1"/>
                </a:solidFill>
              </a:rPr>
              <a:t>1 8oz cream cheese, softened</a:t>
            </a:r>
          </a:p>
          <a:p>
            <a:pPr algn="l">
              <a:spcBef>
                <a:spcPts val="0"/>
              </a:spcBef>
            </a:pPr>
            <a:r>
              <a:rPr lang="en-US" sz="1100" dirty="0" smtClean="0">
                <a:solidFill>
                  <a:schemeClr val="tx1"/>
                </a:solidFill>
              </a:rPr>
              <a:t>4 cups powdered sugar</a:t>
            </a:r>
          </a:p>
          <a:p>
            <a:pPr algn="l">
              <a:spcBef>
                <a:spcPts val="0"/>
              </a:spcBef>
            </a:pPr>
            <a:r>
              <a:rPr lang="en-US" sz="1100" dirty="0" smtClean="0">
                <a:solidFill>
                  <a:schemeClr val="tx1"/>
                </a:solidFill>
              </a:rPr>
              <a:t>2 tsp vanilla</a:t>
            </a:r>
          </a:p>
          <a:p>
            <a:pPr algn="l">
              <a:spcBef>
                <a:spcPts val="0"/>
              </a:spcBef>
            </a:pPr>
            <a:r>
              <a:rPr lang="en-US" sz="1100" dirty="0" smtClean="0">
                <a:solidFill>
                  <a:schemeClr val="tx1"/>
                </a:solidFill>
              </a:rPr>
              <a:t>¼ cup milk</a:t>
            </a:r>
            <a:endParaRPr lang="en-US" sz="1100" dirty="0">
              <a:solidFill>
                <a:schemeClr val="tx1"/>
              </a:solidFill>
            </a:endParaRPr>
          </a:p>
        </p:txBody>
      </p:sp>
      <p:sp>
        <p:nvSpPr>
          <p:cNvPr id="4" name="TextBox 3">
            <a:extLst>
              <a:ext uri="{FF2B5EF4-FFF2-40B4-BE49-F238E27FC236}">
                <a16:creationId xmlns:a16="http://schemas.microsoft.com/office/drawing/2014/main" xmlns="" id="{6605879D-578D-44BB-B0F1-DEA7AB944A90}"/>
              </a:ext>
            </a:extLst>
          </p:cNvPr>
          <p:cNvSpPr txBox="1"/>
          <p:nvPr/>
        </p:nvSpPr>
        <p:spPr>
          <a:xfrm>
            <a:off x="3286188" y="3507923"/>
            <a:ext cx="4219512" cy="3354765"/>
          </a:xfrm>
          <a:prstGeom prst="rect">
            <a:avLst/>
          </a:prstGeom>
          <a:noFill/>
        </p:spPr>
        <p:txBody>
          <a:bodyPr wrap="square" rtlCol="0">
            <a:spAutoFit/>
          </a:bodyPr>
          <a:lstStyle/>
          <a:p>
            <a:r>
              <a:rPr lang="en-US" sz="1100" b="1" dirty="0" smtClean="0">
                <a:latin typeface="Helvetica" pitchFamily="34" charset="0"/>
                <a:cs typeface="Helvetica" pitchFamily="34" charset="0"/>
              </a:rPr>
              <a:t>Directions</a:t>
            </a:r>
            <a:endParaRPr lang="en-US" sz="1100" b="1" dirty="0" smtClean="0"/>
          </a:p>
          <a:p>
            <a:r>
              <a:rPr lang="en-US" sz="1100" b="1" i="1" dirty="0" smtClean="0"/>
              <a:t>Cookies</a:t>
            </a:r>
          </a:p>
          <a:p>
            <a:pPr lvl="0"/>
            <a:r>
              <a:rPr lang="en-US" sz="1100" dirty="0" smtClean="0"/>
              <a:t>Preheat oven to 350 ̊F.</a:t>
            </a:r>
          </a:p>
          <a:p>
            <a:pPr lvl="0"/>
            <a:r>
              <a:rPr lang="en-US" sz="1100" dirty="0" smtClean="0"/>
              <a:t>Combine flour, oats, baking powder, cinnamon, and salt; set aside.</a:t>
            </a:r>
          </a:p>
          <a:p>
            <a:pPr lvl="0"/>
            <a:r>
              <a:rPr lang="en-US" sz="1100" dirty="0" smtClean="0"/>
              <a:t>Cream butter; gradually add sugars, beating until light and fluffy.</a:t>
            </a:r>
          </a:p>
          <a:p>
            <a:pPr lvl="0"/>
            <a:r>
              <a:rPr lang="en-US" sz="1100" dirty="0" smtClean="0"/>
              <a:t>Add the egg and vanilla, mix well.</a:t>
            </a:r>
          </a:p>
          <a:p>
            <a:pPr lvl="0"/>
            <a:r>
              <a:rPr lang="en-US" sz="1100" dirty="0" smtClean="0"/>
              <a:t>Alternate additions of dry ingredients and pumpkin, mixing well after each addition. </a:t>
            </a:r>
          </a:p>
          <a:p>
            <a:pPr lvl="0"/>
            <a:r>
              <a:rPr lang="en-US" sz="1100" dirty="0" smtClean="0"/>
              <a:t>Stir in chocolate chips.</a:t>
            </a:r>
          </a:p>
          <a:p>
            <a:pPr lvl="0"/>
            <a:r>
              <a:rPr lang="en-US" sz="1100" dirty="0" smtClean="0"/>
              <a:t>For each cookie, drop ¼ cup or a big spoonful of dough onto a lightly greased cookie sheet.</a:t>
            </a:r>
          </a:p>
          <a:p>
            <a:pPr lvl="0"/>
            <a:r>
              <a:rPr lang="en-US" sz="1100" dirty="0" smtClean="0"/>
              <a:t>Bake 20-25 minutes, until cookies are firm and lightly browned.</a:t>
            </a:r>
          </a:p>
          <a:p>
            <a:r>
              <a:rPr lang="en-US" sz="1100" dirty="0" smtClean="0"/>
              <a:t> </a:t>
            </a:r>
          </a:p>
          <a:p>
            <a:r>
              <a:rPr lang="en-US" sz="1100" b="1" i="1" dirty="0" smtClean="0"/>
              <a:t>Cream cheese frosting</a:t>
            </a:r>
          </a:p>
          <a:p>
            <a:pPr lvl="0"/>
            <a:r>
              <a:rPr lang="en-US" sz="1100" dirty="0" smtClean="0"/>
              <a:t>In a separate bowl, slowly add the powdered sugar to the softened cream cheese.</a:t>
            </a:r>
          </a:p>
          <a:p>
            <a:pPr lvl="0"/>
            <a:r>
              <a:rPr lang="en-US" sz="1100" dirty="0" smtClean="0"/>
              <a:t>Add the vanilla and then the milk; mix until stiff.</a:t>
            </a:r>
          </a:p>
          <a:p>
            <a:pPr lvl="0"/>
            <a:r>
              <a:rPr lang="en-US" sz="1100" dirty="0" smtClean="0"/>
              <a:t>You may need to add more powdered sugar for stiffness. </a:t>
            </a:r>
          </a:p>
          <a:p>
            <a:endParaRPr lang="en-US" sz="1400" dirty="0"/>
          </a:p>
        </p:txBody>
      </p:sp>
      <p:sp>
        <p:nvSpPr>
          <p:cNvPr id="6" name="TextBox 5"/>
          <p:cNvSpPr txBox="1"/>
          <p:nvPr/>
        </p:nvSpPr>
        <p:spPr>
          <a:xfrm>
            <a:off x="4284148" y="3113562"/>
            <a:ext cx="2559626" cy="381207"/>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Vicki </a:t>
            </a:r>
            <a:r>
              <a:rPr lang="en-US" sz="900" i="1" dirty="0" err="1" smtClean="0">
                <a:latin typeface="Helvetica" pitchFamily="34" charset="0"/>
                <a:cs typeface="Helvetica" pitchFamily="34" charset="0"/>
              </a:rPr>
              <a:t>Schanuel</a:t>
            </a:r>
            <a:r>
              <a:rPr lang="en-US" sz="900" i="1" dirty="0" smtClean="0">
                <a:latin typeface="Helvetica" pitchFamily="34" charset="0"/>
                <a:cs typeface="Helvetica" pitchFamily="34" charset="0"/>
              </a:rPr>
              <a:t> &amp; Dwayne Saul</a:t>
            </a:r>
          </a:p>
        </p:txBody>
      </p:sp>
      <p:sp>
        <p:nvSpPr>
          <p:cNvPr id="7" name="TextBox 6"/>
          <p:cNvSpPr txBox="1"/>
          <p:nvPr/>
        </p:nvSpPr>
        <p:spPr>
          <a:xfrm>
            <a:off x="5032652" y="7959253"/>
            <a:ext cx="2339439"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sp>
        <p:nvSpPr>
          <p:cNvPr id="8" name="TextBox 7"/>
          <p:cNvSpPr txBox="1"/>
          <p:nvPr/>
        </p:nvSpPr>
        <p:spPr>
          <a:xfrm>
            <a:off x="5058888" y="7671706"/>
            <a:ext cx="2324877" cy="276999"/>
          </a:xfrm>
          <a:prstGeom prst="rect">
            <a:avLst/>
          </a:prstGeom>
          <a:noFill/>
          <a:ln w="63500" cmpd="thinThick">
            <a:solidFill>
              <a:srgbClr val="FF3300"/>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2010 Inferno Orange RS</a:t>
            </a:r>
          </a:p>
        </p:txBody>
      </p:sp>
      <p:grpSp>
        <p:nvGrpSpPr>
          <p:cNvPr id="2" name="Group 9"/>
          <p:cNvGrpSpPr/>
          <p:nvPr/>
        </p:nvGrpSpPr>
        <p:grpSpPr>
          <a:xfrm>
            <a:off x="852302" y="7067550"/>
            <a:ext cx="3948810" cy="2033772"/>
            <a:chOff x="333375" y="7422078"/>
            <a:chExt cx="3953617" cy="2036248"/>
          </a:xfrm>
        </p:grpSpPr>
        <p:sp>
          <p:nvSpPr>
            <p:cNvPr id="11" name="Rectangle 10"/>
            <p:cNvSpPr/>
            <p:nvPr/>
          </p:nvSpPr>
          <p:spPr>
            <a:xfrm>
              <a:off x="333375" y="7422078"/>
              <a:ext cx="3953617" cy="2036248"/>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Dwayne's preferred pic_DS001 (23Aug15)-1.JPG"/>
            <p:cNvPicPr>
              <a:picLocks noChangeAspect="1"/>
            </p:cNvPicPr>
            <p:nvPr/>
          </p:nvPicPr>
          <p:blipFill>
            <a:blip r:embed="rId4" cstate="print"/>
            <a:stretch>
              <a:fillRect/>
            </a:stretch>
          </p:blipFill>
          <p:spPr>
            <a:xfrm>
              <a:off x="439388" y="7515724"/>
              <a:ext cx="3734789" cy="1853905"/>
            </a:xfrm>
            <a:prstGeom prst="rect">
              <a:avLst/>
            </a:prstGeom>
          </p:spPr>
        </p:pic>
      </p:grpSp>
      <p:sp>
        <p:nvSpPr>
          <p:cNvPr id="14" name="Title 1">
            <a:extLst>
              <a:ext uri="{FF2B5EF4-FFF2-40B4-BE49-F238E27FC236}">
                <a16:creationId xmlns:a16="http://schemas.microsoft.com/office/drawing/2014/main" xmlns="" id="{B7946183-B3C1-4B02-9041-76B601B52A73}"/>
              </a:ext>
            </a:extLst>
          </p:cNvPr>
          <p:cNvSpPr txBox="1">
            <a:spLocks/>
          </p:cNvSpPr>
          <p:nvPr/>
        </p:nvSpPr>
        <p:spPr>
          <a:xfrm>
            <a:off x="3408218" y="514349"/>
            <a:ext cx="4103487" cy="729673"/>
          </a:xfrm>
          <a:prstGeom prst="rect">
            <a:avLst/>
          </a:prstGeom>
        </p:spPr>
        <p:txBody>
          <a:bodyPr vert="horz" lIns="101882" tIns="50941" rIns="101882" bIns="50941" rtlCol="0" anchor="b">
            <a:noAutofit/>
          </a:bodyPr>
          <a:lstStyle/>
          <a:p>
            <a:pPr marL="0" marR="0" lvl="0" indent="0" algn="ctr" defTabSz="101882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Brush Script Std" pitchFamily="66" charset="0"/>
                <a:ea typeface="+mj-ea"/>
                <a:cs typeface="+mj-cs"/>
              </a:rPr>
              <a:t>Pumpkin Cookies</a:t>
            </a:r>
            <a:endParaRPr kumimoji="0" lang="en-US" sz="3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rush Script Std" pitchFamily="66" charset="0"/>
              <a:ea typeface="+mj-ea"/>
              <a:cs typeface="+mj-cs"/>
            </a:endParaRPr>
          </a:p>
        </p:txBody>
      </p:sp>
      <p:pic>
        <p:nvPicPr>
          <p:cNvPr id="18" name="Picture 17"/>
          <p:cNvPicPr/>
          <p:nvPr/>
        </p:nvPicPr>
        <p:blipFill>
          <a:blip r:embed="rId5" cstate="print"/>
          <a:srcRect/>
          <a:stretch>
            <a:fillRect/>
          </a:stretch>
        </p:blipFill>
        <p:spPr bwMode="auto">
          <a:xfrm>
            <a:off x="4332437" y="1384180"/>
            <a:ext cx="2422225" cy="1613140"/>
          </a:xfrm>
          <a:prstGeom prst="rect">
            <a:avLst/>
          </a:prstGeom>
          <a:noFill/>
          <a:ln w="9525">
            <a:noFill/>
            <a:miter lim="800000"/>
            <a:headEnd/>
            <a:tailEnd/>
          </a:ln>
        </p:spPr>
      </p:pic>
      <p:sp>
        <p:nvSpPr>
          <p:cNvPr id="20" name="Half Frame 19"/>
          <p:cNvSpPr/>
          <p:nvPr/>
        </p:nvSpPr>
        <p:spPr>
          <a:xfrm rot="16200000">
            <a:off x="4236001" y="2759118"/>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Half Frame 20"/>
          <p:cNvSpPr/>
          <p:nvPr/>
        </p:nvSpPr>
        <p:spPr>
          <a:xfrm>
            <a:off x="4222635" y="1267600"/>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Half Frame 21"/>
          <p:cNvSpPr/>
          <p:nvPr/>
        </p:nvSpPr>
        <p:spPr>
          <a:xfrm rot="5400000">
            <a:off x="6513590" y="1237836"/>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Half Frame 22"/>
          <p:cNvSpPr/>
          <p:nvPr/>
        </p:nvSpPr>
        <p:spPr>
          <a:xfrm rot="10800000">
            <a:off x="6522146" y="2738498"/>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xmlns="" val="79883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anta hat.JPG"/>
          <p:cNvPicPr/>
          <p:nvPr/>
        </p:nvPicPr>
        <p:blipFill>
          <a:blip r:embed="rId2" cstate="print"/>
          <a:stretch>
            <a:fillRect/>
          </a:stretch>
        </p:blipFill>
        <p:spPr>
          <a:xfrm>
            <a:off x="2206539" y="4619502"/>
            <a:ext cx="1370732" cy="997588"/>
          </a:xfrm>
          <a:prstGeom prst="rect">
            <a:avLst/>
          </a:prstGeom>
        </p:spPr>
      </p:pic>
      <p:sp>
        <p:nvSpPr>
          <p:cNvPr id="4" name="TextBox 3"/>
          <p:cNvSpPr txBox="1"/>
          <p:nvPr/>
        </p:nvSpPr>
        <p:spPr>
          <a:xfrm>
            <a:off x="3016155" y="450376"/>
            <a:ext cx="4756246" cy="707886"/>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latin typeface="Brush Script Std" pitchFamily="66" charset="0"/>
                <a:cs typeface="Helvetica" pitchFamily="34" charset="0"/>
              </a:rPr>
              <a:t>Oatmeal Cookies</a:t>
            </a:r>
            <a:endParaRPr lang="en-US" sz="4000" dirty="0">
              <a:effectLst>
                <a:outerShdw blurRad="38100" dist="38100" dir="2700000" algn="tl">
                  <a:srgbClr val="000000">
                    <a:alpha val="43137"/>
                  </a:srgbClr>
                </a:outerShdw>
              </a:effectLst>
              <a:latin typeface="Brush Script Std" pitchFamily="66" charset="0"/>
              <a:cs typeface="Helvetica" pitchFamily="34" charset="0"/>
            </a:endParaRPr>
          </a:p>
        </p:txBody>
      </p:sp>
      <p:sp>
        <p:nvSpPr>
          <p:cNvPr id="5" name="TextBox 4"/>
          <p:cNvSpPr txBox="1"/>
          <p:nvPr/>
        </p:nvSpPr>
        <p:spPr>
          <a:xfrm>
            <a:off x="453892" y="3903964"/>
            <a:ext cx="5186855" cy="276999"/>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p:txBody>
      </p:sp>
      <p:sp>
        <p:nvSpPr>
          <p:cNvPr id="6" name="TextBox 5"/>
          <p:cNvSpPr txBox="1"/>
          <p:nvPr/>
        </p:nvSpPr>
        <p:spPr>
          <a:xfrm>
            <a:off x="3554630" y="4656473"/>
            <a:ext cx="2218177" cy="461665"/>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endParaRPr lang="en-US" sz="1200" b="1" dirty="0">
              <a:latin typeface="Helvetica" pitchFamily="34" charset="0"/>
              <a:cs typeface="Helvetica" pitchFamily="34" charset="0"/>
            </a:endParaRPr>
          </a:p>
        </p:txBody>
      </p:sp>
      <p:sp>
        <p:nvSpPr>
          <p:cNvPr id="7" name="TextBox 6"/>
          <p:cNvSpPr txBox="1"/>
          <p:nvPr/>
        </p:nvSpPr>
        <p:spPr>
          <a:xfrm>
            <a:off x="4492275" y="7708899"/>
            <a:ext cx="2753830" cy="461665"/>
          </a:xfrm>
          <a:prstGeom prst="rect">
            <a:avLst/>
          </a:prstGeom>
          <a:noFill/>
          <a:ln w="47625" cmpd="thinThick">
            <a:solidFill>
              <a:srgbClr val="FF3300"/>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2010 Summit White &amp; Inferno Orange RS LT</a:t>
            </a:r>
            <a:endParaRPr lang="en-US" sz="1600" i="1" dirty="0">
              <a:latin typeface="Helvetica" pitchFamily="34" charset="0"/>
              <a:cs typeface="Helvetica" pitchFamily="34" charset="0"/>
            </a:endParaRPr>
          </a:p>
        </p:txBody>
      </p:sp>
      <p:sp>
        <p:nvSpPr>
          <p:cNvPr id="20" name="TextBox 19"/>
          <p:cNvSpPr txBox="1"/>
          <p:nvPr/>
        </p:nvSpPr>
        <p:spPr>
          <a:xfrm>
            <a:off x="4449588" y="8205164"/>
            <a:ext cx="2770496"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sp>
        <p:nvSpPr>
          <p:cNvPr id="29" name="TextBox 28"/>
          <p:cNvSpPr txBox="1"/>
          <p:nvPr/>
        </p:nvSpPr>
        <p:spPr>
          <a:xfrm>
            <a:off x="445968" y="3660953"/>
            <a:ext cx="1740193" cy="246221"/>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smtClean="0">
                <a:latin typeface="Helvetica" pitchFamily="34" charset="0"/>
                <a:cs typeface="Helvetica" pitchFamily="34" charset="0"/>
              </a:rPr>
              <a:t>Servings:  4 dozen</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6" y="6840187"/>
            <a:ext cx="3883231" cy="2648197"/>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576740" y="4852082"/>
            <a:ext cx="3939142" cy="1446550"/>
          </a:xfrm>
          <a:prstGeom prst="rect">
            <a:avLst/>
          </a:prstGeom>
          <a:noFill/>
        </p:spPr>
        <p:txBody>
          <a:bodyPr wrap="square" rtlCol="0">
            <a:spAutoFit/>
          </a:bodyPr>
          <a:lstStyle/>
          <a:p>
            <a:r>
              <a:rPr lang="en-US" sz="1100" dirty="0" smtClean="0"/>
              <a:t>1.  Heat oven to 350°F.</a:t>
            </a:r>
          </a:p>
          <a:p>
            <a:r>
              <a:rPr lang="en-US" sz="1100" dirty="0" smtClean="0"/>
              <a:t>2.  Beat together margarine and sugars until creamy.</a:t>
            </a:r>
          </a:p>
          <a:p>
            <a:r>
              <a:rPr lang="en-US" sz="1100" dirty="0" smtClean="0"/>
              <a:t>3.  Add eggs and vanilla and honey; beat well .</a:t>
            </a:r>
          </a:p>
          <a:p>
            <a:r>
              <a:rPr lang="en-US" sz="1100" dirty="0" smtClean="0"/>
              <a:t>4.  Add combined flour, baking soda, cinnamon and salt; mix well.</a:t>
            </a:r>
          </a:p>
          <a:p>
            <a:r>
              <a:rPr lang="en-US" sz="1100" dirty="0" smtClean="0"/>
              <a:t>5.  Stir in oats (+ raisins); mix well.</a:t>
            </a:r>
          </a:p>
          <a:p>
            <a:r>
              <a:rPr lang="en-US" sz="1100" dirty="0" smtClean="0"/>
              <a:t>6.  Drop by rounded tablespoonfuls onto ungreased cookie sheet.</a:t>
            </a:r>
          </a:p>
          <a:p>
            <a:r>
              <a:rPr lang="en-US" sz="1100" dirty="0" smtClean="0"/>
              <a:t>7.  Bake 10 - 12 minutes or until golden brown.</a:t>
            </a:r>
          </a:p>
          <a:p>
            <a:r>
              <a:rPr lang="en-US" sz="1100" dirty="0" smtClean="0"/>
              <a:t>8.  Cool 1 minute on cookie sheet; remove to wire rack.</a:t>
            </a:r>
            <a:endParaRPr lang="en-US" sz="1100" dirty="0"/>
          </a:p>
        </p:txBody>
      </p:sp>
      <p:sp>
        <p:nvSpPr>
          <p:cNvPr id="31" name="TextBox 30"/>
          <p:cNvSpPr txBox="1"/>
          <p:nvPr/>
        </p:nvSpPr>
        <p:spPr>
          <a:xfrm>
            <a:off x="3880932" y="3820879"/>
            <a:ext cx="3333750"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Darryl and Jacquie Stanfield</a:t>
            </a:r>
          </a:p>
        </p:txBody>
      </p:sp>
      <p:pic>
        <p:nvPicPr>
          <p:cNvPr id="32" name="Picture 31" descr="Darryl_Jacquie.jpg"/>
          <p:cNvPicPr>
            <a:picLocks noChangeAspect="1"/>
          </p:cNvPicPr>
          <p:nvPr/>
        </p:nvPicPr>
        <p:blipFill>
          <a:blip r:embed="rId3" cstate="print"/>
          <a:stretch>
            <a:fillRect/>
          </a:stretch>
        </p:blipFill>
        <p:spPr>
          <a:xfrm>
            <a:off x="468394" y="6885585"/>
            <a:ext cx="3724275" cy="2533650"/>
          </a:xfrm>
          <a:prstGeom prst="rect">
            <a:avLst/>
          </a:prstGeom>
        </p:spPr>
      </p:pic>
      <p:pic>
        <p:nvPicPr>
          <p:cNvPr id="22" name="Picture 21" descr="Oatmeal_Stanfield.jpg"/>
          <p:cNvPicPr>
            <a:picLocks noChangeAspect="1"/>
          </p:cNvPicPr>
          <p:nvPr/>
        </p:nvPicPr>
        <p:blipFill>
          <a:blip r:embed="rId4" cstate="print"/>
          <a:stretch>
            <a:fillRect/>
          </a:stretch>
        </p:blipFill>
        <p:spPr>
          <a:xfrm>
            <a:off x="3904695" y="1428679"/>
            <a:ext cx="3155095" cy="2312826"/>
          </a:xfrm>
          <a:prstGeom prst="rect">
            <a:avLst/>
          </a:prstGeom>
        </p:spPr>
      </p:pic>
      <p:sp>
        <p:nvSpPr>
          <p:cNvPr id="25" name="Half Frame 24"/>
          <p:cNvSpPr/>
          <p:nvPr/>
        </p:nvSpPr>
        <p:spPr>
          <a:xfrm>
            <a:off x="3854632" y="1372607"/>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p:cNvSpPr/>
          <p:nvPr/>
        </p:nvSpPr>
        <p:spPr>
          <a:xfrm rot="5400000">
            <a:off x="6810273" y="1352201"/>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rot="16200000">
            <a:off x="3890578" y="3512015"/>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lf Frame 27"/>
          <p:cNvSpPr/>
          <p:nvPr/>
        </p:nvSpPr>
        <p:spPr>
          <a:xfrm rot="10800000">
            <a:off x="6846622" y="3505549"/>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7" name="Picture 3" descr="C:\Kathy\PERSONAL FILES\Camaro Club\Cookie Walk 2019\Icons\Christmas candles.JPG"/>
          <p:cNvPicPr>
            <a:picLocks noChangeAspect="1" noChangeArrowheads="1"/>
          </p:cNvPicPr>
          <p:nvPr/>
        </p:nvPicPr>
        <p:blipFill>
          <a:blip r:embed="rId5" cstate="print"/>
          <a:srcRect/>
          <a:stretch>
            <a:fillRect/>
          </a:stretch>
        </p:blipFill>
        <p:spPr bwMode="auto">
          <a:xfrm>
            <a:off x="1063992" y="783771"/>
            <a:ext cx="2577533" cy="2771419"/>
          </a:xfrm>
          <a:prstGeom prst="rect">
            <a:avLst/>
          </a:prstGeom>
          <a:noFill/>
        </p:spPr>
      </p:pic>
      <p:sp>
        <p:nvSpPr>
          <p:cNvPr id="19" name="TextBox 18"/>
          <p:cNvSpPr txBox="1"/>
          <p:nvPr/>
        </p:nvSpPr>
        <p:spPr>
          <a:xfrm>
            <a:off x="497072" y="4131337"/>
            <a:ext cx="3073400" cy="2308324"/>
          </a:xfrm>
          <a:prstGeom prst="rect">
            <a:avLst/>
          </a:prstGeom>
          <a:noFill/>
        </p:spPr>
        <p:txBody>
          <a:bodyPr wrap="square" rtlCol="0">
            <a:spAutoFit/>
          </a:bodyPr>
          <a:lstStyle/>
          <a:p>
            <a:r>
              <a:rPr lang="en-US" sz="1200" dirty="0" smtClean="0"/>
              <a:t>1 cup (2 sticks) margarine or butter, softened</a:t>
            </a:r>
          </a:p>
          <a:p>
            <a:r>
              <a:rPr lang="en-US" sz="1200" dirty="0" smtClean="0"/>
              <a:t>1 cup firmly packed brown sugar</a:t>
            </a:r>
          </a:p>
          <a:p>
            <a:r>
              <a:rPr lang="en-US" sz="1200" dirty="0" smtClean="0"/>
              <a:t>½ cup granulated sugar</a:t>
            </a:r>
          </a:p>
          <a:p>
            <a:r>
              <a:rPr lang="en-US" sz="1200" dirty="0" smtClean="0"/>
              <a:t>2 eggs</a:t>
            </a:r>
          </a:p>
          <a:p>
            <a:r>
              <a:rPr lang="en-US" sz="1200" dirty="0" smtClean="0"/>
              <a:t>1 teaspoon vanilla</a:t>
            </a:r>
          </a:p>
          <a:p>
            <a:r>
              <a:rPr lang="en-US" sz="1200" dirty="0" smtClean="0"/>
              <a:t>½ tablespoon honey</a:t>
            </a:r>
          </a:p>
          <a:p>
            <a:r>
              <a:rPr lang="en-US" sz="1200" dirty="0" smtClean="0"/>
              <a:t>1 ½ cups all-purpose flour</a:t>
            </a:r>
          </a:p>
          <a:p>
            <a:r>
              <a:rPr lang="en-US" sz="1200" dirty="0" smtClean="0"/>
              <a:t>1 teaspoon baking soda</a:t>
            </a:r>
          </a:p>
          <a:p>
            <a:r>
              <a:rPr lang="en-US" sz="1200" dirty="0" smtClean="0"/>
              <a:t>1 ½ teaspoon cinnamon</a:t>
            </a:r>
          </a:p>
          <a:p>
            <a:r>
              <a:rPr lang="en-US" sz="1200" dirty="0" smtClean="0"/>
              <a:t>½ teaspoon salt (optional)</a:t>
            </a:r>
          </a:p>
          <a:p>
            <a:r>
              <a:rPr lang="en-US" sz="1200" dirty="0" smtClean="0"/>
              <a:t>3 cups Quaker Oats (old fashioned, uncooked)</a:t>
            </a:r>
          </a:p>
          <a:p>
            <a:r>
              <a:rPr lang="en-US" sz="1200" dirty="0" smtClean="0"/>
              <a:t>1 cup raisins (optional)</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1908" y="398259"/>
            <a:ext cx="5569525" cy="954107"/>
          </a:xfrm>
          <a:prstGeom prst="rect">
            <a:avLst/>
          </a:prstGeom>
          <a:noFill/>
        </p:spPr>
        <p:txBody>
          <a:bodyPr wrap="square" rtlCol="0">
            <a:spAutoFit/>
          </a:bodyPr>
          <a:lstStyle/>
          <a:p>
            <a:pPr algn="ctr"/>
            <a:r>
              <a:rPr lang="en-US" sz="2800" dirty="0" smtClean="0">
                <a:solidFill>
                  <a:srgbClr val="FF0000"/>
                </a:solidFill>
                <a:effectLst>
                  <a:outerShdw blurRad="38100" dist="38100" dir="2700000" algn="tl">
                    <a:srgbClr val="000000">
                      <a:alpha val="43137"/>
                    </a:srgbClr>
                  </a:outerShdw>
                </a:effectLst>
                <a:latin typeface="Brush Script Std" pitchFamily="66" charset="0"/>
                <a:cs typeface="Helvetica" pitchFamily="34" charset="0"/>
              </a:rPr>
              <a:t>EMPIRE BISCUITS (COOKIES)</a:t>
            </a:r>
            <a:endParaRPr lang="en-US" sz="2800" dirty="0">
              <a:solidFill>
                <a:srgbClr val="FF0000"/>
              </a:solidFill>
              <a:effectLst>
                <a:outerShdw blurRad="38100" dist="38100" dir="2700000" algn="tl">
                  <a:srgbClr val="000000">
                    <a:alpha val="43137"/>
                  </a:srgbClr>
                </a:outerShdw>
              </a:effectLst>
              <a:latin typeface="Brush Script Std" pitchFamily="66" charset="0"/>
              <a:cs typeface="Helvetica" pitchFamily="34" charset="0"/>
            </a:endParaRPr>
          </a:p>
        </p:txBody>
      </p:sp>
      <p:sp>
        <p:nvSpPr>
          <p:cNvPr id="29" name="TextBox 28"/>
          <p:cNvSpPr txBox="1"/>
          <p:nvPr/>
        </p:nvSpPr>
        <p:spPr>
          <a:xfrm>
            <a:off x="1272994" y="1692763"/>
            <a:ext cx="2004595" cy="400110"/>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a:latin typeface="Helvetica" pitchFamily="34" charset="0"/>
                <a:cs typeface="Helvetica" pitchFamily="34" charset="0"/>
              </a:rPr>
              <a:t>Total time: approx. 50 minutes </a:t>
            </a:r>
          </a:p>
          <a:p>
            <a:r>
              <a:rPr lang="en-US" sz="1000" dirty="0">
                <a:latin typeface="Helvetica" pitchFamily="34" charset="0"/>
                <a:cs typeface="Helvetica" pitchFamily="34" charset="0"/>
              </a:rPr>
              <a:t>Servings: 24 cookies</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dirty="0"/>
          </a:p>
        </p:txBody>
      </p:sp>
      <p:pic>
        <p:nvPicPr>
          <p:cNvPr id="11276" name="Picture 12" descr="https://cdn0.iconfinder.com/data/icons/IS_Christmas/512/candle.png"/>
          <p:cNvPicPr>
            <a:picLocks noChangeAspect="1" noChangeArrowheads="1"/>
          </p:cNvPicPr>
          <p:nvPr/>
        </p:nvPicPr>
        <p:blipFill>
          <a:blip r:embed="rId2" cstate="print"/>
          <a:srcRect/>
          <a:stretch>
            <a:fillRect/>
          </a:stretch>
        </p:blipFill>
        <p:spPr bwMode="auto">
          <a:xfrm>
            <a:off x="0" y="599080"/>
            <a:ext cx="1953513" cy="1953513"/>
          </a:xfrm>
          <a:prstGeom prst="rect">
            <a:avLst/>
          </a:prstGeom>
          <a:noFill/>
        </p:spPr>
      </p:pic>
      <p:sp>
        <p:nvSpPr>
          <p:cNvPr id="2" name="Rectangle 1"/>
          <p:cNvSpPr/>
          <p:nvPr/>
        </p:nvSpPr>
        <p:spPr>
          <a:xfrm>
            <a:off x="464207" y="2836340"/>
            <a:ext cx="6835227" cy="6463308"/>
          </a:xfrm>
          <a:prstGeom prst="rect">
            <a:avLst/>
          </a:prstGeom>
        </p:spPr>
        <p:txBody>
          <a:bodyPr wrap="square">
            <a:spAutoFit/>
          </a:bodyPr>
          <a:lstStyle/>
          <a:p>
            <a:r>
              <a:rPr lang="en-US" sz="1200" b="1" dirty="0" smtClean="0">
                <a:latin typeface="Helvetica" pitchFamily="34" charset="0"/>
                <a:cs typeface="Helvetica" pitchFamily="34" charset="0"/>
              </a:rPr>
              <a:t>Ingredients (Tender </a:t>
            </a:r>
            <a:r>
              <a:rPr lang="en-US" sz="1200" b="1" dirty="0">
                <a:latin typeface="Helvetica" pitchFamily="34" charset="0"/>
                <a:cs typeface="Helvetica" pitchFamily="34" charset="0"/>
              </a:rPr>
              <a:t>Tart </a:t>
            </a:r>
            <a:r>
              <a:rPr lang="en-US" sz="1200" b="1" dirty="0" smtClean="0">
                <a:latin typeface="Helvetica" pitchFamily="34" charset="0"/>
                <a:cs typeface="Helvetica" pitchFamily="34" charset="0"/>
              </a:rPr>
              <a:t>Dough)</a:t>
            </a:r>
          </a:p>
          <a:p>
            <a:r>
              <a:rPr lang="en-US" sz="1100" dirty="0" smtClean="0"/>
              <a:t>½ </a:t>
            </a:r>
            <a:r>
              <a:rPr lang="en-US" sz="1100" dirty="0"/>
              <a:t>cup + 2 Tbsp unsalted butter, room temperature </a:t>
            </a:r>
            <a:endParaRPr lang="en-US" sz="1100" dirty="0" smtClean="0"/>
          </a:p>
          <a:p>
            <a:r>
              <a:rPr lang="en-US" sz="1100" dirty="0" smtClean="0"/>
              <a:t>½ </a:t>
            </a:r>
            <a:r>
              <a:rPr lang="en-US" sz="1100" dirty="0"/>
              <a:t>cup + 2 Tbsp icing sugar, </a:t>
            </a:r>
            <a:r>
              <a:rPr lang="en-US" sz="1100" dirty="0" smtClean="0"/>
              <a:t>sifted</a:t>
            </a:r>
          </a:p>
          <a:p>
            <a:r>
              <a:rPr lang="en-US" sz="1100" dirty="0" smtClean="0"/>
              <a:t>1 </a:t>
            </a:r>
            <a:r>
              <a:rPr lang="en-US" sz="1100" dirty="0"/>
              <a:t>hard-boiled large egg </a:t>
            </a:r>
            <a:r>
              <a:rPr lang="en-US" sz="1100" dirty="0" smtClean="0"/>
              <a:t>yolk</a:t>
            </a:r>
          </a:p>
          <a:p>
            <a:r>
              <a:rPr lang="en-US" sz="1100" dirty="0" smtClean="0"/>
              <a:t>1 </a:t>
            </a:r>
            <a:r>
              <a:rPr lang="en-US" sz="1100" dirty="0"/>
              <a:t>large egg yolk </a:t>
            </a:r>
            <a:endParaRPr lang="en-US" sz="1100" dirty="0" smtClean="0"/>
          </a:p>
          <a:p>
            <a:r>
              <a:rPr lang="en-US" sz="1100" dirty="0" smtClean="0"/>
              <a:t>½ </a:t>
            </a:r>
            <a:r>
              <a:rPr lang="en-US" sz="1100" dirty="0"/>
              <a:t>tsp vanilla extract </a:t>
            </a:r>
            <a:endParaRPr lang="en-US" sz="1100" dirty="0" smtClean="0"/>
          </a:p>
          <a:p>
            <a:r>
              <a:rPr lang="en-US" sz="1100" dirty="0" smtClean="0"/>
              <a:t>1 </a:t>
            </a:r>
            <a:r>
              <a:rPr lang="en-US" sz="1100" dirty="0"/>
              <a:t>¾ cup cake and pastry flour, </a:t>
            </a:r>
            <a:r>
              <a:rPr lang="en-US" sz="1100" dirty="0" smtClean="0"/>
              <a:t>sifted</a:t>
            </a:r>
          </a:p>
          <a:p>
            <a:r>
              <a:rPr lang="en-US" sz="1100" dirty="0" smtClean="0"/>
              <a:t>¼ </a:t>
            </a:r>
            <a:r>
              <a:rPr lang="en-US" sz="1100" dirty="0"/>
              <a:t>tsp salt </a:t>
            </a:r>
            <a:endParaRPr lang="en-US" sz="1100" dirty="0" smtClean="0"/>
          </a:p>
          <a:p>
            <a:endParaRPr lang="en-US" sz="1200" dirty="0"/>
          </a:p>
          <a:p>
            <a:r>
              <a:rPr lang="en-US" sz="1200" b="1" dirty="0" smtClean="0">
                <a:latin typeface="Helvetica" pitchFamily="34" charset="0"/>
                <a:cs typeface="Helvetica" pitchFamily="34" charset="0"/>
              </a:rPr>
              <a:t>Icing </a:t>
            </a:r>
            <a:r>
              <a:rPr lang="en-US" sz="1200" b="1" dirty="0">
                <a:latin typeface="Helvetica" pitchFamily="34" charset="0"/>
                <a:cs typeface="Helvetica" pitchFamily="34" charset="0"/>
              </a:rPr>
              <a:t>and </a:t>
            </a:r>
            <a:r>
              <a:rPr lang="en-US" sz="1200" b="1" dirty="0" smtClean="0">
                <a:latin typeface="Helvetica" pitchFamily="34" charset="0"/>
                <a:cs typeface="Helvetica" pitchFamily="34" charset="0"/>
              </a:rPr>
              <a:t>Assembly</a:t>
            </a:r>
          </a:p>
          <a:p>
            <a:r>
              <a:rPr lang="en-US" sz="1100" dirty="0" smtClean="0"/>
              <a:t> </a:t>
            </a:r>
            <a:r>
              <a:rPr lang="en-US" sz="1100" dirty="0"/>
              <a:t>⅓ cup raspberry </a:t>
            </a:r>
            <a:r>
              <a:rPr lang="en-US" sz="1100" dirty="0" smtClean="0"/>
              <a:t>jam</a:t>
            </a:r>
          </a:p>
          <a:p>
            <a:r>
              <a:rPr lang="en-US" sz="1100" dirty="0" smtClean="0"/>
              <a:t>1 </a:t>
            </a:r>
            <a:r>
              <a:rPr lang="en-US" sz="1100" dirty="0"/>
              <a:t>cup icing sugar, </a:t>
            </a:r>
            <a:r>
              <a:rPr lang="en-US" sz="1100" dirty="0" smtClean="0"/>
              <a:t>sifted</a:t>
            </a:r>
          </a:p>
          <a:p>
            <a:r>
              <a:rPr lang="en-US" sz="1100" dirty="0" smtClean="0"/>
              <a:t>1-2 tablespoon </a:t>
            </a:r>
            <a:r>
              <a:rPr lang="en-US" sz="1100" dirty="0"/>
              <a:t>warm </a:t>
            </a:r>
            <a:r>
              <a:rPr lang="en-US" sz="1100" dirty="0" smtClean="0"/>
              <a:t>water</a:t>
            </a:r>
          </a:p>
          <a:p>
            <a:r>
              <a:rPr lang="en-US" sz="1100" dirty="0" smtClean="0"/>
              <a:t>¼ teaspoon </a:t>
            </a:r>
            <a:r>
              <a:rPr lang="en-US" sz="1100" dirty="0"/>
              <a:t>almond or vanilla </a:t>
            </a:r>
            <a:r>
              <a:rPr lang="en-US" sz="1100" dirty="0" smtClean="0"/>
              <a:t>extract</a:t>
            </a:r>
          </a:p>
          <a:p>
            <a:r>
              <a:rPr lang="en-US" sz="1100" dirty="0" smtClean="0"/>
              <a:t>6-8 </a:t>
            </a:r>
            <a:r>
              <a:rPr lang="en-US" sz="1100" dirty="0"/>
              <a:t>glacée (candied) cherries, each chopped into 6 </a:t>
            </a:r>
            <a:r>
              <a:rPr lang="en-US" sz="1100" dirty="0" smtClean="0"/>
              <a:t>bits</a:t>
            </a:r>
          </a:p>
          <a:p>
            <a:endParaRPr lang="en-US" sz="1200" dirty="0" smtClean="0"/>
          </a:p>
          <a:p>
            <a:r>
              <a:rPr lang="en-US" sz="1200" b="1" dirty="0" smtClean="0">
                <a:latin typeface="Helvetica" pitchFamily="34" charset="0"/>
                <a:cs typeface="Helvetica" pitchFamily="34" charset="0"/>
              </a:rPr>
              <a:t>Baking </a:t>
            </a:r>
            <a:r>
              <a:rPr lang="en-US" sz="1200" b="1" dirty="0">
                <a:latin typeface="Helvetica" pitchFamily="34" charset="0"/>
                <a:cs typeface="Helvetica" pitchFamily="34" charset="0"/>
              </a:rPr>
              <a:t>Directions: Tender Tart Dough </a:t>
            </a:r>
            <a:endParaRPr lang="en-US" sz="1200" b="1" dirty="0" smtClean="0">
              <a:latin typeface="Helvetica" pitchFamily="34" charset="0"/>
              <a:cs typeface="Helvetica" pitchFamily="34" charset="0"/>
            </a:endParaRPr>
          </a:p>
          <a:p>
            <a:pPr marL="228600" indent="-228600">
              <a:buAutoNum type="arabicPeriod"/>
            </a:pPr>
            <a:r>
              <a:rPr lang="en-US" sz="1100" dirty="0" smtClean="0"/>
              <a:t>Beat </a:t>
            </a:r>
            <a:r>
              <a:rPr lang="en-US" sz="1100" dirty="0"/>
              <a:t>the butter and icing sugar together until smooth. </a:t>
            </a:r>
          </a:p>
          <a:p>
            <a:pPr marL="228600" indent="-228600">
              <a:buAutoNum type="arabicPeriod"/>
            </a:pPr>
            <a:r>
              <a:rPr lang="en-US" sz="1100" dirty="0" smtClean="0"/>
              <a:t>Push </a:t>
            </a:r>
            <a:r>
              <a:rPr lang="en-US" sz="1100" dirty="0"/>
              <a:t>the hard-boiled egg yolk through a sieve and stir the raw egg yolk and vanilla into it. Add this to the butter mixture and stir until blended. </a:t>
            </a:r>
            <a:endParaRPr lang="en-US" sz="1100" dirty="0" smtClean="0"/>
          </a:p>
          <a:p>
            <a:pPr marL="228600" indent="-228600">
              <a:buAutoNum type="arabicPeriod"/>
            </a:pPr>
            <a:r>
              <a:rPr lang="en-US" sz="1100" dirty="0" smtClean="0"/>
              <a:t>Add </a:t>
            </a:r>
            <a:r>
              <a:rPr lang="en-US" sz="1100" dirty="0"/>
              <a:t>the flour and salt to the butter mixture and stir until blended. Shape the dough into a disc (it will be very soft), wrap in plastic and chill until firm, about 2 hours</a:t>
            </a:r>
            <a:r>
              <a:rPr lang="en-US" sz="1100" dirty="0" smtClean="0"/>
              <a:t>.</a:t>
            </a:r>
          </a:p>
          <a:p>
            <a:endParaRPr lang="en-US" sz="1200" dirty="0"/>
          </a:p>
          <a:p>
            <a:r>
              <a:rPr lang="en-US" sz="1200" b="1" dirty="0">
                <a:latin typeface="Helvetica" pitchFamily="34" charset="0"/>
                <a:cs typeface="Helvetica" pitchFamily="34" charset="0"/>
              </a:rPr>
              <a:t>Icing and </a:t>
            </a:r>
            <a:r>
              <a:rPr lang="en-US" sz="1200" b="1" dirty="0" smtClean="0">
                <a:latin typeface="Helvetica" pitchFamily="34" charset="0"/>
                <a:cs typeface="Helvetica" pitchFamily="34" charset="0"/>
              </a:rPr>
              <a:t>Assembly</a:t>
            </a:r>
          </a:p>
          <a:p>
            <a:pPr marL="228600" indent="-228600">
              <a:buAutoNum type="arabicPeriod"/>
            </a:pPr>
            <a:r>
              <a:rPr lang="en-US" sz="1100" dirty="0" smtClean="0"/>
              <a:t>Preheat </a:t>
            </a:r>
            <a:r>
              <a:rPr lang="en-US" sz="1100" dirty="0"/>
              <a:t>the oven to 325 F and line 2 baking trays with parchment paper. </a:t>
            </a:r>
          </a:p>
          <a:p>
            <a:pPr marL="228600" indent="-228600">
              <a:buAutoNum type="arabicPeriod"/>
            </a:pPr>
            <a:r>
              <a:rPr lang="en-US" sz="1100" dirty="0" smtClean="0"/>
              <a:t>On </a:t>
            </a:r>
            <a:r>
              <a:rPr lang="en-US" sz="1100" dirty="0"/>
              <a:t>a lightly floured work surface, gently knead the dough just to soften it slightly. Roll out the dough to about ¼-inch thick and cut out cookies using a 2-inch fluted cookie cutter, placing the cookies on the baking trays, leaving ½-inch between </a:t>
            </a:r>
            <a:r>
              <a:rPr lang="en-US" sz="1100" dirty="0" smtClean="0"/>
              <a:t>them.</a:t>
            </a:r>
          </a:p>
          <a:p>
            <a:pPr marL="228600" indent="-228600">
              <a:buAutoNum type="arabicPeriod"/>
            </a:pPr>
            <a:r>
              <a:rPr lang="en-US" sz="1100" dirty="0" smtClean="0"/>
              <a:t>Bake </a:t>
            </a:r>
            <a:r>
              <a:rPr lang="en-US" sz="1100" dirty="0"/>
              <a:t>the cookies for 10-12 minutes, until just lightly browned around the edges. Let the cookies cool completely on the baking trays before assembling. </a:t>
            </a:r>
          </a:p>
          <a:p>
            <a:pPr marL="228600" indent="-228600">
              <a:buAutoNum type="arabicPeriod"/>
            </a:pPr>
            <a:r>
              <a:rPr lang="en-US" sz="1100" dirty="0" smtClean="0"/>
              <a:t>Stir </a:t>
            </a:r>
            <a:r>
              <a:rPr lang="en-US" sz="1100" dirty="0"/>
              <a:t>the raspberry jam to soften and spread a little on a cookie bottom and sandwich a second cookie on top, pressing gently to secure. Repeat with the remaining </a:t>
            </a:r>
            <a:r>
              <a:rPr lang="en-US" sz="1100" dirty="0" smtClean="0"/>
              <a:t>cookies.</a:t>
            </a:r>
          </a:p>
          <a:p>
            <a:pPr marL="228600" indent="-228600">
              <a:buAutoNum type="arabicPeriod"/>
            </a:pPr>
            <a:r>
              <a:rPr lang="en-US" sz="1100" dirty="0" smtClean="0"/>
              <a:t>For </a:t>
            </a:r>
            <a:r>
              <a:rPr lang="en-US" sz="1100" dirty="0"/>
              <a:t>the icing, stir the whisk the icing sugar with 1 Tbsp of water and the almond or vanilla extract, add the remaining water if needed, until it is a thin icing consistency. Set </a:t>
            </a:r>
            <a:r>
              <a:rPr lang="en-US" sz="1100" dirty="0" smtClean="0"/>
              <a:t>aside.</a:t>
            </a:r>
          </a:p>
          <a:p>
            <a:pPr marL="228600" indent="-228600">
              <a:buAutoNum type="arabicPeriod"/>
            </a:pPr>
            <a:r>
              <a:rPr lang="en-US" sz="1100" dirty="0" smtClean="0"/>
              <a:t>Spread </a:t>
            </a:r>
            <a:r>
              <a:rPr lang="en-US" sz="1100" dirty="0"/>
              <a:t>a thin layer of icing on top of each cookie, top with a piece of glacée cherry and set on a rack to dry. Let the cookies dry for about 3 hours before storing in an airtight container. </a:t>
            </a:r>
          </a:p>
          <a:p>
            <a:pPr marL="228600" indent="-228600">
              <a:buAutoNum type="arabicPeriod"/>
            </a:pPr>
            <a:r>
              <a:rPr lang="en-US" sz="1100" dirty="0" smtClean="0"/>
              <a:t>The </a:t>
            </a:r>
            <a:r>
              <a:rPr lang="en-US" sz="1100" dirty="0"/>
              <a:t>cookies will keep, stored in an airtight container, for up to 3 days.</a:t>
            </a:r>
          </a:p>
        </p:txBody>
      </p:sp>
      <p:sp>
        <p:nvSpPr>
          <p:cNvPr id="6" name="TextBox 5"/>
          <p:cNvSpPr txBox="1"/>
          <p:nvPr/>
        </p:nvSpPr>
        <p:spPr>
          <a:xfrm>
            <a:off x="3721100" y="1402415"/>
            <a:ext cx="3797300" cy="1189900"/>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089400" y="2250513"/>
            <a:ext cx="3239006" cy="2161024"/>
          </a:xfrm>
          <a:prstGeom prst="rect">
            <a:avLst/>
          </a:prstGeom>
        </p:spPr>
      </p:pic>
      <p:sp>
        <p:nvSpPr>
          <p:cNvPr id="9" name="TextBox 8"/>
          <p:cNvSpPr txBox="1"/>
          <p:nvPr/>
        </p:nvSpPr>
        <p:spPr>
          <a:xfrm>
            <a:off x="4077829" y="4501121"/>
            <a:ext cx="3246896"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Patty and Dan Wells</a:t>
            </a:r>
          </a:p>
        </p:txBody>
      </p:sp>
      <p:sp>
        <p:nvSpPr>
          <p:cNvPr id="10" name="Half Frame 9"/>
          <p:cNvSpPr/>
          <p:nvPr/>
        </p:nvSpPr>
        <p:spPr>
          <a:xfrm rot="16200000">
            <a:off x="3991443" y="4171054"/>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Half Frame 10"/>
          <p:cNvSpPr/>
          <p:nvPr/>
        </p:nvSpPr>
        <p:spPr>
          <a:xfrm>
            <a:off x="3973253" y="2157021"/>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Half Frame 11"/>
          <p:cNvSpPr/>
          <p:nvPr/>
        </p:nvSpPr>
        <p:spPr>
          <a:xfrm rot="5400000">
            <a:off x="7059855" y="2151009"/>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Half Frame 12"/>
          <p:cNvSpPr/>
          <p:nvPr/>
        </p:nvSpPr>
        <p:spPr>
          <a:xfrm rot="10800000">
            <a:off x="7092162" y="4138558"/>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Blue mittens.JPG"/>
          <p:cNvPicPr/>
          <p:nvPr/>
        </p:nvPicPr>
        <p:blipFill>
          <a:blip r:embed="rId2" cstate="print"/>
          <a:stretch>
            <a:fillRect/>
          </a:stretch>
        </p:blipFill>
        <p:spPr>
          <a:xfrm rot="1411167">
            <a:off x="1206989" y="4823921"/>
            <a:ext cx="1474008" cy="1821572"/>
          </a:xfrm>
          <a:prstGeom prst="rect">
            <a:avLst/>
          </a:prstGeom>
        </p:spPr>
      </p:pic>
      <p:sp>
        <p:nvSpPr>
          <p:cNvPr id="5" name="TextBox 4"/>
          <p:cNvSpPr txBox="1"/>
          <p:nvPr/>
        </p:nvSpPr>
        <p:spPr>
          <a:xfrm>
            <a:off x="453891" y="3844587"/>
            <a:ext cx="5186855" cy="276999"/>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p:txBody>
      </p:sp>
      <p:sp>
        <p:nvSpPr>
          <p:cNvPr id="6" name="TextBox 5"/>
          <p:cNvSpPr txBox="1"/>
          <p:nvPr/>
        </p:nvSpPr>
        <p:spPr>
          <a:xfrm>
            <a:off x="3316505" y="4627898"/>
            <a:ext cx="2218177" cy="461665"/>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endParaRPr lang="en-US" sz="1200" b="1" dirty="0">
              <a:latin typeface="Helvetica" pitchFamily="34" charset="0"/>
              <a:cs typeface="Helvetica" pitchFamily="34" charset="0"/>
            </a:endParaRPr>
          </a:p>
        </p:txBody>
      </p:sp>
      <p:sp>
        <p:nvSpPr>
          <p:cNvPr id="7" name="TextBox 6"/>
          <p:cNvSpPr txBox="1"/>
          <p:nvPr/>
        </p:nvSpPr>
        <p:spPr>
          <a:xfrm>
            <a:off x="4502908" y="7703027"/>
            <a:ext cx="2753830" cy="276999"/>
          </a:xfrm>
          <a:prstGeom prst="rect">
            <a:avLst/>
          </a:prstGeom>
          <a:noFill/>
          <a:ln w="47625" cmpd="thinThick">
            <a:solidFill>
              <a:schemeClr val="tx2"/>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2016 Indy 500 Festival Car</a:t>
            </a:r>
            <a:endParaRPr lang="en-US" sz="1200" i="1" dirty="0">
              <a:latin typeface="Helvetica" pitchFamily="34" charset="0"/>
              <a:cs typeface="Helvetica" pitchFamily="34" charset="0"/>
            </a:endParaRPr>
          </a:p>
        </p:txBody>
      </p:sp>
      <p:sp>
        <p:nvSpPr>
          <p:cNvPr id="20" name="TextBox 19"/>
          <p:cNvSpPr txBox="1"/>
          <p:nvPr/>
        </p:nvSpPr>
        <p:spPr>
          <a:xfrm>
            <a:off x="4461462" y="8011083"/>
            <a:ext cx="2770496"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sp>
        <p:nvSpPr>
          <p:cNvPr id="29" name="TextBox 28"/>
          <p:cNvSpPr txBox="1"/>
          <p:nvPr/>
        </p:nvSpPr>
        <p:spPr>
          <a:xfrm>
            <a:off x="449143" y="3388678"/>
            <a:ext cx="1740193" cy="400110"/>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smtClean="0">
                <a:latin typeface="Helvetica" pitchFamily="34" charset="0"/>
                <a:cs typeface="Helvetica" pitchFamily="34" charset="0"/>
              </a:rPr>
              <a:t>Total Time:   25  minutes</a:t>
            </a:r>
          </a:p>
          <a:p>
            <a:r>
              <a:rPr lang="en-US" sz="1000" dirty="0" smtClean="0">
                <a:latin typeface="Helvetica" pitchFamily="34" charset="0"/>
                <a:cs typeface="Helvetica" pitchFamily="34" charset="0"/>
              </a:rPr>
              <a:t> Servings:   25-30  cookies</a:t>
            </a:r>
            <a:endParaRPr lang="en-US" sz="1000" dirty="0">
              <a:latin typeface="Helvetica" pitchFamily="34" charset="0"/>
              <a:cs typeface="Helvetica" pitchFamily="34" charset="0"/>
            </a:endParaRP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97071" y="4071960"/>
            <a:ext cx="3073400" cy="1107996"/>
          </a:xfrm>
          <a:prstGeom prst="rect">
            <a:avLst/>
          </a:prstGeom>
          <a:noFill/>
        </p:spPr>
        <p:txBody>
          <a:bodyPr wrap="square" rtlCol="0">
            <a:spAutoFit/>
          </a:bodyPr>
          <a:lstStyle/>
          <a:p>
            <a:r>
              <a:rPr lang="en-US" sz="1100" dirty="0" smtClean="0"/>
              <a:t>1 (8 ounce) package cream cheese</a:t>
            </a:r>
          </a:p>
          <a:p>
            <a:r>
              <a:rPr lang="en-US" sz="1100" dirty="0" smtClean="0"/>
              <a:t>½ cup butter, softened</a:t>
            </a:r>
          </a:p>
          <a:p>
            <a:r>
              <a:rPr lang="en-US" sz="1100" dirty="0" smtClean="0"/>
              <a:t>1 egg</a:t>
            </a:r>
          </a:p>
          <a:p>
            <a:r>
              <a:rPr lang="en-US" sz="1100" dirty="0" smtClean="0"/>
              <a:t>¼ teaspoon vanilla extract</a:t>
            </a:r>
          </a:p>
          <a:p>
            <a:r>
              <a:rPr lang="en-US" sz="1100" dirty="0" smtClean="0"/>
              <a:t>1 package yellow cake mix</a:t>
            </a:r>
          </a:p>
          <a:p>
            <a:r>
              <a:rPr lang="en-US" sz="1100" dirty="0" smtClean="0"/>
              <a:t>¾ cup confectioners sugar</a:t>
            </a:r>
            <a:endParaRPr lang="en-US" sz="1100" dirty="0"/>
          </a:p>
        </p:txBody>
      </p:sp>
      <p:sp>
        <p:nvSpPr>
          <p:cNvPr id="23" name="TextBox 22"/>
          <p:cNvSpPr txBox="1"/>
          <p:nvPr/>
        </p:nvSpPr>
        <p:spPr>
          <a:xfrm>
            <a:off x="3314700" y="4852082"/>
            <a:ext cx="4201182" cy="1615827"/>
          </a:xfrm>
          <a:prstGeom prst="rect">
            <a:avLst/>
          </a:prstGeom>
          <a:noFill/>
        </p:spPr>
        <p:txBody>
          <a:bodyPr wrap="square" rtlCol="0">
            <a:spAutoFit/>
          </a:bodyPr>
          <a:lstStyle/>
          <a:p>
            <a:r>
              <a:rPr lang="en-US" sz="1100" dirty="0" smtClean="0"/>
              <a:t>1.  Heat oven to 350°F.</a:t>
            </a:r>
          </a:p>
          <a:p>
            <a:pPr marL="228600" indent="-228600"/>
            <a:r>
              <a:rPr lang="en-US" sz="1100" dirty="0" smtClean="0"/>
              <a:t>2.  In a medium bowl, cream together the cream cheese and butter</a:t>
            </a:r>
          </a:p>
          <a:p>
            <a:pPr lvl="0"/>
            <a:r>
              <a:rPr lang="en-US" sz="1100" dirty="0" smtClean="0"/>
              <a:t>3.  Stir in the egg and vanilla</a:t>
            </a:r>
          </a:p>
          <a:p>
            <a:pPr lvl="0"/>
            <a:r>
              <a:rPr lang="en-US" sz="1100" dirty="0" smtClean="0"/>
              <a:t>4.  Add cake mix and stir until blended</a:t>
            </a:r>
          </a:p>
          <a:p>
            <a:pPr lvl="0"/>
            <a:r>
              <a:rPr lang="en-US" sz="1100" dirty="0" smtClean="0"/>
              <a:t>5.  Roll into  1  inch balls and roll the balls in the confectioners’ sugar</a:t>
            </a:r>
          </a:p>
          <a:p>
            <a:pPr lvl="0"/>
            <a:r>
              <a:rPr lang="en-US" sz="1100" dirty="0" smtClean="0"/>
              <a:t>6.  Place  2  inches  apart onto a greased cookie sheet</a:t>
            </a:r>
          </a:p>
          <a:p>
            <a:pPr lvl="0"/>
            <a:r>
              <a:rPr lang="en-US" sz="1100" dirty="0" smtClean="0"/>
              <a:t>7.  Bake for  15 – 20  minutes in the oven </a:t>
            </a:r>
          </a:p>
          <a:p>
            <a:pPr lvl="0"/>
            <a:r>
              <a:rPr lang="en-US" sz="1100" dirty="0" smtClean="0"/>
              <a:t>8.  Lightly add more confectioners’ sugar </a:t>
            </a:r>
          </a:p>
          <a:p>
            <a:pPr lvl="0"/>
            <a:r>
              <a:rPr lang="en-US" sz="1100" dirty="0" smtClean="0"/>
              <a:t>9.  Remove from baking sheet to cool completely before storage</a:t>
            </a:r>
            <a:endParaRPr lang="en-US" sz="1100" dirty="0"/>
          </a:p>
        </p:txBody>
      </p:sp>
      <p:sp>
        <p:nvSpPr>
          <p:cNvPr id="31" name="TextBox 30"/>
          <p:cNvSpPr txBox="1"/>
          <p:nvPr/>
        </p:nvSpPr>
        <p:spPr>
          <a:xfrm>
            <a:off x="3732579" y="3987133"/>
            <a:ext cx="3333750"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Jeanne &amp; Kevin Walk</a:t>
            </a:r>
            <a:endParaRPr lang="en-US" sz="900" i="1" dirty="0">
              <a:latin typeface="Helvetica" pitchFamily="34" charset="0"/>
              <a:cs typeface="Helvetica" pitchFamily="34" charset="0"/>
            </a:endParaRPr>
          </a:p>
        </p:txBody>
      </p:sp>
      <p:pic>
        <p:nvPicPr>
          <p:cNvPr id="24" name="Picture 23"/>
          <p:cNvPicPr/>
          <p:nvPr/>
        </p:nvPicPr>
        <p:blipFill>
          <a:blip r:embed="rId3" cstate="print"/>
          <a:srcRect/>
          <a:stretch>
            <a:fillRect/>
          </a:stretch>
        </p:blipFill>
        <p:spPr bwMode="auto">
          <a:xfrm>
            <a:off x="4079690" y="1459379"/>
            <a:ext cx="2505075" cy="2457450"/>
          </a:xfrm>
          <a:prstGeom prst="rect">
            <a:avLst/>
          </a:prstGeom>
          <a:noFill/>
          <a:ln w="9525">
            <a:noFill/>
            <a:miter lim="800000"/>
            <a:headEnd/>
            <a:tailEnd/>
          </a:ln>
        </p:spPr>
      </p:pic>
      <p:pic>
        <p:nvPicPr>
          <p:cNvPr id="33" name="Picture 32"/>
          <p:cNvPicPr/>
          <p:nvPr/>
        </p:nvPicPr>
        <p:blipFill rotWithShape="1">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t="12665" r="-132" b="28760"/>
          <a:stretch/>
        </p:blipFill>
        <p:spPr bwMode="auto">
          <a:xfrm>
            <a:off x="771525" y="7240773"/>
            <a:ext cx="3427862" cy="17396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4" name="TextBox 3"/>
          <p:cNvSpPr txBox="1"/>
          <p:nvPr/>
        </p:nvSpPr>
        <p:spPr>
          <a:xfrm>
            <a:off x="2977116" y="528886"/>
            <a:ext cx="4795284" cy="707886"/>
          </a:xfrm>
          <a:prstGeom prst="rect">
            <a:avLst/>
          </a:prstGeom>
          <a:noFill/>
        </p:spPr>
        <p:txBody>
          <a:bodyPr wrap="square" rtlCol="0">
            <a:spAutoFit/>
          </a:bodyPr>
          <a:lstStyle/>
          <a:p>
            <a:r>
              <a:rPr lang="en-US" sz="4000" b="1" dirty="0" smtClean="0">
                <a:latin typeface="Brush Script Std" pitchFamily="66" charset="0"/>
              </a:rPr>
              <a:t>Gooey Butter Cookies</a:t>
            </a:r>
            <a:endParaRPr lang="en-US" sz="4000" dirty="0">
              <a:latin typeface="Brush Script Std" pitchFamily="66" charset="0"/>
            </a:endParaRPr>
          </a:p>
        </p:txBody>
      </p:sp>
      <p:sp>
        <p:nvSpPr>
          <p:cNvPr id="25" name="Half Frame 24"/>
          <p:cNvSpPr/>
          <p:nvPr/>
        </p:nvSpPr>
        <p:spPr>
          <a:xfrm>
            <a:off x="3994601" y="1370673"/>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p:cNvSpPr/>
          <p:nvPr/>
        </p:nvSpPr>
        <p:spPr>
          <a:xfrm rot="5400000">
            <a:off x="6365450" y="1360902"/>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rot="16200000">
            <a:off x="3988015" y="3712101"/>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6" name="Picture 35"/>
          <p:cNvPicPr/>
          <p:nvPr/>
        </p:nvPicPr>
        <p:blipFill>
          <a:blip r:embed="rId5" cstate="print"/>
          <a:srcRect/>
          <a:stretch>
            <a:fillRect/>
          </a:stretch>
        </p:blipFill>
        <p:spPr bwMode="auto">
          <a:xfrm>
            <a:off x="1636753" y="1307152"/>
            <a:ext cx="2028825" cy="2076450"/>
          </a:xfrm>
          <a:prstGeom prst="rect">
            <a:avLst/>
          </a:prstGeom>
          <a:noFill/>
          <a:ln w="9525">
            <a:noFill/>
            <a:miter lim="800000"/>
            <a:headEnd/>
            <a:tailEnd/>
          </a:ln>
        </p:spPr>
      </p:pic>
      <p:sp>
        <p:nvSpPr>
          <p:cNvPr id="28" name="Half Frame 27"/>
          <p:cNvSpPr/>
          <p:nvPr/>
        </p:nvSpPr>
        <p:spPr>
          <a:xfrm rot="10800000">
            <a:off x="6392275" y="3708957"/>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p:nvPr/>
        </p:nvPicPr>
        <p:blipFill>
          <a:blip r:embed="rId2" cstate="print"/>
          <a:srcRect/>
          <a:stretch>
            <a:fillRect/>
          </a:stretch>
        </p:blipFill>
        <p:spPr bwMode="auto">
          <a:xfrm>
            <a:off x="647265" y="795646"/>
            <a:ext cx="3489238" cy="2909455"/>
          </a:xfrm>
          <a:prstGeom prst="rect">
            <a:avLst/>
          </a:prstGeom>
          <a:noFill/>
          <a:ln w="9525">
            <a:noFill/>
            <a:miter lim="800000"/>
            <a:headEnd/>
            <a:tailEnd/>
          </a:ln>
        </p:spPr>
      </p:pic>
      <p:sp>
        <p:nvSpPr>
          <p:cNvPr id="5" name="TextBox 4"/>
          <p:cNvSpPr txBox="1"/>
          <p:nvPr/>
        </p:nvSpPr>
        <p:spPr>
          <a:xfrm>
            <a:off x="453892" y="4212722"/>
            <a:ext cx="5186855" cy="276999"/>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p:txBody>
      </p:sp>
      <p:sp>
        <p:nvSpPr>
          <p:cNvPr id="6" name="TextBox 5"/>
          <p:cNvSpPr txBox="1"/>
          <p:nvPr/>
        </p:nvSpPr>
        <p:spPr>
          <a:xfrm>
            <a:off x="3316505" y="4627898"/>
            <a:ext cx="2218177" cy="461665"/>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endParaRPr lang="en-US" sz="1200" b="1" dirty="0">
              <a:latin typeface="Helvetica" pitchFamily="34" charset="0"/>
              <a:cs typeface="Helvetica" pitchFamily="34" charset="0"/>
            </a:endParaRPr>
          </a:p>
        </p:txBody>
      </p:sp>
      <p:sp>
        <p:nvSpPr>
          <p:cNvPr id="7" name="TextBox 6"/>
          <p:cNvSpPr txBox="1"/>
          <p:nvPr/>
        </p:nvSpPr>
        <p:spPr>
          <a:xfrm>
            <a:off x="4502908" y="7608024"/>
            <a:ext cx="2753830" cy="276999"/>
          </a:xfrm>
          <a:prstGeom prst="rect">
            <a:avLst/>
          </a:prstGeom>
          <a:noFill/>
          <a:ln w="47625" cmpd="thinThick">
            <a:solidFill>
              <a:srgbClr val="FF6600"/>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1969 Indy 500 Pace Car</a:t>
            </a:r>
            <a:endParaRPr lang="en-US" sz="1200" i="1" dirty="0">
              <a:latin typeface="Helvetica" pitchFamily="34" charset="0"/>
              <a:cs typeface="Helvetica" pitchFamily="34" charset="0"/>
            </a:endParaRPr>
          </a:p>
        </p:txBody>
      </p:sp>
      <p:sp>
        <p:nvSpPr>
          <p:cNvPr id="20" name="TextBox 19"/>
          <p:cNvSpPr txBox="1"/>
          <p:nvPr/>
        </p:nvSpPr>
        <p:spPr>
          <a:xfrm>
            <a:off x="4473338" y="7904204"/>
            <a:ext cx="2770496"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sp>
        <p:nvSpPr>
          <p:cNvPr id="29" name="TextBox 28"/>
          <p:cNvSpPr txBox="1"/>
          <p:nvPr/>
        </p:nvSpPr>
        <p:spPr>
          <a:xfrm>
            <a:off x="520396" y="3697684"/>
            <a:ext cx="1937796" cy="400110"/>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smtClean="0">
                <a:latin typeface="Helvetica" pitchFamily="34" charset="0"/>
                <a:cs typeface="Helvetica" pitchFamily="34" charset="0"/>
              </a:rPr>
              <a:t>Total Time:   25  minutes</a:t>
            </a:r>
          </a:p>
          <a:p>
            <a:r>
              <a:rPr lang="en-US" sz="1000" dirty="0" smtClean="0">
                <a:latin typeface="Helvetica" pitchFamily="34" charset="0"/>
                <a:cs typeface="Helvetica" pitchFamily="34" charset="0"/>
              </a:rPr>
              <a:t> Servings:   4-5 dozen cookies</a:t>
            </a:r>
            <a:endParaRPr lang="en-US" sz="1000" dirty="0">
              <a:latin typeface="Helvetica" pitchFamily="34" charset="0"/>
              <a:cs typeface="Helvetica" pitchFamily="34" charset="0"/>
            </a:endParaRP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97072" y="4440095"/>
            <a:ext cx="3073400" cy="1785104"/>
          </a:xfrm>
          <a:prstGeom prst="rect">
            <a:avLst/>
          </a:prstGeom>
          <a:noFill/>
        </p:spPr>
        <p:txBody>
          <a:bodyPr wrap="square" rtlCol="0">
            <a:spAutoFit/>
          </a:bodyPr>
          <a:lstStyle/>
          <a:p>
            <a:r>
              <a:rPr lang="en-US" sz="1100" dirty="0" smtClean="0"/>
              <a:t>1 cup butter, softened</a:t>
            </a:r>
          </a:p>
          <a:p>
            <a:r>
              <a:rPr lang="en-US" sz="1100" dirty="0" smtClean="0"/>
              <a:t>1 cup vegetable oil</a:t>
            </a:r>
          </a:p>
          <a:p>
            <a:r>
              <a:rPr lang="en-US" sz="1100" dirty="0" smtClean="0"/>
              <a:t>1 cup sugar</a:t>
            </a:r>
          </a:p>
          <a:p>
            <a:r>
              <a:rPr lang="en-US" sz="1100" dirty="0" smtClean="0"/>
              <a:t>1 cup confectioners sugar</a:t>
            </a:r>
          </a:p>
          <a:p>
            <a:r>
              <a:rPr lang="en-US" sz="1100" dirty="0" smtClean="0"/>
              <a:t>2 eggs</a:t>
            </a:r>
          </a:p>
          <a:p>
            <a:r>
              <a:rPr lang="en-US" sz="1100" dirty="0" smtClean="0"/>
              <a:t>1 teaspoon vanilla extract</a:t>
            </a:r>
          </a:p>
          <a:p>
            <a:r>
              <a:rPr lang="en-US" sz="1100" dirty="0" smtClean="0"/>
              <a:t>1 teaspoon almond extract</a:t>
            </a:r>
          </a:p>
          <a:p>
            <a:r>
              <a:rPr lang="en-US" sz="1100" dirty="0" smtClean="0"/>
              <a:t>4-1/2 cups all purpose flour</a:t>
            </a:r>
          </a:p>
          <a:p>
            <a:r>
              <a:rPr lang="en-US" sz="1100" dirty="0" smtClean="0"/>
              <a:t>1 teaspoon baking soda</a:t>
            </a:r>
          </a:p>
          <a:p>
            <a:r>
              <a:rPr lang="en-US" sz="1100" dirty="0" smtClean="0"/>
              <a:t>1 teaspoon cream of tarter</a:t>
            </a:r>
            <a:endParaRPr lang="en-US" sz="1100" dirty="0"/>
          </a:p>
        </p:txBody>
      </p:sp>
      <p:sp>
        <p:nvSpPr>
          <p:cNvPr id="23" name="TextBox 22"/>
          <p:cNvSpPr txBox="1"/>
          <p:nvPr/>
        </p:nvSpPr>
        <p:spPr>
          <a:xfrm>
            <a:off x="3314700" y="4852082"/>
            <a:ext cx="4201182" cy="1785104"/>
          </a:xfrm>
          <a:prstGeom prst="rect">
            <a:avLst/>
          </a:prstGeom>
          <a:noFill/>
        </p:spPr>
        <p:txBody>
          <a:bodyPr wrap="square" rtlCol="0">
            <a:spAutoFit/>
          </a:bodyPr>
          <a:lstStyle/>
          <a:p>
            <a:r>
              <a:rPr lang="en-US" sz="1100" dirty="0" smtClean="0"/>
              <a:t>1.  Heat oven to 375°F.</a:t>
            </a:r>
          </a:p>
          <a:p>
            <a:pPr marL="228600" lvl="0" indent="-228600">
              <a:buAutoNum type="arabicPeriod" startAt="2"/>
            </a:pPr>
            <a:r>
              <a:rPr lang="en-US" sz="1100" dirty="0" smtClean="0"/>
              <a:t>In a large bowl, beat the butter, oil and sugars.  </a:t>
            </a:r>
          </a:p>
          <a:p>
            <a:pPr marL="228600" lvl="0" indent="-228600">
              <a:buAutoNum type="arabicPeriod" startAt="2"/>
            </a:pPr>
            <a:r>
              <a:rPr lang="en-US" sz="1100" dirty="0" smtClean="0"/>
              <a:t>Beat in eggs until well blended.  </a:t>
            </a:r>
          </a:p>
          <a:p>
            <a:pPr marL="228600" lvl="0" indent="-228600">
              <a:buAutoNum type="arabicPeriod" startAt="2"/>
            </a:pPr>
            <a:r>
              <a:rPr lang="en-US" sz="1100" dirty="0" smtClean="0"/>
              <a:t>Beat in vanilla &amp; almond extract.  </a:t>
            </a:r>
          </a:p>
          <a:p>
            <a:pPr marL="228600" lvl="0" indent="-228600">
              <a:buAutoNum type="arabicPeriod" startAt="2"/>
            </a:pPr>
            <a:r>
              <a:rPr lang="en-US" sz="1100" dirty="0" smtClean="0"/>
              <a:t>Combine the flour, baking soda and cream of tarter, gradually add to creamed mixture.</a:t>
            </a:r>
          </a:p>
          <a:p>
            <a:pPr marL="228600" lvl="0" indent="-228600">
              <a:buAutoNum type="arabicPeriod" startAt="2"/>
            </a:pPr>
            <a:r>
              <a:rPr lang="en-US" sz="1100" dirty="0" smtClean="0"/>
              <a:t>Drop small teaspoonfuls on ungreased baking sheets (small scooper).  </a:t>
            </a:r>
          </a:p>
          <a:p>
            <a:pPr marL="228600" lvl="0" indent="-228600">
              <a:buAutoNum type="arabicPeriod" startAt="2"/>
            </a:pPr>
            <a:r>
              <a:rPr lang="en-US" sz="1100" dirty="0" smtClean="0"/>
              <a:t>Bake until lightly browned, 8 – 10 minutes.  Remove and let cool (lighter cookies chewy and darker more crisp).</a:t>
            </a:r>
            <a:endParaRPr lang="en-US" sz="1100" dirty="0"/>
          </a:p>
        </p:txBody>
      </p:sp>
      <p:sp>
        <p:nvSpPr>
          <p:cNvPr id="31" name="TextBox 30"/>
          <p:cNvSpPr txBox="1"/>
          <p:nvPr/>
        </p:nvSpPr>
        <p:spPr>
          <a:xfrm>
            <a:off x="4203864" y="4039954"/>
            <a:ext cx="2624447"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Jeanne &amp; Kevin Walk</a:t>
            </a:r>
            <a:endParaRPr lang="en-US" sz="900" i="1" dirty="0">
              <a:latin typeface="Helvetica" pitchFamily="34" charset="0"/>
              <a:cs typeface="Helvetica" pitchFamily="34" charset="0"/>
            </a:endParaRPr>
          </a:p>
        </p:txBody>
      </p:sp>
      <p:sp>
        <p:nvSpPr>
          <p:cNvPr id="4" name="TextBox 3"/>
          <p:cNvSpPr txBox="1"/>
          <p:nvPr/>
        </p:nvSpPr>
        <p:spPr>
          <a:xfrm>
            <a:off x="2977116" y="612013"/>
            <a:ext cx="4795284" cy="646331"/>
          </a:xfrm>
          <a:prstGeom prst="rect">
            <a:avLst/>
          </a:prstGeom>
          <a:noFill/>
        </p:spPr>
        <p:txBody>
          <a:bodyPr wrap="square" rtlCol="0">
            <a:spAutoFit/>
          </a:bodyPr>
          <a:lstStyle/>
          <a:p>
            <a:r>
              <a:rPr lang="en-US" sz="3600" b="1" dirty="0" smtClean="0">
                <a:latin typeface="Brush Script Std" pitchFamily="66" charset="0"/>
              </a:rPr>
              <a:t>Amish Sugar Cookies</a:t>
            </a:r>
            <a:endParaRPr lang="en-US" sz="3600" dirty="0">
              <a:latin typeface="Brush Script Std" pitchFamily="66" charset="0"/>
            </a:endParaRPr>
          </a:p>
        </p:txBody>
      </p:sp>
      <p:pic>
        <p:nvPicPr>
          <p:cNvPr id="21" name="Picture 20" descr="C:\Documents and Settings\JeanneLachmiller\My Documents\My Pictures\pacecar kansas\9-4-2007\9-4-2007-10.jpg"/>
          <p:cNvPicPr/>
          <p:nvPr/>
        </p:nvPicPr>
        <p:blipFill rotWithShape="1">
          <a:blip r:embed="rId3"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l="11524"/>
          <a:stretch/>
        </p:blipFill>
        <p:spPr bwMode="auto">
          <a:xfrm>
            <a:off x="694619" y="6864984"/>
            <a:ext cx="3310644" cy="22218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22" name="Picture 21"/>
          <p:cNvPicPr/>
          <p:nvPr/>
        </p:nvPicPr>
        <p:blipFill>
          <a:blip r:embed="rId4" cstate="print"/>
          <a:srcRect/>
          <a:stretch>
            <a:fillRect/>
          </a:stretch>
        </p:blipFill>
        <p:spPr bwMode="auto">
          <a:xfrm>
            <a:off x="4238625" y="1362075"/>
            <a:ext cx="2528887" cy="2657475"/>
          </a:xfrm>
          <a:prstGeom prst="rect">
            <a:avLst/>
          </a:prstGeom>
          <a:noFill/>
          <a:ln w="9525">
            <a:noFill/>
            <a:miter lim="800000"/>
            <a:headEnd/>
            <a:tailEnd/>
          </a:ln>
        </p:spPr>
      </p:pic>
      <p:sp>
        <p:nvSpPr>
          <p:cNvPr id="25" name="Half Frame 24"/>
          <p:cNvSpPr/>
          <p:nvPr/>
        </p:nvSpPr>
        <p:spPr>
          <a:xfrm>
            <a:off x="4147001" y="1278021"/>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p:cNvSpPr/>
          <p:nvPr/>
        </p:nvSpPr>
        <p:spPr>
          <a:xfrm rot="5400000">
            <a:off x="6546425" y="1258728"/>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rot="16200000">
            <a:off x="4178516" y="3800424"/>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lf Frame 27"/>
          <p:cNvSpPr/>
          <p:nvPr/>
        </p:nvSpPr>
        <p:spPr>
          <a:xfrm rot="10800000">
            <a:off x="6570900" y="3771180"/>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Snow globe.JPG"/>
          <p:cNvPicPr/>
          <p:nvPr/>
        </p:nvPicPr>
        <p:blipFill>
          <a:blip r:embed="rId2" cstate="print"/>
          <a:stretch>
            <a:fillRect/>
          </a:stretch>
        </p:blipFill>
        <p:spPr>
          <a:xfrm>
            <a:off x="1708499" y="417222"/>
            <a:ext cx="2114287" cy="2147848"/>
          </a:xfrm>
          <a:prstGeom prst="rect">
            <a:avLst/>
          </a:prstGeom>
        </p:spPr>
      </p:pic>
      <p:sp>
        <p:nvSpPr>
          <p:cNvPr id="20" name="TextBox 19"/>
          <p:cNvSpPr txBox="1"/>
          <p:nvPr/>
        </p:nvSpPr>
        <p:spPr>
          <a:xfrm>
            <a:off x="4678326" y="8512564"/>
            <a:ext cx="2764465"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842195" y="4369301"/>
            <a:ext cx="3125337"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Kathy &amp; Mark Naylor</a:t>
            </a:r>
          </a:p>
        </p:txBody>
      </p:sp>
      <p:sp>
        <p:nvSpPr>
          <p:cNvPr id="4" name="TextBox 3"/>
          <p:cNvSpPr txBox="1"/>
          <p:nvPr/>
        </p:nvSpPr>
        <p:spPr>
          <a:xfrm>
            <a:off x="3370658" y="907516"/>
            <a:ext cx="4040372" cy="1200329"/>
          </a:xfrm>
          <a:prstGeom prst="rect">
            <a:avLst/>
          </a:prstGeom>
          <a:noFill/>
        </p:spPr>
        <p:txBody>
          <a:bodyPr wrap="square" rtlCol="0">
            <a:spAutoFit/>
          </a:bodyPr>
          <a:lstStyle/>
          <a:p>
            <a:pPr algn="ctr"/>
            <a:r>
              <a:rPr lang="en-US" sz="3600" dirty="0" smtClean="0">
                <a:effectLst>
                  <a:outerShdw blurRad="38100" dist="38100" dir="2700000" algn="tl">
                    <a:srgbClr val="000000">
                      <a:alpha val="43137"/>
                    </a:srgbClr>
                  </a:outerShdw>
                </a:effectLst>
                <a:latin typeface="Brush Script Std" pitchFamily="66" charset="0"/>
                <a:cs typeface="Helvetica" pitchFamily="34" charset="0"/>
              </a:rPr>
              <a:t>Chocolate Mint </a:t>
            </a:r>
            <a:r>
              <a:rPr lang="en-US" sz="3600" dirty="0" err="1" smtClean="0">
                <a:effectLst>
                  <a:outerShdw blurRad="38100" dist="38100" dir="2700000" algn="tl">
                    <a:srgbClr val="000000">
                      <a:alpha val="43137"/>
                    </a:srgbClr>
                  </a:outerShdw>
                </a:effectLst>
                <a:latin typeface="Brush Script Std" pitchFamily="66" charset="0"/>
                <a:cs typeface="Helvetica" pitchFamily="34" charset="0"/>
              </a:rPr>
              <a:t>Thumprint</a:t>
            </a:r>
            <a:r>
              <a:rPr lang="en-US" sz="3600" dirty="0" smtClean="0">
                <a:effectLst>
                  <a:outerShdw blurRad="38100" dist="38100" dir="2700000" algn="tl">
                    <a:srgbClr val="000000">
                      <a:alpha val="43137"/>
                    </a:srgbClr>
                  </a:outerShdw>
                </a:effectLst>
                <a:latin typeface="Brush Script Std" pitchFamily="66" charset="0"/>
                <a:cs typeface="Helvetica" pitchFamily="34" charset="0"/>
              </a:rPr>
              <a:t> Cookies</a:t>
            </a:r>
            <a:endParaRPr lang="en-US" sz="3600" dirty="0">
              <a:effectLst>
                <a:outerShdw blurRad="38100" dist="38100" dir="2700000" algn="tl">
                  <a:srgbClr val="000000">
                    <a:alpha val="43137"/>
                  </a:srgbClr>
                </a:outerShdw>
              </a:effectLst>
              <a:latin typeface="Brush Script Std" pitchFamily="66" charset="0"/>
              <a:cs typeface="Helvetica" pitchFamily="34" charset="0"/>
            </a:endParaRPr>
          </a:p>
        </p:txBody>
      </p:sp>
      <p:sp>
        <p:nvSpPr>
          <p:cNvPr id="22" name="TextBox 21"/>
          <p:cNvSpPr txBox="1"/>
          <p:nvPr/>
        </p:nvSpPr>
        <p:spPr>
          <a:xfrm>
            <a:off x="4694294" y="7994064"/>
            <a:ext cx="2753830" cy="492443"/>
          </a:xfrm>
          <a:prstGeom prst="rect">
            <a:avLst/>
          </a:prstGeom>
          <a:noFill/>
          <a:ln w="47625" cmpd="thinThick">
            <a:solidFill>
              <a:srgbClr val="0070C0"/>
            </a:solidFill>
          </a:ln>
          <a:effectLst/>
          <a:scene3d>
            <a:camera prst="orthographicFront"/>
            <a:lightRig rig="threePt" dir="t"/>
          </a:scene3d>
          <a:sp3d>
            <a:bevelT/>
          </a:sp3d>
        </p:spPr>
        <p:txBody>
          <a:bodyPr wrap="square" rtlCol="0">
            <a:spAutoFit/>
          </a:bodyPr>
          <a:lstStyle/>
          <a:p>
            <a:r>
              <a:rPr lang="en-US" sz="1200" i="1" dirty="0" smtClean="0">
                <a:latin typeface="Helvetica" pitchFamily="34" charset="0"/>
                <a:cs typeface="Helvetica" pitchFamily="34" charset="0"/>
              </a:rPr>
              <a:t>2016 Hyper Blue Metallic Convertible</a:t>
            </a:r>
          </a:p>
          <a:p>
            <a:pPr algn="ctr"/>
            <a:r>
              <a:rPr lang="en-US" sz="1400" i="1" dirty="0" smtClean="0">
                <a:latin typeface="Helvetica" pitchFamily="34" charset="0"/>
                <a:cs typeface="Helvetica" pitchFamily="34" charset="0"/>
              </a:rPr>
              <a:t>“Maximus”</a:t>
            </a:r>
            <a:endParaRPr lang="en-US" sz="1400" i="1" dirty="0">
              <a:latin typeface="Helvetica" pitchFamily="34" charset="0"/>
              <a:cs typeface="Helvetica" pitchFamily="34" charset="0"/>
            </a:endParaRPr>
          </a:p>
        </p:txBody>
      </p:sp>
      <p:grpSp>
        <p:nvGrpSpPr>
          <p:cNvPr id="2" name="Group 36"/>
          <p:cNvGrpSpPr/>
          <p:nvPr/>
        </p:nvGrpSpPr>
        <p:grpSpPr>
          <a:xfrm>
            <a:off x="866462" y="7488331"/>
            <a:ext cx="3623433" cy="2170019"/>
            <a:chOff x="312097" y="6751675"/>
            <a:chExt cx="4101156" cy="2456120"/>
          </a:xfrm>
        </p:grpSpPr>
        <p:sp>
          <p:nvSpPr>
            <p:cNvPr id="24" name="Rectangle 23"/>
            <p:cNvSpPr/>
            <p:nvPr/>
          </p:nvSpPr>
          <p:spPr>
            <a:xfrm>
              <a:off x="312097" y="6751675"/>
              <a:ext cx="4101156" cy="2456120"/>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3" cstate="print"/>
            <a:srcRect/>
            <a:stretch>
              <a:fillRect/>
            </a:stretch>
          </p:blipFill>
          <p:spPr bwMode="auto">
            <a:xfrm>
              <a:off x="415411" y="6900532"/>
              <a:ext cx="3889734" cy="2169042"/>
            </a:xfrm>
            <a:prstGeom prst="rect">
              <a:avLst/>
            </a:prstGeom>
            <a:noFill/>
            <a:ln w="9525">
              <a:noFill/>
              <a:miter lim="800000"/>
              <a:headEnd/>
              <a:tailEnd/>
            </a:ln>
          </p:spPr>
        </p:pic>
      </p:grpSp>
      <p:sp>
        <p:nvSpPr>
          <p:cNvPr id="29" name="TextBox 28"/>
          <p:cNvSpPr txBox="1"/>
          <p:nvPr/>
        </p:nvSpPr>
        <p:spPr>
          <a:xfrm>
            <a:off x="515657" y="1637851"/>
            <a:ext cx="1897856" cy="246221"/>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smtClean="0">
                <a:latin typeface="Helvetica" pitchFamily="34" charset="0"/>
                <a:cs typeface="Helvetica" pitchFamily="34" charset="0"/>
              </a:rPr>
              <a:t>Servings: 36 cookies</a:t>
            </a:r>
          </a:p>
        </p:txBody>
      </p:sp>
      <p:sp>
        <p:nvSpPr>
          <p:cNvPr id="5" name="TextBox 4"/>
          <p:cNvSpPr txBox="1"/>
          <p:nvPr/>
        </p:nvSpPr>
        <p:spPr>
          <a:xfrm>
            <a:off x="474004" y="2048813"/>
            <a:ext cx="2170181" cy="3139321"/>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a:p>
            <a:pPr lvl="0"/>
            <a:r>
              <a:rPr lang="en-US" sz="1100" dirty="0" smtClean="0"/>
              <a:t>1 cup butter softened </a:t>
            </a:r>
          </a:p>
          <a:p>
            <a:pPr lvl="0"/>
            <a:r>
              <a:rPr lang="en-US" sz="1100" dirty="0" smtClean="0"/>
              <a:t>1 cup powdered sugar </a:t>
            </a:r>
          </a:p>
          <a:p>
            <a:pPr lvl="0"/>
            <a:r>
              <a:rPr lang="en-US" sz="1100" dirty="0" smtClean="0"/>
              <a:t>1 ½ teaspoons peppermint extract </a:t>
            </a:r>
          </a:p>
          <a:p>
            <a:pPr lvl="0"/>
            <a:r>
              <a:rPr lang="en-US" sz="1100" dirty="0" smtClean="0"/>
              <a:t>2 egg yolks </a:t>
            </a:r>
          </a:p>
          <a:p>
            <a:pPr lvl="0"/>
            <a:r>
              <a:rPr lang="en-US" sz="1100" dirty="0" smtClean="0"/>
              <a:t>16 drops green food color </a:t>
            </a:r>
          </a:p>
          <a:p>
            <a:pPr lvl="0"/>
            <a:r>
              <a:rPr lang="en-US" sz="1100" dirty="0" smtClean="0"/>
              <a:t>2 ¼  cups all-purpose flour </a:t>
            </a:r>
          </a:p>
          <a:p>
            <a:pPr lvl="0"/>
            <a:r>
              <a:rPr lang="en-US" sz="1100" dirty="0" smtClean="0"/>
              <a:t>½  teaspoon baking powder </a:t>
            </a:r>
          </a:p>
          <a:p>
            <a:pPr lvl="0"/>
            <a:r>
              <a:rPr lang="en-US" sz="1100" dirty="0" smtClean="0"/>
              <a:t>¼  teaspoon salt </a:t>
            </a:r>
          </a:p>
          <a:p>
            <a:pPr lvl="0"/>
            <a:r>
              <a:rPr lang="en-US" sz="1100" dirty="0" smtClean="0"/>
              <a:t>¾  cup dark chocolate chips </a:t>
            </a:r>
          </a:p>
          <a:p>
            <a:pPr lvl="0"/>
            <a:r>
              <a:rPr lang="en-US" sz="1100" dirty="0" smtClean="0"/>
              <a:t>3 tablespoons whipping cream </a:t>
            </a:r>
          </a:p>
          <a:p>
            <a:pPr lvl="0"/>
            <a:r>
              <a:rPr lang="en-US" sz="1100" dirty="0" smtClean="0"/>
              <a:t>3 tablespoons butter </a:t>
            </a:r>
          </a:p>
          <a:p>
            <a:pPr marL="228600" lvl="0" indent="-228600"/>
            <a:r>
              <a:rPr lang="en-US" sz="1100" dirty="0" smtClean="0"/>
              <a:t>18 Andes Crème De Menthe candies cut in half diagonally </a:t>
            </a:r>
          </a:p>
          <a:p>
            <a:pPr marL="114300" lvl="0"/>
            <a:endParaRPr lang="en-US" sz="1000" dirty="0" smtClean="0"/>
          </a:p>
          <a:p>
            <a:pPr marL="114300" lvl="0"/>
            <a:endParaRPr lang="en-US" sz="1100" dirty="0" smtClean="0"/>
          </a:p>
          <a:p>
            <a:pPr marL="114300" lvl="0"/>
            <a:endParaRPr lang="en-US" sz="1100" dirty="0" smtClean="0"/>
          </a:p>
          <a:p>
            <a:endParaRPr lang="en-US" sz="1100" dirty="0" smtClean="0">
              <a:cs typeface="Helvetica" pitchFamily="34" charset="0"/>
            </a:endParaRPr>
          </a:p>
        </p:txBody>
      </p:sp>
      <p:grpSp>
        <p:nvGrpSpPr>
          <p:cNvPr id="37" name="Group 36"/>
          <p:cNvGrpSpPr/>
          <p:nvPr/>
        </p:nvGrpSpPr>
        <p:grpSpPr>
          <a:xfrm>
            <a:off x="3749478" y="2245210"/>
            <a:ext cx="3279084" cy="2129651"/>
            <a:chOff x="3749478" y="2138332"/>
            <a:chExt cx="3279084" cy="2129651"/>
          </a:xfrm>
        </p:grpSpPr>
        <p:pic>
          <p:nvPicPr>
            <p:cNvPr id="25" name="Picture 24"/>
            <p:cNvPicPr/>
            <p:nvPr/>
          </p:nvPicPr>
          <p:blipFill>
            <a:blip r:embed="rId4" cstate="print"/>
            <a:srcRect/>
            <a:stretch>
              <a:fillRect/>
            </a:stretch>
          </p:blipFill>
          <p:spPr bwMode="auto">
            <a:xfrm>
              <a:off x="3856964" y="2239859"/>
              <a:ext cx="3068969" cy="1940404"/>
            </a:xfrm>
            <a:prstGeom prst="rect">
              <a:avLst/>
            </a:prstGeom>
            <a:noFill/>
            <a:ln w="9525">
              <a:noFill/>
              <a:miter lim="800000"/>
              <a:headEnd/>
              <a:tailEnd/>
            </a:ln>
          </p:spPr>
        </p:pic>
        <p:sp>
          <p:nvSpPr>
            <p:cNvPr id="28" name="Half Frame 27"/>
            <p:cNvSpPr/>
            <p:nvPr/>
          </p:nvSpPr>
          <p:spPr>
            <a:xfrm rot="5400000">
              <a:off x="6664010" y="2118089"/>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6708193" y="3899558"/>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Half Frame 26"/>
            <p:cNvSpPr/>
            <p:nvPr/>
          </p:nvSpPr>
          <p:spPr>
            <a:xfrm rot="16200000">
              <a:off x="3774837" y="3913003"/>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Half Frame 31"/>
            <p:cNvSpPr/>
            <p:nvPr/>
          </p:nvSpPr>
          <p:spPr>
            <a:xfrm>
              <a:off x="3749478" y="2138332"/>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TextBox 5"/>
          <p:cNvSpPr txBox="1"/>
          <p:nvPr/>
        </p:nvSpPr>
        <p:spPr>
          <a:xfrm>
            <a:off x="481856" y="4607092"/>
            <a:ext cx="6902040" cy="3000821"/>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pPr marL="228600" lvl="0" indent="-228600">
              <a:buFont typeface="+mj-lt"/>
              <a:buAutoNum type="arabicPeriod"/>
            </a:pPr>
            <a:r>
              <a:rPr lang="en-US" sz="1100" dirty="0" smtClean="0"/>
              <a:t>Heat oven to 350°. </a:t>
            </a:r>
          </a:p>
          <a:p>
            <a:pPr marL="228600" lvl="0" indent="-228600">
              <a:buFont typeface="+mj-lt"/>
              <a:buAutoNum type="arabicPeriod"/>
            </a:pPr>
            <a:r>
              <a:rPr lang="en-US" sz="1100" dirty="0" smtClean="0"/>
              <a:t>Line cookie sheets with parchment paper.</a:t>
            </a:r>
          </a:p>
          <a:p>
            <a:pPr marL="228600" lvl="0" indent="-228600">
              <a:buFont typeface="+mj-lt"/>
              <a:buAutoNum type="arabicPeriod"/>
            </a:pPr>
            <a:r>
              <a:rPr lang="en-US" sz="1100" dirty="0" smtClean="0"/>
              <a:t>In a large bowl, beat 1 cup butter and the powdered sugar with electric mixer on medium speed until light and fluffy.</a:t>
            </a:r>
          </a:p>
          <a:p>
            <a:pPr marL="228600" lvl="0" indent="-228600">
              <a:buFont typeface="+mj-lt"/>
              <a:buAutoNum type="arabicPeriod"/>
            </a:pPr>
            <a:r>
              <a:rPr lang="en-US" sz="1100" dirty="0" smtClean="0"/>
              <a:t>Beat in peppermint extract, egg yolks and food color until blended. </a:t>
            </a:r>
          </a:p>
          <a:p>
            <a:pPr marL="228600" lvl="0" indent="-228600">
              <a:buFont typeface="+mj-lt"/>
              <a:buAutoNum type="arabicPeriod"/>
            </a:pPr>
            <a:r>
              <a:rPr lang="en-US" sz="1100" dirty="0" smtClean="0"/>
              <a:t>On low speed, beat in flour, baking powder and salt.</a:t>
            </a:r>
          </a:p>
          <a:p>
            <a:pPr marL="228600" lvl="0" indent="-228600">
              <a:buFont typeface="+mj-lt"/>
              <a:buAutoNum type="arabicPeriod"/>
            </a:pPr>
            <a:r>
              <a:rPr lang="en-US" sz="1100" dirty="0" smtClean="0"/>
              <a:t>Shape dough into 1-inch balls; place 2 inches apart on cookie sheets. </a:t>
            </a:r>
          </a:p>
          <a:p>
            <a:pPr marL="228600" lvl="0" indent="-228600">
              <a:buFont typeface="+mj-lt"/>
              <a:buAutoNum type="arabicPeriod"/>
            </a:pPr>
            <a:r>
              <a:rPr lang="en-US" sz="1100" dirty="0" smtClean="0"/>
              <a:t>Using end of handle of wooden spoon, press a deep well into center of each cookie.</a:t>
            </a:r>
          </a:p>
          <a:p>
            <a:pPr marL="228600" lvl="0" indent="-228600">
              <a:buFont typeface="+mj-lt"/>
              <a:buAutoNum type="arabicPeriod"/>
            </a:pPr>
            <a:r>
              <a:rPr lang="en-US" sz="1100" dirty="0" smtClean="0"/>
              <a:t>Bake 10 to 12 minutes or until set. </a:t>
            </a:r>
          </a:p>
          <a:p>
            <a:pPr marL="228600" lvl="0" indent="-228600">
              <a:buFont typeface="+mj-lt"/>
              <a:buAutoNum type="arabicPeriod"/>
            </a:pPr>
            <a:r>
              <a:rPr lang="en-US" sz="1100" dirty="0" smtClean="0"/>
              <a:t>Reshape wells with end of handle of wooden spoon. </a:t>
            </a:r>
          </a:p>
          <a:p>
            <a:pPr marL="228600" lvl="0" indent="-228600">
              <a:buFont typeface="+mj-lt"/>
              <a:buAutoNum type="arabicPeriod"/>
            </a:pPr>
            <a:r>
              <a:rPr lang="en-US" sz="1100" dirty="0" smtClean="0"/>
              <a:t>Cool 2 minutes; remove from cookie sheets to cooling racks. Cool completely, about 15 minutes.</a:t>
            </a:r>
          </a:p>
          <a:p>
            <a:pPr marL="228600" lvl="0" indent="-228600">
              <a:buFont typeface="+mj-lt"/>
              <a:buAutoNum type="arabicPeriod"/>
            </a:pPr>
            <a:r>
              <a:rPr lang="en-US" sz="1100" dirty="0" smtClean="0"/>
              <a:t>In medium microwaveable bowl, microwave chocolate chips, cream and 3 tablespoons butter on high 1 minute, stirring frequently, until chocolate is melted and mixture is smooth. </a:t>
            </a:r>
          </a:p>
          <a:p>
            <a:pPr marL="228600" lvl="0" indent="-228600">
              <a:buFont typeface="+mj-lt"/>
              <a:buAutoNum type="arabicPeriod"/>
            </a:pPr>
            <a:r>
              <a:rPr lang="en-US" sz="1100" dirty="0" smtClean="0"/>
              <a:t>Fill each well with about 1 teaspoon chocolate mixture; garnish with candy piece. </a:t>
            </a:r>
          </a:p>
          <a:p>
            <a:pPr marL="228600" lvl="0" indent="-228600">
              <a:buFont typeface="+mj-lt"/>
              <a:buAutoNum type="arabicPeriod"/>
            </a:pPr>
            <a:r>
              <a:rPr lang="en-US" sz="1100" dirty="0" smtClean="0"/>
              <a:t>Let stand about 1 hour until chocolate is set.</a:t>
            </a:r>
            <a:endParaRPr lang="en-US" sz="1100" dirty="0" smtClean="0">
              <a:cs typeface="Helvetica" pitchFamily="34" charset="0"/>
            </a:endParaRPr>
          </a:p>
          <a:p>
            <a:endParaRPr lang="en-US" sz="1200" b="1" dirty="0" smtClean="0">
              <a:latin typeface="Helvetica" pitchFamily="34" charset="0"/>
              <a:cs typeface="Helvetic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Christmas tree.JPG"/>
          <p:cNvPicPr/>
          <p:nvPr/>
        </p:nvPicPr>
        <p:blipFill>
          <a:blip r:embed="rId2" cstate="print"/>
          <a:stretch>
            <a:fillRect/>
          </a:stretch>
        </p:blipFill>
        <p:spPr>
          <a:xfrm>
            <a:off x="2758556" y="1019571"/>
            <a:ext cx="1654752" cy="1923650"/>
          </a:xfrm>
          <a:prstGeom prst="rect">
            <a:avLst/>
          </a:prstGeom>
        </p:spPr>
      </p:pic>
      <p:sp>
        <p:nvSpPr>
          <p:cNvPr id="6" name="TextBox 5"/>
          <p:cNvSpPr txBox="1"/>
          <p:nvPr/>
        </p:nvSpPr>
        <p:spPr>
          <a:xfrm>
            <a:off x="451137" y="4173079"/>
            <a:ext cx="6902040" cy="3170099"/>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pPr marL="228600" lvl="0" indent="-228600">
              <a:buFont typeface="+mj-lt"/>
              <a:buAutoNum type="arabicPeriod"/>
            </a:pPr>
            <a:r>
              <a:rPr lang="en-US" sz="1100" dirty="0" smtClean="0"/>
              <a:t>Sift the </a:t>
            </a:r>
            <a:r>
              <a:rPr lang="en-US" sz="1100" dirty="0" err="1" smtClean="0"/>
              <a:t>Matcha</a:t>
            </a:r>
            <a:r>
              <a:rPr lang="en-US" sz="1100" dirty="0" smtClean="0"/>
              <a:t>, flour, and baking powder together in a bowl.</a:t>
            </a:r>
          </a:p>
          <a:p>
            <a:pPr marL="228600" lvl="0" indent="-228600">
              <a:buFont typeface="+mj-lt"/>
              <a:buAutoNum type="arabicPeriod"/>
            </a:pPr>
            <a:r>
              <a:rPr lang="en-US" sz="1100" dirty="0" smtClean="0"/>
              <a:t>Place butter in a bowl and allow it to come to room temperature. Once soft, mix it until it is smooth. Add the sugar in parts (1/3 to 1/2  at a time) until it is fully mixed into the butter and the entire mixture is white and smooth.</a:t>
            </a:r>
          </a:p>
          <a:p>
            <a:pPr marL="228600" lvl="0" indent="-228600">
              <a:buFont typeface="+mj-lt"/>
              <a:buAutoNum type="arabicPeriod"/>
            </a:pPr>
            <a:r>
              <a:rPr lang="en-US" sz="1100" dirty="0" smtClean="0"/>
              <a:t>Beat the egg and mix into the butter/sugar mixture along with the vanilla extract. Once incorporated, fold the sifted ingredients into it in parts (1/3 to 1/2 at a time). Wrap the dough in plastic wrap, refrigerate for 30 minutes.</a:t>
            </a:r>
          </a:p>
          <a:p>
            <a:pPr marL="228600" lvl="0" indent="-228600">
              <a:buFont typeface="+mj-lt"/>
              <a:buAutoNum type="arabicPeriod"/>
            </a:pPr>
            <a:r>
              <a:rPr lang="en-US" sz="1100" dirty="0" smtClean="0"/>
              <a:t>Lightly flour a working surface and roll out half the dough until it is about 1/10” thick. If the dough is too crumbly and dry, lightly knead the dough with a splash of water until a more solid dough forms. The edges of the dough may crack- this is normal. Place some water on your fingers and mend the cracks back together as best as you can.</a:t>
            </a:r>
          </a:p>
          <a:p>
            <a:pPr marL="228600" lvl="0" indent="-228600">
              <a:buFont typeface="+mj-lt"/>
              <a:buAutoNum type="arabicPeriod"/>
            </a:pPr>
            <a:r>
              <a:rPr lang="en-US" sz="1100" dirty="0" smtClean="0"/>
              <a:t>Once rolled out, use a Christmas tree cookie cutter and place them on a cookie sheet lined with parchment.</a:t>
            </a:r>
          </a:p>
          <a:p>
            <a:pPr marL="228600" lvl="0" indent="-228600">
              <a:buFont typeface="+mj-lt"/>
              <a:buAutoNum type="arabicPeriod"/>
            </a:pPr>
            <a:r>
              <a:rPr lang="en-US" sz="1100" dirty="0" smtClean="0"/>
              <a:t>Take the remaining scraps and combine it with the remaining dough. Repeat steps 4-5 with the rest of the dough.</a:t>
            </a:r>
          </a:p>
          <a:p>
            <a:pPr marL="228600" lvl="0" indent="-228600">
              <a:buFont typeface="+mj-lt"/>
              <a:buAutoNum type="arabicPeriod"/>
            </a:pPr>
            <a:r>
              <a:rPr lang="en-US" sz="1100" dirty="0" smtClean="0"/>
              <a:t>Bake for about 10 minutes and allow the cookies to cool.</a:t>
            </a:r>
          </a:p>
          <a:p>
            <a:pPr marL="228600" lvl="0" indent="-228600">
              <a:buFont typeface="+mj-lt"/>
              <a:buAutoNum type="arabicPeriod"/>
            </a:pPr>
            <a:r>
              <a:rPr lang="en-US" sz="1100" dirty="0" smtClean="0"/>
              <a:t>In a separate bowl, mix the powdered sugar and water. The icing should not be paste-like and not runny.</a:t>
            </a:r>
          </a:p>
          <a:p>
            <a:pPr marL="228600" lvl="0" indent="-228600">
              <a:buFont typeface="+mj-lt"/>
              <a:buAutoNum type="arabicPeriod"/>
            </a:pPr>
            <a:r>
              <a:rPr lang="en-US" sz="1100" dirty="0" smtClean="0"/>
              <a:t>Once the cookies have cooled, spoon a small amount of icing on to the cookie, outlining where you want the “snow” to end. Once the outline is done, use the back of the spoon to smooth out the icing, making sure not to put too little or too much.</a:t>
            </a:r>
          </a:p>
          <a:p>
            <a:pPr marL="228600" lvl="0" indent="-228600">
              <a:buFont typeface="+mj-lt"/>
              <a:buAutoNum type="arabicPeriod"/>
            </a:pPr>
            <a:r>
              <a:rPr lang="en-US" sz="1100" dirty="0" smtClean="0"/>
              <a:t>Add some white sugar pearl sprinkles (and any other desired toppings) and place on a drying rack to cool.</a:t>
            </a:r>
          </a:p>
          <a:p>
            <a:endParaRPr lang="en-US" sz="1200" b="1" dirty="0" smtClean="0">
              <a:latin typeface="Helvetica" pitchFamily="34" charset="0"/>
              <a:cs typeface="Helvetica" pitchFamily="34" charset="0"/>
            </a:endParaRPr>
          </a:p>
        </p:txBody>
      </p:sp>
      <p:sp>
        <p:nvSpPr>
          <p:cNvPr id="20" name="TextBox 19"/>
          <p:cNvSpPr txBox="1"/>
          <p:nvPr/>
        </p:nvSpPr>
        <p:spPr>
          <a:xfrm>
            <a:off x="4678326" y="8512564"/>
            <a:ext cx="2764465"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830320" y="4072418"/>
            <a:ext cx="3125337"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Kathy &amp; Mark Naylor</a:t>
            </a:r>
          </a:p>
        </p:txBody>
      </p:sp>
      <p:sp>
        <p:nvSpPr>
          <p:cNvPr id="4" name="TextBox 3"/>
          <p:cNvSpPr txBox="1"/>
          <p:nvPr/>
        </p:nvSpPr>
        <p:spPr>
          <a:xfrm>
            <a:off x="2552700" y="339355"/>
            <a:ext cx="4960754" cy="707886"/>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latin typeface="Brush Script Std" pitchFamily="66" charset="0"/>
                <a:cs typeface="Helvetica" pitchFamily="34" charset="0"/>
              </a:rPr>
              <a:t>Christmas Tree Cookies</a:t>
            </a:r>
            <a:endParaRPr lang="en-US" sz="4000" dirty="0">
              <a:effectLst>
                <a:outerShdw blurRad="38100" dist="38100" dir="2700000" algn="tl">
                  <a:srgbClr val="000000">
                    <a:alpha val="43137"/>
                  </a:srgbClr>
                </a:outerShdw>
              </a:effectLst>
              <a:latin typeface="Brush Script Std" pitchFamily="66" charset="0"/>
              <a:cs typeface="Helvetica" pitchFamily="34" charset="0"/>
            </a:endParaRPr>
          </a:p>
        </p:txBody>
      </p:sp>
      <p:sp>
        <p:nvSpPr>
          <p:cNvPr id="22" name="TextBox 21"/>
          <p:cNvSpPr txBox="1"/>
          <p:nvPr/>
        </p:nvSpPr>
        <p:spPr>
          <a:xfrm>
            <a:off x="4694294" y="7994064"/>
            <a:ext cx="2753830" cy="492443"/>
          </a:xfrm>
          <a:prstGeom prst="rect">
            <a:avLst/>
          </a:prstGeom>
          <a:noFill/>
          <a:ln w="47625" cmpd="thinThick">
            <a:solidFill>
              <a:srgbClr val="0070C0"/>
            </a:solidFill>
          </a:ln>
          <a:effectLst/>
          <a:scene3d>
            <a:camera prst="orthographicFront"/>
            <a:lightRig rig="threePt" dir="t"/>
          </a:scene3d>
          <a:sp3d>
            <a:bevelT/>
          </a:sp3d>
        </p:spPr>
        <p:txBody>
          <a:bodyPr wrap="square" rtlCol="0">
            <a:spAutoFit/>
          </a:bodyPr>
          <a:lstStyle/>
          <a:p>
            <a:r>
              <a:rPr lang="en-US" sz="1200" i="1" dirty="0" smtClean="0">
                <a:latin typeface="Helvetica" pitchFamily="34" charset="0"/>
                <a:cs typeface="Helvetica" pitchFamily="34" charset="0"/>
              </a:rPr>
              <a:t>2016 Hyper Blue Metallic Convertible</a:t>
            </a:r>
          </a:p>
          <a:p>
            <a:pPr algn="ctr"/>
            <a:r>
              <a:rPr lang="en-US" sz="1400" i="1" dirty="0" smtClean="0">
                <a:latin typeface="Helvetica" pitchFamily="34" charset="0"/>
                <a:cs typeface="Helvetica" pitchFamily="34" charset="0"/>
              </a:rPr>
              <a:t>“Maximus”</a:t>
            </a:r>
            <a:endParaRPr lang="en-US" sz="1400" i="1" dirty="0">
              <a:latin typeface="Helvetica" pitchFamily="34" charset="0"/>
              <a:cs typeface="Helvetica" pitchFamily="34" charset="0"/>
            </a:endParaRPr>
          </a:p>
        </p:txBody>
      </p:sp>
      <p:grpSp>
        <p:nvGrpSpPr>
          <p:cNvPr id="2" name="Group 36"/>
          <p:cNvGrpSpPr/>
          <p:nvPr/>
        </p:nvGrpSpPr>
        <p:grpSpPr>
          <a:xfrm>
            <a:off x="866462" y="7488331"/>
            <a:ext cx="3623433" cy="2170019"/>
            <a:chOff x="312097" y="6751675"/>
            <a:chExt cx="4101156" cy="2456120"/>
          </a:xfrm>
        </p:grpSpPr>
        <p:sp>
          <p:nvSpPr>
            <p:cNvPr id="24" name="Rectangle 23"/>
            <p:cNvSpPr/>
            <p:nvPr/>
          </p:nvSpPr>
          <p:spPr>
            <a:xfrm>
              <a:off x="312097" y="6751675"/>
              <a:ext cx="4101156" cy="2456120"/>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3" cstate="print"/>
            <a:srcRect/>
            <a:stretch>
              <a:fillRect/>
            </a:stretch>
          </p:blipFill>
          <p:spPr bwMode="auto">
            <a:xfrm>
              <a:off x="415411" y="6900532"/>
              <a:ext cx="3889734" cy="2169042"/>
            </a:xfrm>
            <a:prstGeom prst="rect">
              <a:avLst/>
            </a:prstGeom>
            <a:noFill/>
            <a:ln w="9525">
              <a:noFill/>
              <a:miter lim="800000"/>
              <a:headEnd/>
              <a:tailEnd/>
            </a:ln>
          </p:spPr>
        </p:pic>
      </p:grpSp>
      <p:sp>
        <p:nvSpPr>
          <p:cNvPr id="29" name="TextBox 28"/>
          <p:cNvSpPr txBox="1"/>
          <p:nvPr/>
        </p:nvSpPr>
        <p:spPr>
          <a:xfrm>
            <a:off x="479826" y="1044086"/>
            <a:ext cx="1897856" cy="246221"/>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smtClean="0">
                <a:latin typeface="Helvetica" pitchFamily="34" charset="0"/>
                <a:cs typeface="Helvetica" pitchFamily="34" charset="0"/>
              </a:rPr>
              <a:t>Servings: 20-24 cookies</a:t>
            </a:r>
          </a:p>
        </p:txBody>
      </p:sp>
      <p:sp>
        <p:nvSpPr>
          <p:cNvPr id="5" name="TextBox 4"/>
          <p:cNvSpPr txBox="1"/>
          <p:nvPr/>
        </p:nvSpPr>
        <p:spPr>
          <a:xfrm>
            <a:off x="473675" y="1445152"/>
            <a:ext cx="2802596" cy="2616101"/>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a:p>
            <a:r>
              <a:rPr lang="en-US" sz="1000" b="1" i="1" dirty="0" smtClean="0">
                <a:latin typeface="Helvetica" pitchFamily="34" charset="0"/>
                <a:cs typeface="Helvetica" pitchFamily="34" charset="0"/>
              </a:rPr>
              <a:t>Cookie</a:t>
            </a:r>
          </a:p>
          <a:p>
            <a:pPr lvl="0"/>
            <a:r>
              <a:rPr lang="en-US" sz="1100" dirty="0" smtClean="0"/>
              <a:t>1 tablespoon </a:t>
            </a:r>
            <a:r>
              <a:rPr lang="en-US" sz="1100" dirty="0" err="1" smtClean="0"/>
              <a:t>Aiya</a:t>
            </a:r>
            <a:r>
              <a:rPr lang="en-US" sz="1100" dirty="0" smtClean="0"/>
              <a:t> Cooking Grade </a:t>
            </a:r>
            <a:r>
              <a:rPr lang="en-US" sz="1100" dirty="0" err="1" smtClean="0"/>
              <a:t>Matcha</a:t>
            </a:r>
            <a:endParaRPr lang="en-US" sz="1100" dirty="0" smtClean="0"/>
          </a:p>
          <a:p>
            <a:pPr lvl="0"/>
            <a:r>
              <a:rPr lang="en-US" sz="1100" dirty="0" smtClean="0"/>
              <a:t>2 cups all-purpose flour</a:t>
            </a:r>
          </a:p>
          <a:p>
            <a:pPr lvl="0"/>
            <a:r>
              <a:rPr lang="en-US" sz="1100" dirty="0" smtClean="0"/>
              <a:t>1 teaspoon baking powder</a:t>
            </a:r>
          </a:p>
          <a:p>
            <a:pPr lvl="0"/>
            <a:r>
              <a:rPr lang="en-US" sz="1100" dirty="0" smtClean="0"/>
              <a:t>5 ½  tablespoon unsalted butter</a:t>
            </a:r>
          </a:p>
          <a:p>
            <a:pPr lvl="0"/>
            <a:r>
              <a:rPr lang="en-US" sz="1100" dirty="0" smtClean="0"/>
              <a:t>2/3  cup + 2 tablespoons sugar</a:t>
            </a:r>
          </a:p>
          <a:p>
            <a:pPr lvl="0"/>
            <a:r>
              <a:rPr lang="en-US" sz="1100" dirty="0" smtClean="0"/>
              <a:t>1 egg</a:t>
            </a:r>
          </a:p>
          <a:p>
            <a:pPr lvl="0"/>
            <a:r>
              <a:rPr lang="en-US" sz="1100" dirty="0" smtClean="0"/>
              <a:t>½  teaspoon vanilla extract</a:t>
            </a:r>
          </a:p>
          <a:p>
            <a:pPr lvl="0"/>
            <a:endParaRPr lang="en-US" sz="1100" dirty="0" smtClean="0"/>
          </a:p>
          <a:p>
            <a:r>
              <a:rPr lang="en-US" sz="1000" b="1" i="1" dirty="0" smtClean="0">
                <a:latin typeface="Helvetica" pitchFamily="34" charset="0"/>
                <a:cs typeface="Helvetica" pitchFamily="34" charset="0"/>
              </a:rPr>
              <a:t>Frosting</a:t>
            </a:r>
          </a:p>
          <a:p>
            <a:pPr lvl="0"/>
            <a:r>
              <a:rPr lang="en-US" sz="1100" dirty="0" smtClean="0"/>
              <a:t>1 cup powdered sugar</a:t>
            </a:r>
          </a:p>
          <a:p>
            <a:pPr lvl="0"/>
            <a:r>
              <a:rPr lang="en-US" sz="1100" dirty="0" smtClean="0"/>
              <a:t>4 ½ -5 teaspoons water</a:t>
            </a:r>
          </a:p>
          <a:p>
            <a:pPr lvl="0"/>
            <a:r>
              <a:rPr lang="en-US" sz="1100" dirty="0" smtClean="0"/>
              <a:t>A handful of white sugar pearl sprinkles</a:t>
            </a:r>
          </a:p>
          <a:p>
            <a:pPr lvl="0"/>
            <a:r>
              <a:rPr lang="en-US" sz="1100" dirty="0" smtClean="0"/>
              <a:t>Other desired toppings</a:t>
            </a:r>
          </a:p>
        </p:txBody>
      </p:sp>
      <p:pic>
        <p:nvPicPr>
          <p:cNvPr id="26" name="Picture 25" descr="Matcha Christmas Cookie 5 c"/>
          <p:cNvPicPr/>
          <p:nvPr/>
        </p:nvPicPr>
        <p:blipFill>
          <a:blip r:embed="rId4" cstate="print"/>
          <a:srcRect/>
          <a:stretch>
            <a:fillRect/>
          </a:stretch>
        </p:blipFill>
        <p:spPr bwMode="auto">
          <a:xfrm>
            <a:off x="4493703" y="1109664"/>
            <a:ext cx="1911859" cy="2871788"/>
          </a:xfrm>
          <a:prstGeom prst="rect">
            <a:avLst/>
          </a:prstGeom>
          <a:noFill/>
          <a:ln w="9525">
            <a:noFill/>
            <a:miter lim="800000"/>
            <a:headEnd/>
            <a:tailEnd/>
          </a:ln>
        </p:spPr>
      </p:pic>
      <p:sp>
        <p:nvSpPr>
          <p:cNvPr id="28" name="Half Frame 27"/>
          <p:cNvSpPr/>
          <p:nvPr/>
        </p:nvSpPr>
        <p:spPr>
          <a:xfrm rot="5400000">
            <a:off x="6130610" y="964084"/>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6155743" y="3688525"/>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Half Frame 26"/>
          <p:cNvSpPr/>
          <p:nvPr/>
        </p:nvSpPr>
        <p:spPr>
          <a:xfrm rot="16200000">
            <a:off x="4413013" y="3711496"/>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Half Frame 31"/>
          <p:cNvSpPr/>
          <p:nvPr/>
        </p:nvSpPr>
        <p:spPr>
          <a:xfrm>
            <a:off x="4378128" y="993849"/>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p:nvPr/>
        </p:nvPicPr>
        <p:blipFill>
          <a:blip r:embed="rId2" cstate="print"/>
          <a:srcRect/>
          <a:stretch>
            <a:fillRect/>
          </a:stretch>
        </p:blipFill>
        <p:spPr bwMode="auto">
          <a:xfrm rot="21153663">
            <a:off x="6204005" y="4953206"/>
            <a:ext cx="1192664" cy="1112116"/>
          </a:xfrm>
          <a:prstGeom prst="rect">
            <a:avLst/>
          </a:prstGeom>
          <a:noFill/>
          <a:ln w="9525">
            <a:noFill/>
            <a:miter lim="800000"/>
            <a:headEnd/>
            <a:tailEnd/>
          </a:ln>
        </p:spPr>
      </p:pic>
      <p:pic>
        <p:nvPicPr>
          <p:cNvPr id="26" name="Picture 25" descr="Thanksgiving_7.JPG"/>
          <p:cNvPicPr/>
          <p:nvPr/>
        </p:nvPicPr>
        <p:blipFill>
          <a:blip r:embed="rId3" cstate="print"/>
          <a:stretch>
            <a:fillRect/>
          </a:stretch>
        </p:blipFill>
        <p:spPr>
          <a:xfrm rot="19506275">
            <a:off x="1780696" y="853099"/>
            <a:ext cx="2805846" cy="1717865"/>
          </a:xfrm>
          <a:prstGeom prst="rect">
            <a:avLst/>
          </a:prstGeom>
        </p:spPr>
      </p:pic>
      <p:sp>
        <p:nvSpPr>
          <p:cNvPr id="6" name="TextBox 5"/>
          <p:cNvSpPr txBox="1"/>
          <p:nvPr/>
        </p:nvSpPr>
        <p:spPr>
          <a:xfrm>
            <a:off x="475981" y="4541685"/>
            <a:ext cx="6615935" cy="1800493"/>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pPr marL="228600" lvl="0" indent="-228600">
              <a:buFont typeface="+mj-lt"/>
              <a:buAutoNum type="arabicPeriod"/>
            </a:pPr>
            <a:r>
              <a:rPr lang="en-US" sz="1100" dirty="0" smtClean="0"/>
              <a:t>Preheat oven to 375 ̊F.</a:t>
            </a:r>
          </a:p>
          <a:p>
            <a:pPr marL="228600" lvl="0" indent="-228600">
              <a:buFont typeface="+mj-lt"/>
              <a:buAutoNum type="arabicPeriod"/>
            </a:pPr>
            <a:r>
              <a:rPr lang="en-US" sz="1100" dirty="0" smtClean="0"/>
              <a:t>Combine flour, baking soda, and salt in small bowl. </a:t>
            </a:r>
          </a:p>
          <a:p>
            <a:pPr marL="228600" lvl="0" indent="-228600">
              <a:buFont typeface="+mj-lt"/>
              <a:buAutoNum type="arabicPeriod"/>
            </a:pPr>
            <a:r>
              <a:rPr lang="en-US" sz="1100" dirty="0" smtClean="0"/>
              <a:t>Beat butter, granulated sugar, brown sugar, and vanilla extract in large mixer bowl until creamy.</a:t>
            </a:r>
          </a:p>
          <a:p>
            <a:pPr marL="228600" lvl="0" indent="-228600">
              <a:buFont typeface="+mj-lt"/>
              <a:buAutoNum type="arabicPeriod"/>
            </a:pPr>
            <a:r>
              <a:rPr lang="en-US" sz="1100" dirty="0" smtClean="0"/>
              <a:t>Add eggs, one at a time, beating well after each addition. </a:t>
            </a:r>
          </a:p>
          <a:p>
            <a:pPr marL="228600" lvl="0" indent="-228600">
              <a:buFont typeface="+mj-lt"/>
              <a:buAutoNum type="arabicPeriod"/>
            </a:pPr>
            <a:r>
              <a:rPr lang="en-US" sz="1100" dirty="0" smtClean="0"/>
              <a:t>Gradually beat in flour mixture. </a:t>
            </a:r>
          </a:p>
          <a:p>
            <a:pPr marL="228600" lvl="0" indent="-228600">
              <a:buFont typeface="+mj-lt"/>
              <a:buAutoNum type="arabicPeriod"/>
            </a:pPr>
            <a:r>
              <a:rPr lang="en-US" sz="1100" dirty="0" smtClean="0"/>
              <a:t>Stir in morsels and nuts. </a:t>
            </a:r>
          </a:p>
          <a:p>
            <a:pPr marL="228600" lvl="0" indent="-228600">
              <a:buFont typeface="+mj-lt"/>
              <a:buAutoNum type="arabicPeriod"/>
            </a:pPr>
            <a:r>
              <a:rPr lang="en-US" sz="1100" dirty="0" smtClean="0"/>
              <a:t>Drop by rounded tablespoon onto ungreased baking sheets. </a:t>
            </a:r>
          </a:p>
          <a:p>
            <a:pPr marL="228600" lvl="0" indent="-228600">
              <a:buFont typeface="+mj-lt"/>
              <a:buAutoNum type="arabicPeriod"/>
            </a:pPr>
            <a:r>
              <a:rPr lang="en-US" sz="1100" dirty="0" smtClean="0"/>
              <a:t>Bake for 9 to 11 minutes or until golden brown. </a:t>
            </a:r>
          </a:p>
          <a:p>
            <a:pPr marL="228600" lvl="0" indent="-228600">
              <a:buFont typeface="+mj-lt"/>
              <a:buAutoNum type="arabicPeriod"/>
            </a:pPr>
            <a:r>
              <a:rPr lang="en-US" sz="1100" dirty="0" smtClean="0"/>
              <a:t>Cool on baking sheets for 2 minutes; remove to wire racks to cool completely.</a:t>
            </a:r>
            <a:endParaRPr lang="en-US" sz="1100" dirty="0"/>
          </a:p>
        </p:txBody>
      </p:sp>
      <p:sp>
        <p:nvSpPr>
          <p:cNvPr id="20" name="TextBox 19"/>
          <p:cNvSpPr txBox="1"/>
          <p:nvPr/>
        </p:nvSpPr>
        <p:spPr>
          <a:xfrm>
            <a:off x="4990121" y="8002643"/>
            <a:ext cx="2339439"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99730" y="6602818"/>
            <a:ext cx="4199861" cy="2743200"/>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4" cstate="print"/>
          <a:srcRect/>
          <a:stretch>
            <a:fillRect/>
          </a:stretch>
        </p:blipFill>
        <p:spPr bwMode="auto">
          <a:xfrm>
            <a:off x="616689" y="6725670"/>
            <a:ext cx="3997843" cy="2518693"/>
          </a:xfrm>
          <a:prstGeom prst="rect">
            <a:avLst/>
          </a:prstGeom>
          <a:noFill/>
          <a:ln w="9525">
            <a:noFill/>
            <a:miter lim="800000"/>
            <a:headEnd/>
            <a:tailEnd/>
          </a:ln>
        </p:spPr>
      </p:pic>
      <p:sp>
        <p:nvSpPr>
          <p:cNvPr id="4" name="TextBox 3"/>
          <p:cNvSpPr txBox="1"/>
          <p:nvPr/>
        </p:nvSpPr>
        <p:spPr>
          <a:xfrm>
            <a:off x="3561907" y="869658"/>
            <a:ext cx="4210493" cy="1138773"/>
          </a:xfrm>
          <a:prstGeom prst="rect">
            <a:avLst/>
          </a:prstGeom>
          <a:noFill/>
        </p:spPr>
        <p:txBody>
          <a:bodyPr wrap="square" rtlCol="0">
            <a:spAutoFit/>
          </a:bodyPr>
          <a:lstStyle/>
          <a:p>
            <a:pPr algn="ctr"/>
            <a:r>
              <a:rPr lang="en-US" sz="3400" dirty="0" smtClean="0">
                <a:effectLst>
                  <a:outerShdw blurRad="38100" dist="38100" dir="2700000" algn="tl">
                    <a:srgbClr val="000000">
                      <a:alpha val="43137"/>
                    </a:srgbClr>
                  </a:outerShdw>
                </a:effectLst>
                <a:latin typeface="Brush Script Std" pitchFamily="66" charset="0"/>
                <a:cs typeface="Helvetica" pitchFamily="34" charset="0"/>
              </a:rPr>
              <a:t>Chocolate Chip </a:t>
            </a:r>
          </a:p>
          <a:p>
            <a:pPr algn="ctr"/>
            <a:r>
              <a:rPr lang="en-US" sz="3400" dirty="0" smtClean="0">
                <a:effectLst>
                  <a:outerShdw blurRad="38100" dist="38100" dir="2700000" algn="tl">
                    <a:srgbClr val="000000">
                      <a:alpha val="43137"/>
                    </a:srgbClr>
                  </a:outerShdw>
                </a:effectLst>
                <a:latin typeface="Brush Script Std" pitchFamily="66" charset="0"/>
                <a:cs typeface="Helvetica" pitchFamily="34" charset="0"/>
              </a:rPr>
              <a:t>Cookies</a:t>
            </a:r>
            <a:endParaRPr lang="en-US" sz="3400" dirty="0">
              <a:effectLst>
                <a:outerShdw blurRad="38100" dist="38100" dir="2700000" algn="tl">
                  <a:srgbClr val="000000">
                    <a:alpha val="43137"/>
                  </a:srgbClr>
                </a:outerShdw>
              </a:effectLst>
              <a:latin typeface="Brush Script Std" pitchFamily="66" charset="0"/>
              <a:cs typeface="Helvetica" pitchFamily="34" charset="0"/>
            </a:endParaRPr>
          </a:p>
        </p:txBody>
      </p:sp>
      <p:sp>
        <p:nvSpPr>
          <p:cNvPr id="23" name="TextBox 22"/>
          <p:cNvSpPr txBox="1"/>
          <p:nvPr/>
        </p:nvSpPr>
        <p:spPr>
          <a:xfrm>
            <a:off x="4431722" y="4548876"/>
            <a:ext cx="2539094"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Dee Troutt</a:t>
            </a:r>
          </a:p>
        </p:txBody>
      </p:sp>
      <p:sp>
        <p:nvSpPr>
          <p:cNvPr id="5" name="TextBox 4"/>
          <p:cNvSpPr txBox="1"/>
          <p:nvPr/>
        </p:nvSpPr>
        <p:spPr>
          <a:xfrm>
            <a:off x="440967" y="2285804"/>
            <a:ext cx="3345840" cy="2139047"/>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a:p>
            <a:pPr marL="117475"/>
            <a:r>
              <a:rPr lang="en-US" sz="1100" dirty="0" smtClean="0"/>
              <a:t>2 ¼ cups flour</a:t>
            </a:r>
          </a:p>
          <a:p>
            <a:pPr marL="117475"/>
            <a:r>
              <a:rPr lang="en-US" sz="1100" dirty="0" smtClean="0"/>
              <a:t>1 teaspoon baking soda</a:t>
            </a:r>
          </a:p>
          <a:p>
            <a:pPr marL="117475"/>
            <a:r>
              <a:rPr lang="en-US" sz="1100" dirty="0" smtClean="0"/>
              <a:t>1 teaspoon salt</a:t>
            </a:r>
          </a:p>
          <a:p>
            <a:pPr marL="117475"/>
            <a:r>
              <a:rPr lang="en-US" sz="1100" dirty="0" smtClean="0"/>
              <a:t>1 cup (2 sticks) butter, softened</a:t>
            </a:r>
          </a:p>
          <a:p>
            <a:pPr marL="117475"/>
            <a:r>
              <a:rPr lang="en-US" sz="1100" dirty="0" smtClean="0"/>
              <a:t>¾ cup packed brown sugar</a:t>
            </a:r>
          </a:p>
          <a:p>
            <a:pPr marL="117475"/>
            <a:r>
              <a:rPr lang="en-US" sz="1100" dirty="0" smtClean="0"/>
              <a:t>¾ cup granulated sugar</a:t>
            </a:r>
          </a:p>
          <a:p>
            <a:pPr marL="117475"/>
            <a:r>
              <a:rPr lang="en-US" sz="1100" dirty="0" smtClean="0"/>
              <a:t>1 teaspoon vanilla extract</a:t>
            </a:r>
          </a:p>
          <a:p>
            <a:pPr marL="117475"/>
            <a:r>
              <a:rPr lang="en-US" sz="1100" dirty="0" smtClean="0"/>
              <a:t>2 large eggs</a:t>
            </a:r>
          </a:p>
          <a:p>
            <a:pPr marL="117475"/>
            <a:r>
              <a:rPr lang="en-US" sz="1100" dirty="0" smtClean="0"/>
              <a:t>2 cups Nestle’ Toll House Semi-Sweet Chocolate Morsels</a:t>
            </a:r>
          </a:p>
          <a:p>
            <a:pPr marL="117475"/>
            <a:r>
              <a:rPr lang="en-US" sz="1100" dirty="0" smtClean="0"/>
              <a:t>1 cup chopped nuts</a:t>
            </a:r>
            <a:endParaRPr lang="en-US" sz="1100" dirty="0"/>
          </a:p>
        </p:txBody>
      </p:sp>
      <p:sp>
        <p:nvSpPr>
          <p:cNvPr id="21" name="TextBox 20"/>
          <p:cNvSpPr txBox="1"/>
          <p:nvPr/>
        </p:nvSpPr>
        <p:spPr>
          <a:xfrm>
            <a:off x="5013231" y="7505009"/>
            <a:ext cx="2304332" cy="461665"/>
          </a:xfrm>
          <a:prstGeom prst="rect">
            <a:avLst/>
          </a:prstGeom>
          <a:noFill/>
          <a:ln w="63500" cmpd="thinThick">
            <a:solidFill>
              <a:srgbClr val="C00000"/>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2013 Crystal Red </a:t>
            </a:r>
            <a:r>
              <a:rPr lang="en-US" sz="1200" i="1" dirty="0" err="1" smtClean="0">
                <a:latin typeface="Helvetica" pitchFamily="34" charset="0"/>
                <a:cs typeface="Helvetica" pitchFamily="34" charset="0"/>
              </a:rPr>
              <a:t>Tintcoat</a:t>
            </a:r>
            <a:r>
              <a:rPr lang="en-US" sz="1200" i="1" dirty="0" smtClean="0">
                <a:latin typeface="Helvetica" pitchFamily="34" charset="0"/>
                <a:cs typeface="Helvetica" pitchFamily="34" charset="0"/>
              </a:rPr>
              <a:t> Camaro ZL1</a:t>
            </a:r>
            <a:endParaRPr lang="en-US" sz="1600" i="1" dirty="0">
              <a:latin typeface="Helvetica" pitchFamily="34" charset="0"/>
              <a:cs typeface="Helvetica" pitchFamily="34" charset="0"/>
            </a:endParaRPr>
          </a:p>
        </p:txBody>
      </p:sp>
      <p:sp>
        <p:nvSpPr>
          <p:cNvPr id="29" name="TextBox 28"/>
          <p:cNvSpPr txBox="1"/>
          <p:nvPr/>
        </p:nvSpPr>
        <p:spPr>
          <a:xfrm>
            <a:off x="462289" y="1486475"/>
            <a:ext cx="1897856" cy="861774"/>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smtClean="0">
                <a:latin typeface="Helvetica" pitchFamily="34" charset="0"/>
                <a:cs typeface="Helvetica" pitchFamily="34" charset="0"/>
              </a:rPr>
              <a:t>Servings: 5 dozen</a:t>
            </a:r>
          </a:p>
          <a:p>
            <a:endParaRPr lang="en-US" sz="1000" dirty="0" smtClean="0">
              <a:latin typeface="Helvetica" pitchFamily="34" charset="0"/>
              <a:cs typeface="Helvetica" pitchFamily="34" charset="0"/>
            </a:endParaRPr>
          </a:p>
          <a:p>
            <a:r>
              <a:rPr lang="en-US" sz="1000" dirty="0" smtClean="0">
                <a:latin typeface="Helvetica" pitchFamily="34" charset="0"/>
                <a:cs typeface="Helvetica" pitchFamily="34" charset="0"/>
              </a:rPr>
              <a:t>Active time: 25 minutes</a:t>
            </a:r>
          </a:p>
          <a:p>
            <a:r>
              <a:rPr lang="en-US" sz="1000" dirty="0" smtClean="0">
                <a:latin typeface="Helvetica" pitchFamily="34" charset="0"/>
                <a:cs typeface="Helvetica" pitchFamily="34" charset="0"/>
              </a:rPr>
              <a:t>Total time: 40 minutes</a:t>
            </a:r>
          </a:p>
          <a:p>
            <a:endParaRPr lang="en-US" sz="1000" dirty="0" smtClean="0">
              <a:latin typeface="Helvetica" pitchFamily="34" charset="0"/>
              <a:cs typeface="Helvetica" pitchFamily="34" charset="0"/>
            </a:endParaRPr>
          </a:p>
        </p:txBody>
      </p:sp>
      <p:pic>
        <p:nvPicPr>
          <p:cNvPr id="22" name="Picture 21"/>
          <p:cNvPicPr/>
          <p:nvPr/>
        </p:nvPicPr>
        <p:blipFill>
          <a:blip r:embed="rId5" cstate="print"/>
          <a:srcRect/>
          <a:stretch>
            <a:fillRect/>
          </a:stretch>
        </p:blipFill>
        <p:spPr bwMode="auto">
          <a:xfrm>
            <a:off x="4500652" y="2098375"/>
            <a:ext cx="2524028" cy="2390498"/>
          </a:xfrm>
          <a:prstGeom prst="rect">
            <a:avLst/>
          </a:prstGeom>
          <a:noFill/>
          <a:ln w="9525">
            <a:noFill/>
            <a:miter lim="800000"/>
            <a:headEnd/>
            <a:tailEnd/>
          </a:ln>
        </p:spPr>
      </p:pic>
      <p:sp>
        <p:nvSpPr>
          <p:cNvPr id="27" name="Half Frame 26"/>
          <p:cNvSpPr/>
          <p:nvPr/>
        </p:nvSpPr>
        <p:spPr>
          <a:xfrm rot="16200000">
            <a:off x="4412546" y="4208301"/>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Half Frame 27"/>
          <p:cNvSpPr/>
          <p:nvPr/>
        </p:nvSpPr>
        <p:spPr>
          <a:xfrm rot="5400000">
            <a:off x="6767649" y="1970321"/>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6769608" y="4187730"/>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Half Frame 31"/>
          <p:cNvSpPr/>
          <p:nvPr/>
        </p:nvSpPr>
        <p:spPr>
          <a:xfrm>
            <a:off x="4403778" y="2004805"/>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Ornaments on sprig.JPG"/>
          <p:cNvPicPr/>
          <p:nvPr/>
        </p:nvPicPr>
        <p:blipFill>
          <a:blip r:embed="rId2" cstate="print"/>
          <a:stretch>
            <a:fillRect/>
          </a:stretch>
        </p:blipFill>
        <p:spPr>
          <a:xfrm>
            <a:off x="2219325" y="402312"/>
            <a:ext cx="2210171" cy="1945911"/>
          </a:xfrm>
          <a:prstGeom prst="rect">
            <a:avLst/>
          </a:prstGeom>
        </p:spPr>
      </p:pic>
      <p:sp>
        <p:nvSpPr>
          <p:cNvPr id="6" name="TextBox 5"/>
          <p:cNvSpPr txBox="1"/>
          <p:nvPr/>
        </p:nvSpPr>
        <p:spPr>
          <a:xfrm>
            <a:off x="495031" y="3848957"/>
            <a:ext cx="6615935" cy="2985433"/>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pPr marL="228600" lvl="0" indent="-228600">
              <a:buFont typeface="+mj-lt"/>
              <a:buAutoNum type="arabicPeriod"/>
            </a:pPr>
            <a:r>
              <a:rPr lang="en-US" sz="1100" dirty="0" smtClean="0"/>
              <a:t>Preheat oven to 350 ̊F.</a:t>
            </a:r>
          </a:p>
          <a:p>
            <a:pPr marL="228600" lvl="0" indent="-228600">
              <a:buFont typeface="+mj-lt"/>
              <a:buAutoNum type="arabicPeriod"/>
            </a:pPr>
            <a:r>
              <a:rPr lang="en-US" sz="1100" dirty="0" smtClean="0"/>
              <a:t>Toast pecans 8-10 minutes, or until golden brown and fragrant. Chop into medium to small pieces, depending on desired texture.</a:t>
            </a:r>
          </a:p>
          <a:p>
            <a:pPr marL="228600" lvl="0" indent="-228600">
              <a:buFont typeface="+mj-lt"/>
              <a:buAutoNum type="arabicPeriod"/>
            </a:pPr>
            <a:r>
              <a:rPr lang="en-US" sz="1100" dirty="0" smtClean="0"/>
              <a:t>Increase the oven to 375 ̊F. Blend together the butter, sugar, salt, and vanilla using the paddle attachment of a stand mixer or a handheld beater. Blend until the mix is light and fluffy.</a:t>
            </a:r>
          </a:p>
          <a:p>
            <a:pPr marL="228600" lvl="0" indent="-228600">
              <a:buFont typeface="+mj-lt"/>
              <a:buAutoNum type="arabicPeriod"/>
            </a:pPr>
            <a:r>
              <a:rPr lang="en-US" sz="1100" dirty="0" smtClean="0"/>
              <a:t>Scrape the bowl well with a rubber spatula and add the flour. Mix just until combined. Add the cooled, chopped nuts and continue mixing until incorporated (this stage might be best done by hand if you do not have a good stand mixer).</a:t>
            </a:r>
          </a:p>
          <a:p>
            <a:pPr marL="228600" lvl="0" indent="-228600">
              <a:buFont typeface="+mj-lt"/>
              <a:buAutoNum type="arabicPeriod"/>
            </a:pPr>
            <a:r>
              <a:rPr lang="en-US" sz="1100" dirty="0" smtClean="0"/>
              <a:t>Using a small cookie scoop (or tablespoon and your hands), scoop the cookies into uniform balls, chill thoroughly or freeze. Transfer to a parchment-lined cookie sheet and bake the chilled or frozen dough until very lightly golden (tops will take on very little color, but the bottoms will be darker and more firm), about 10 to 12 min. If desired, make only a partial batch and save the chilled or frozen dough balls for future use.</a:t>
            </a:r>
          </a:p>
          <a:p>
            <a:pPr marL="228600" lvl="0" indent="-228600">
              <a:buFont typeface="+mj-lt"/>
              <a:buAutoNum type="arabicPeriod"/>
            </a:pPr>
            <a:r>
              <a:rPr lang="en-US" sz="1100" dirty="0" smtClean="0"/>
              <a:t>Cool the baked cookies for 5 minutes before tossing them in additional sifted powdered sugar. Let the cookies cool completely while resting in the sugar and then toss one more time for a beautiful coating. The trick of coating the cookies once while slightly warm makes a silky first layer of sugar that is almost like icing. The baked cookies will stay fresh for several days in a tightly sealed container. </a:t>
            </a:r>
            <a:endParaRPr lang="en-US" sz="1100" dirty="0"/>
          </a:p>
        </p:txBody>
      </p:sp>
      <p:sp>
        <p:nvSpPr>
          <p:cNvPr id="20" name="TextBox 19"/>
          <p:cNvSpPr txBox="1"/>
          <p:nvPr/>
        </p:nvSpPr>
        <p:spPr>
          <a:xfrm>
            <a:off x="4990121" y="8168897"/>
            <a:ext cx="2339439"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871206" y="7021918"/>
            <a:ext cx="3710320" cy="2423449"/>
            <a:chOff x="499730" y="6602818"/>
            <a:chExt cx="4199861" cy="2743200"/>
          </a:xfrm>
        </p:grpSpPr>
        <p:sp>
          <p:nvSpPr>
            <p:cNvPr id="33" name="Rectangle 32"/>
            <p:cNvSpPr/>
            <p:nvPr/>
          </p:nvSpPr>
          <p:spPr>
            <a:xfrm>
              <a:off x="499730" y="6602818"/>
              <a:ext cx="4199861" cy="2743200"/>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3" cstate="print"/>
            <a:srcRect/>
            <a:stretch>
              <a:fillRect/>
            </a:stretch>
          </p:blipFill>
          <p:spPr bwMode="auto">
            <a:xfrm>
              <a:off x="616689" y="6725670"/>
              <a:ext cx="3997843" cy="2518693"/>
            </a:xfrm>
            <a:prstGeom prst="rect">
              <a:avLst/>
            </a:prstGeom>
            <a:noFill/>
            <a:ln w="9525">
              <a:noFill/>
              <a:miter lim="800000"/>
              <a:headEnd/>
              <a:tailEnd/>
            </a:ln>
          </p:spPr>
        </p:pic>
      </p:grpSp>
      <p:sp>
        <p:nvSpPr>
          <p:cNvPr id="4" name="TextBox 3"/>
          <p:cNvSpPr txBox="1"/>
          <p:nvPr/>
        </p:nvSpPr>
        <p:spPr>
          <a:xfrm>
            <a:off x="3742883" y="1126833"/>
            <a:ext cx="3648518" cy="615553"/>
          </a:xfrm>
          <a:prstGeom prst="rect">
            <a:avLst/>
          </a:prstGeom>
          <a:noFill/>
        </p:spPr>
        <p:txBody>
          <a:bodyPr wrap="square" rtlCol="0">
            <a:spAutoFit/>
          </a:bodyPr>
          <a:lstStyle/>
          <a:p>
            <a:pPr algn="ctr"/>
            <a:r>
              <a:rPr lang="en-US" sz="3400" dirty="0" smtClean="0">
                <a:effectLst>
                  <a:outerShdw blurRad="38100" dist="38100" dir="2700000" algn="tl">
                    <a:srgbClr val="000000">
                      <a:alpha val="43137"/>
                    </a:srgbClr>
                  </a:outerShdw>
                </a:effectLst>
                <a:latin typeface="Brush Script Std" pitchFamily="66" charset="0"/>
                <a:cs typeface="Helvetica" pitchFamily="34" charset="0"/>
              </a:rPr>
              <a:t>Butter Pecan Balls</a:t>
            </a:r>
            <a:endParaRPr lang="en-US" sz="3400" dirty="0">
              <a:effectLst>
                <a:outerShdw blurRad="38100" dist="38100" dir="2700000" algn="tl">
                  <a:srgbClr val="000000">
                    <a:alpha val="43137"/>
                  </a:srgbClr>
                </a:outerShdw>
              </a:effectLst>
              <a:latin typeface="Brush Script Std" pitchFamily="66" charset="0"/>
              <a:cs typeface="Helvetica" pitchFamily="34" charset="0"/>
            </a:endParaRPr>
          </a:p>
        </p:txBody>
      </p:sp>
      <p:sp>
        <p:nvSpPr>
          <p:cNvPr id="23" name="TextBox 22"/>
          <p:cNvSpPr txBox="1"/>
          <p:nvPr/>
        </p:nvSpPr>
        <p:spPr>
          <a:xfrm>
            <a:off x="4550599" y="3656374"/>
            <a:ext cx="2301463"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Dee Troutt</a:t>
            </a:r>
          </a:p>
        </p:txBody>
      </p:sp>
      <p:sp>
        <p:nvSpPr>
          <p:cNvPr id="5" name="TextBox 4"/>
          <p:cNvSpPr txBox="1"/>
          <p:nvPr/>
        </p:nvSpPr>
        <p:spPr>
          <a:xfrm>
            <a:off x="511255" y="2285804"/>
            <a:ext cx="3345840" cy="1461939"/>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a:p>
            <a:r>
              <a:rPr lang="en-US" sz="1100" dirty="0" smtClean="0"/>
              <a:t>¾ cup pecans</a:t>
            </a:r>
          </a:p>
          <a:p>
            <a:r>
              <a:rPr lang="en-US" sz="1100" dirty="0" smtClean="0"/>
              <a:t>1 cup (2 sticks) butter</a:t>
            </a:r>
          </a:p>
          <a:p>
            <a:r>
              <a:rPr lang="en-US" sz="1100" dirty="0" smtClean="0"/>
              <a:t>½ cup plus 1 tablespoon powdered sugar, plus more for dusting</a:t>
            </a:r>
          </a:p>
          <a:p>
            <a:r>
              <a:rPr lang="en-US" sz="1100" dirty="0" smtClean="0"/>
              <a:t>½ teaspoon kosher salt</a:t>
            </a:r>
          </a:p>
          <a:p>
            <a:r>
              <a:rPr lang="en-US" sz="1100" dirty="0" smtClean="0"/>
              <a:t>1 teaspoon vanilla extract</a:t>
            </a:r>
          </a:p>
          <a:p>
            <a:r>
              <a:rPr lang="en-US" sz="1100" dirty="0" smtClean="0"/>
              <a:t>2 cups plus 2 tablespoons unbleached all-purpose flour</a:t>
            </a:r>
            <a:endParaRPr lang="en-US" sz="1100" dirty="0"/>
          </a:p>
        </p:txBody>
      </p:sp>
      <p:sp>
        <p:nvSpPr>
          <p:cNvPr id="21" name="TextBox 20"/>
          <p:cNvSpPr txBox="1"/>
          <p:nvPr/>
        </p:nvSpPr>
        <p:spPr>
          <a:xfrm>
            <a:off x="5013231" y="7671263"/>
            <a:ext cx="2304332" cy="461665"/>
          </a:xfrm>
          <a:prstGeom prst="rect">
            <a:avLst/>
          </a:prstGeom>
          <a:noFill/>
          <a:ln w="63500" cmpd="thinThick">
            <a:solidFill>
              <a:srgbClr val="C00000"/>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2013 Crystal Red </a:t>
            </a:r>
            <a:r>
              <a:rPr lang="en-US" sz="1200" i="1" dirty="0" err="1" smtClean="0">
                <a:latin typeface="Helvetica" pitchFamily="34" charset="0"/>
                <a:cs typeface="Helvetica" pitchFamily="34" charset="0"/>
              </a:rPr>
              <a:t>Tintcoat</a:t>
            </a:r>
            <a:r>
              <a:rPr lang="en-US" sz="1200" i="1" dirty="0" smtClean="0">
                <a:latin typeface="Helvetica" pitchFamily="34" charset="0"/>
                <a:cs typeface="Helvetica" pitchFamily="34" charset="0"/>
              </a:rPr>
              <a:t> Camaro ZL1</a:t>
            </a:r>
            <a:endParaRPr lang="en-US" sz="1600" i="1" dirty="0">
              <a:latin typeface="Helvetica" pitchFamily="34" charset="0"/>
              <a:cs typeface="Helvetica" pitchFamily="34" charset="0"/>
            </a:endParaRPr>
          </a:p>
        </p:txBody>
      </p:sp>
      <p:sp>
        <p:nvSpPr>
          <p:cNvPr id="29" name="TextBox 28"/>
          <p:cNvSpPr txBox="1"/>
          <p:nvPr/>
        </p:nvSpPr>
        <p:spPr>
          <a:xfrm>
            <a:off x="462289" y="1391473"/>
            <a:ext cx="1897856" cy="1015663"/>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smtClean="0">
                <a:latin typeface="Helvetica" pitchFamily="34" charset="0"/>
                <a:cs typeface="Helvetica" pitchFamily="34" charset="0"/>
              </a:rPr>
              <a:t>Servings: 42-48 cookies</a:t>
            </a:r>
          </a:p>
          <a:p>
            <a:endParaRPr lang="en-US" sz="1000" dirty="0" smtClean="0">
              <a:latin typeface="Helvetica" pitchFamily="34" charset="0"/>
              <a:cs typeface="Helvetica" pitchFamily="34" charset="0"/>
            </a:endParaRPr>
          </a:p>
          <a:p>
            <a:r>
              <a:rPr lang="en-US" sz="1000" dirty="0" smtClean="0"/>
              <a:t>(Originally by Christy Augustin </a:t>
            </a:r>
          </a:p>
          <a:p>
            <a:r>
              <a:rPr lang="en-US" sz="1000" dirty="0" smtClean="0"/>
              <a:t>of Pint Size Bakery on Watson Road)</a:t>
            </a:r>
          </a:p>
          <a:p>
            <a:endParaRPr lang="en-US" sz="1000" dirty="0" smtClean="0">
              <a:latin typeface="Helvetica" pitchFamily="34" charset="0"/>
              <a:cs typeface="Helvetica" pitchFamily="34" charset="0"/>
            </a:endParaRPr>
          </a:p>
        </p:txBody>
      </p:sp>
      <p:pic>
        <p:nvPicPr>
          <p:cNvPr id="24" name="Picture 23"/>
          <p:cNvPicPr/>
          <p:nvPr/>
        </p:nvPicPr>
        <p:blipFill>
          <a:blip r:embed="rId4" cstate="print"/>
          <a:srcRect/>
          <a:stretch>
            <a:fillRect/>
          </a:stretch>
        </p:blipFill>
        <p:spPr bwMode="auto">
          <a:xfrm>
            <a:off x="4579547" y="1845693"/>
            <a:ext cx="2287281" cy="1716904"/>
          </a:xfrm>
          <a:prstGeom prst="rect">
            <a:avLst/>
          </a:prstGeom>
          <a:noFill/>
          <a:ln w="9525">
            <a:noFill/>
            <a:miter lim="800000"/>
            <a:headEnd/>
            <a:tailEnd/>
          </a:ln>
        </p:spPr>
      </p:pic>
      <p:sp>
        <p:nvSpPr>
          <p:cNvPr id="27" name="Half Frame 26"/>
          <p:cNvSpPr/>
          <p:nvPr/>
        </p:nvSpPr>
        <p:spPr>
          <a:xfrm rot="16200000">
            <a:off x="4476746" y="3301447"/>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Half Frame 27"/>
          <p:cNvSpPr/>
          <p:nvPr/>
        </p:nvSpPr>
        <p:spPr>
          <a:xfrm rot="5400000">
            <a:off x="6575294" y="1696450"/>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Half Frame 31"/>
          <p:cNvSpPr/>
          <p:nvPr/>
        </p:nvSpPr>
        <p:spPr>
          <a:xfrm>
            <a:off x="4460928" y="1728580"/>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6605704" y="3271350"/>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Snowman with snowflake.JPG"/>
          <p:cNvPicPr/>
          <p:nvPr/>
        </p:nvPicPr>
        <p:blipFill>
          <a:blip r:embed="rId2" cstate="print"/>
          <a:stretch>
            <a:fillRect/>
          </a:stretch>
        </p:blipFill>
        <p:spPr>
          <a:xfrm>
            <a:off x="2811916" y="3874201"/>
            <a:ext cx="1576388" cy="1631506"/>
          </a:xfrm>
          <a:prstGeom prst="rect">
            <a:avLst/>
          </a:prstGeom>
        </p:spPr>
      </p:pic>
      <p:sp>
        <p:nvSpPr>
          <p:cNvPr id="6" name="TextBox 5"/>
          <p:cNvSpPr txBox="1"/>
          <p:nvPr/>
        </p:nvSpPr>
        <p:spPr>
          <a:xfrm>
            <a:off x="451348" y="5087207"/>
            <a:ext cx="6615935" cy="954107"/>
          </a:xfrm>
          <a:prstGeom prst="rect">
            <a:avLst/>
          </a:prstGeom>
          <a:noFill/>
        </p:spPr>
        <p:txBody>
          <a:bodyPr wrap="square" rtlCol="0">
            <a:spAutoFit/>
          </a:bodyPr>
          <a:lstStyle/>
          <a:p>
            <a:r>
              <a:rPr lang="en-US" sz="1200" b="1" dirty="0" smtClean="0">
                <a:latin typeface="Helvetica" pitchFamily="34" charset="0"/>
                <a:cs typeface="Helvetica" pitchFamily="34" charset="0"/>
              </a:rPr>
              <a:t>Directions</a:t>
            </a:r>
          </a:p>
          <a:p>
            <a:pPr marL="228600" lvl="0" indent="-228600">
              <a:buFont typeface="+mj-lt"/>
              <a:buAutoNum type="arabicPeriod"/>
            </a:pPr>
            <a:r>
              <a:rPr lang="en-US" sz="1100" dirty="0" smtClean="0"/>
              <a:t>Preheat oven to 350 ̊F.</a:t>
            </a:r>
          </a:p>
          <a:p>
            <a:pPr marL="228600" lvl="0" indent="-228600">
              <a:buFont typeface="+mj-lt"/>
              <a:buAutoNum type="arabicPeriod"/>
            </a:pPr>
            <a:r>
              <a:rPr lang="en-US" sz="1100" dirty="0" smtClean="0"/>
              <a:t>Mix lemon cake mix, Cool Whip, and egg together.</a:t>
            </a:r>
          </a:p>
          <a:p>
            <a:pPr marL="228600" lvl="0" indent="-228600">
              <a:buFont typeface="+mj-lt"/>
              <a:buAutoNum type="arabicPeriod"/>
            </a:pPr>
            <a:r>
              <a:rPr lang="en-US" sz="1100" dirty="0" smtClean="0"/>
              <a:t>Roll dough into 1 inch balls and roll in powdered sugar</a:t>
            </a:r>
          </a:p>
          <a:p>
            <a:pPr marL="228600" lvl="0" indent="-228600">
              <a:buFont typeface="+mj-lt"/>
              <a:buAutoNum type="arabicPeriod"/>
            </a:pPr>
            <a:r>
              <a:rPr lang="en-US" sz="1100" dirty="0" smtClean="0"/>
              <a:t>Bake for 10 minutes.</a:t>
            </a:r>
            <a:endParaRPr lang="en-US" sz="1100" dirty="0"/>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550722" y="651821"/>
            <a:ext cx="3971308" cy="1323439"/>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latin typeface="Brush Script Std" pitchFamily="66" charset="0"/>
                <a:cs typeface="Helvetica" pitchFamily="34" charset="0"/>
              </a:rPr>
              <a:t>Lemon Snowflake Cookies</a:t>
            </a:r>
            <a:endParaRPr lang="en-US" sz="4000" dirty="0">
              <a:effectLst>
                <a:outerShdw blurRad="38100" dist="38100" dir="2700000" algn="tl">
                  <a:srgbClr val="000000">
                    <a:alpha val="43137"/>
                  </a:srgbClr>
                </a:outerShdw>
              </a:effectLst>
              <a:latin typeface="Brush Script Std" pitchFamily="66" charset="0"/>
              <a:cs typeface="Helvetica" pitchFamily="34" charset="0"/>
            </a:endParaRPr>
          </a:p>
        </p:txBody>
      </p:sp>
      <p:sp>
        <p:nvSpPr>
          <p:cNvPr id="23" name="TextBox 22"/>
          <p:cNvSpPr txBox="1"/>
          <p:nvPr/>
        </p:nvSpPr>
        <p:spPr>
          <a:xfrm>
            <a:off x="4370119" y="4547640"/>
            <a:ext cx="2481943"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smtClean="0">
                <a:latin typeface="Helvetica" pitchFamily="34" charset="0"/>
                <a:cs typeface="Helvetica" pitchFamily="34" charset="0"/>
              </a:rPr>
              <a:t>Contributed by:</a:t>
            </a:r>
          </a:p>
          <a:p>
            <a:pPr algn="ctr"/>
            <a:r>
              <a:rPr lang="en-US" sz="900" i="1" dirty="0" smtClean="0">
                <a:latin typeface="Helvetica" pitchFamily="34" charset="0"/>
                <a:cs typeface="Helvetica" pitchFamily="34" charset="0"/>
              </a:rPr>
              <a:t>Mary and Chuck Connoyer</a:t>
            </a:r>
          </a:p>
        </p:txBody>
      </p:sp>
      <p:sp>
        <p:nvSpPr>
          <p:cNvPr id="5" name="TextBox 4"/>
          <p:cNvSpPr txBox="1"/>
          <p:nvPr/>
        </p:nvSpPr>
        <p:spPr>
          <a:xfrm>
            <a:off x="448522" y="3895529"/>
            <a:ext cx="3345840" cy="954107"/>
          </a:xfrm>
          <a:prstGeom prst="rect">
            <a:avLst/>
          </a:prstGeom>
          <a:noFill/>
        </p:spPr>
        <p:txBody>
          <a:bodyPr wrap="square" rtlCol="0">
            <a:spAutoFit/>
          </a:bodyPr>
          <a:lstStyle/>
          <a:p>
            <a:r>
              <a:rPr lang="en-US" sz="1200" b="1" dirty="0" smtClean="0">
                <a:latin typeface="Helvetica" pitchFamily="34" charset="0"/>
                <a:cs typeface="Helvetica" pitchFamily="34" charset="0"/>
              </a:rPr>
              <a:t>Ingredients</a:t>
            </a:r>
          </a:p>
          <a:p>
            <a:r>
              <a:rPr lang="en-US" sz="1100" dirty="0" smtClean="0"/>
              <a:t>1 box lemon cake mix</a:t>
            </a:r>
          </a:p>
          <a:p>
            <a:r>
              <a:rPr lang="en-US" sz="1100" dirty="0" smtClean="0"/>
              <a:t>2 cups Cool Whip</a:t>
            </a:r>
          </a:p>
          <a:p>
            <a:r>
              <a:rPr lang="en-US" sz="1100" dirty="0" smtClean="0"/>
              <a:t>1 egg</a:t>
            </a:r>
          </a:p>
          <a:p>
            <a:r>
              <a:rPr lang="en-US" sz="1100" dirty="0" smtClean="0"/>
              <a:t>Powdered sugar</a:t>
            </a:r>
            <a:endParaRPr lang="en-US" sz="1100" dirty="0"/>
          </a:p>
        </p:txBody>
      </p:sp>
      <p:pic>
        <p:nvPicPr>
          <p:cNvPr id="22" name="Picture 21"/>
          <p:cNvPicPr/>
          <p:nvPr/>
        </p:nvPicPr>
        <p:blipFill>
          <a:blip r:embed="rId3" cstate="print"/>
          <a:srcRect/>
          <a:stretch>
            <a:fillRect/>
          </a:stretch>
        </p:blipFill>
        <p:spPr bwMode="auto">
          <a:xfrm>
            <a:off x="4413305" y="2066306"/>
            <a:ext cx="2432776" cy="2387063"/>
          </a:xfrm>
          <a:prstGeom prst="rect">
            <a:avLst/>
          </a:prstGeom>
          <a:noFill/>
          <a:ln w="9525">
            <a:noFill/>
            <a:miter lim="800000"/>
            <a:headEnd/>
            <a:tailEnd/>
          </a:ln>
        </p:spPr>
      </p:pic>
      <p:sp>
        <p:nvSpPr>
          <p:cNvPr id="27" name="Half Frame 26"/>
          <p:cNvSpPr/>
          <p:nvPr/>
        </p:nvSpPr>
        <p:spPr>
          <a:xfrm rot="16200000">
            <a:off x="4315318" y="4157088"/>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Half Frame 27"/>
          <p:cNvSpPr/>
          <p:nvPr/>
        </p:nvSpPr>
        <p:spPr>
          <a:xfrm rot="5400000">
            <a:off x="6551543" y="1933339"/>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6601003" y="4148391"/>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Half Frame 31"/>
          <p:cNvSpPr/>
          <p:nvPr/>
        </p:nvSpPr>
        <p:spPr>
          <a:xfrm>
            <a:off x="4299499" y="1963118"/>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p:cNvSpPr txBox="1"/>
          <p:nvPr/>
        </p:nvSpPr>
        <p:spPr>
          <a:xfrm>
            <a:off x="5379522" y="7449566"/>
            <a:ext cx="2030681"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smtClean="0"/>
              <a:t>Gateway Camaro Club </a:t>
            </a:r>
          </a:p>
          <a:p>
            <a:pPr algn="ctr"/>
            <a:r>
              <a:rPr lang="en-US" sz="1000" b="1" dirty="0" smtClean="0"/>
              <a:t>2019</a:t>
            </a:r>
            <a:endParaRPr lang="en-US" sz="1000" b="1" dirty="0"/>
          </a:p>
        </p:txBody>
      </p:sp>
      <p:grpSp>
        <p:nvGrpSpPr>
          <p:cNvPr id="26" name="Group 25"/>
          <p:cNvGrpSpPr/>
          <p:nvPr/>
        </p:nvGrpSpPr>
        <p:grpSpPr>
          <a:xfrm>
            <a:off x="499730" y="6574465"/>
            <a:ext cx="4589715" cy="1818168"/>
            <a:chOff x="478465" y="7432158"/>
            <a:chExt cx="4589715" cy="1818168"/>
          </a:xfrm>
        </p:grpSpPr>
        <p:sp>
          <p:nvSpPr>
            <p:cNvPr id="34" name="Rectangle 33"/>
            <p:cNvSpPr/>
            <p:nvPr/>
          </p:nvSpPr>
          <p:spPr>
            <a:xfrm>
              <a:off x="478465" y="7432158"/>
              <a:ext cx="4589715" cy="1818168"/>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p:cNvPicPr>
              <a:picLocks noChangeAspect="1" noChangeArrowheads="1"/>
            </p:cNvPicPr>
            <p:nvPr/>
          </p:nvPicPr>
          <p:blipFill>
            <a:blip r:embed="rId4" cstate="print"/>
            <a:srcRect/>
            <a:stretch>
              <a:fillRect/>
            </a:stretch>
          </p:blipFill>
          <p:spPr bwMode="auto">
            <a:xfrm>
              <a:off x="585790" y="7517220"/>
              <a:ext cx="4374963" cy="1637413"/>
            </a:xfrm>
            <a:prstGeom prst="rect">
              <a:avLst/>
            </a:prstGeom>
            <a:noFill/>
            <a:ln w="9525">
              <a:noFill/>
              <a:miter lim="800000"/>
              <a:headEnd/>
              <a:tailEnd/>
            </a:ln>
          </p:spPr>
        </p:pic>
      </p:grpSp>
      <p:sp>
        <p:nvSpPr>
          <p:cNvPr id="36" name="TextBox 35"/>
          <p:cNvSpPr txBox="1"/>
          <p:nvPr/>
        </p:nvSpPr>
        <p:spPr>
          <a:xfrm>
            <a:off x="5427023" y="6980516"/>
            <a:ext cx="1995055" cy="461665"/>
          </a:xfrm>
          <a:prstGeom prst="rect">
            <a:avLst/>
          </a:prstGeom>
          <a:noFill/>
          <a:ln w="63500" cmpd="thinThick">
            <a:solidFill>
              <a:srgbClr val="92D050"/>
            </a:solidFill>
          </a:ln>
          <a:effectLst/>
          <a:scene3d>
            <a:camera prst="orthographicFront"/>
            <a:lightRig rig="threePt" dir="t"/>
          </a:scene3d>
          <a:sp3d>
            <a:bevelT/>
          </a:sp3d>
        </p:spPr>
        <p:txBody>
          <a:bodyPr wrap="square" rtlCol="0">
            <a:spAutoFit/>
          </a:bodyPr>
          <a:lstStyle/>
          <a:p>
            <a:pPr algn="ctr"/>
            <a:r>
              <a:rPr lang="en-US" sz="1200" i="1" dirty="0" smtClean="0">
                <a:latin typeface="Helvetica" pitchFamily="34" charset="0"/>
                <a:cs typeface="Helvetica" pitchFamily="34" charset="0"/>
              </a:rPr>
              <a:t>1972 Gulf Green </a:t>
            </a:r>
          </a:p>
          <a:p>
            <a:pPr algn="ctr"/>
            <a:r>
              <a:rPr lang="en-US" sz="1200" i="1" dirty="0" smtClean="0">
                <a:latin typeface="Helvetica" pitchFamily="34" charset="0"/>
                <a:cs typeface="Helvetica" pitchFamily="34" charset="0"/>
              </a:rPr>
              <a:t>Camaro RS</a:t>
            </a:r>
            <a:endParaRPr lang="en-US" sz="1600" i="1" dirty="0">
              <a:latin typeface="Helvetica" pitchFamily="34" charset="0"/>
              <a:cs typeface="Helvetica" pitchFamily="34" charset="0"/>
            </a:endParaRPr>
          </a:p>
        </p:txBody>
      </p:sp>
      <p:pic>
        <p:nvPicPr>
          <p:cNvPr id="40" name="Picture 8" descr="http://icons.iconarchive.com/icons/harwen/my-christmas/256/Christmas-house-icon.png"/>
          <p:cNvPicPr>
            <a:picLocks noChangeAspect="1" noChangeArrowheads="1"/>
          </p:cNvPicPr>
          <p:nvPr/>
        </p:nvPicPr>
        <p:blipFill>
          <a:blip r:embed="rId5" cstate="print"/>
          <a:srcRect/>
          <a:stretch>
            <a:fillRect/>
          </a:stretch>
        </p:blipFill>
        <p:spPr bwMode="auto">
          <a:xfrm>
            <a:off x="951632" y="997527"/>
            <a:ext cx="2748388" cy="2748388"/>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2906</TotalTime>
  <Words>3159</Words>
  <Application>Microsoft Office PowerPoint</Application>
  <PresentationFormat>Custom</PresentationFormat>
  <Paragraphs>518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dc:creator>
  <cp:lastModifiedBy>Kathy</cp:lastModifiedBy>
  <cp:revision>227</cp:revision>
  <dcterms:created xsi:type="dcterms:W3CDTF">2016-07-25T03:09:29Z</dcterms:created>
  <dcterms:modified xsi:type="dcterms:W3CDTF">2019-12-07T05:34:48Z</dcterms:modified>
</cp:coreProperties>
</file>