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sldIdLst>
    <p:sldId id="259" r:id="rId2"/>
    <p:sldId id="263" r:id="rId3"/>
    <p:sldId id="264" r:id="rId4"/>
    <p:sldId id="288" r:id="rId5"/>
    <p:sldId id="289" r:id="rId6"/>
    <p:sldId id="290" r:id="rId7"/>
    <p:sldId id="291" r:id="rId8"/>
    <p:sldId id="292" r:id="rId9"/>
    <p:sldId id="293" r:id="rId10"/>
    <p:sldId id="270" r:id="rId11"/>
    <p:sldId id="271" r:id="rId12"/>
    <p:sldId id="277" r:id="rId13"/>
    <p:sldId id="282" r:id="rId14"/>
    <p:sldId id="283" r:id="rId15"/>
    <p:sldId id="285" r:id="rId16"/>
    <p:sldId id="265" r:id="rId17"/>
    <p:sldId id="286" r:id="rId18"/>
    <p:sldId id="284" r:id="rId19"/>
    <p:sldId id="281" r:id="rId20"/>
    <p:sldId id="294" r:id="rId21"/>
    <p:sldId id="274" r:id="rId22"/>
  </p:sldIdLst>
  <p:sldSz cx="7772400" cy="10058400"/>
  <p:notesSz cx="7102475" cy="93884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46C0A"/>
    <a:srgbClr val="FF9900"/>
    <a:srgbClr val="2DA40C"/>
    <a:srgbClr val="68B8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65" autoAdjust="0"/>
    <p:restoredTop sz="94660"/>
  </p:normalViewPr>
  <p:slideViewPr>
    <p:cSldViewPr snapToGrid="0">
      <p:cViewPr>
        <p:scale>
          <a:sx n="100" d="100"/>
          <a:sy n="100" d="100"/>
        </p:scale>
        <p:origin x="1572" y="-33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78058" cy="469583"/>
          </a:xfrm>
          <a:prstGeom prst="rect">
            <a:avLst/>
          </a:prstGeom>
        </p:spPr>
        <p:txBody>
          <a:bodyPr vert="horz" lIns="91704" tIns="45852" rIns="91704" bIns="45852" rtlCol="0"/>
          <a:lstStyle>
            <a:lvl1pPr algn="l">
              <a:defRPr sz="1200"/>
            </a:lvl1pPr>
          </a:lstStyle>
          <a:p>
            <a:endParaRPr lang="en-US"/>
          </a:p>
        </p:txBody>
      </p:sp>
      <p:sp>
        <p:nvSpPr>
          <p:cNvPr id="3" name="Date Placeholder 2"/>
          <p:cNvSpPr>
            <a:spLocks noGrp="1"/>
          </p:cNvSpPr>
          <p:nvPr>
            <p:ph type="dt" idx="1"/>
          </p:nvPr>
        </p:nvSpPr>
        <p:spPr>
          <a:xfrm>
            <a:off x="4022824" y="2"/>
            <a:ext cx="3078058" cy="469583"/>
          </a:xfrm>
          <a:prstGeom prst="rect">
            <a:avLst/>
          </a:prstGeom>
        </p:spPr>
        <p:txBody>
          <a:bodyPr vert="horz" lIns="91704" tIns="45852" rIns="91704" bIns="45852" rtlCol="0"/>
          <a:lstStyle>
            <a:lvl1pPr algn="r">
              <a:defRPr sz="1200"/>
            </a:lvl1pPr>
          </a:lstStyle>
          <a:p>
            <a:fld id="{00C5BB35-44AA-4B19-9EBA-FAC420BF0457}" type="datetimeFigureOut">
              <a:rPr lang="en-US" smtClean="0"/>
              <a:pPr/>
              <a:t>12/10/2021</a:t>
            </a:fld>
            <a:endParaRPr lang="en-US"/>
          </a:p>
        </p:txBody>
      </p:sp>
      <p:sp>
        <p:nvSpPr>
          <p:cNvPr id="4" name="Slide Image Placeholder 3"/>
          <p:cNvSpPr>
            <a:spLocks noGrp="1" noRot="1" noChangeAspect="1"/>
          </p:cNvSpPr>
          <p:nvPr>
            <p:ph type="sldImg" idx="2"/>
          </p:nvPr>
        </p:nvSpPr>
        <p:spPr>
          <a:xfrm>
            <a:off x="2190750" y="703263"/>
            <a:ext cx="2720975" cy="3521075"/>
          </a:xfrm>
          <a:prstGeom prst="rect">
            <a:avLst/>
          </a:prstGeom>
          <a:noFill/>
          <a:ln w="12700">
            <a:solidFill>
              <a:prstClr val="black"/>
            </a:solidFill>
          </a:ln>
        </p:spPr>
        <p:txBody>
          <a:bodyPr vert="horz" lIns="91704" tIns="45852" rIns="91704" bIns="45852" rtlCol="0" anchor="ctr"/>
          <a:lstStyle/>
          <a:p>
            <a:endParaRPr lang="en-US"/>
          </a:p>
        </p:txBody>
      </p:sp>
      <p:sp>
        <p:nvSpPr>
          <p:cNvPr id="5" name="Notes Placeholder 4"/>
          <p:cNvSpPr>
            <a:spLocks noGrp="1"/>
          </p:cNvSpPr>
          <p:nvPr>
            <p:ph type="body" sz="quarter" idx="3"/>
          </p:nvPr>
        </p:nvSpPr>
        <p:spPr>
          <a:xfrm>
            <a:off x="710568" y="4460243"/>
            <a:ext cx="5681343" cy="4224655"/>
          </a:xfrm>
          <a:prstGeom prst="rect">
            <a:avLst/>
          </a:prstGeom>
        </p:spPr>
        <p:txBody>
          <a:bodyPr vert="horz" lIns="91704" tIns="45852" rIns="91704" bIns="458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302"/>
            <a:ext cx="3078058" cy="469583"/>
          </a:xfrm>
          <a:prstGeom prst="rect">
            <a:avLst/>
          </a:prstGeom>
        </p:spPr>
        <p:txBody>
          <a:bodyPr vert="horz" lIns="91704" tIns="45852" rIns="91704" bIns="45852" rtlCol="0" anchor="b"/>
          <a:lstStyle>
            <a:lvl1pPr algn="l">
              <a:defRPr sz="1200"/>
            </a:lvl1pPr>
          </a:lstStyle>
          <a:p>
            <a:endParaRPr lang="en-US"/>
          </a:p>
        </p:txBody>
      </p:sp>
      <p:sp>
        <p:nvSpPr>
          <p:cNvPr id="7" name="Slide Number Placeholder 6"/>
          <p:cNvSpPr>
            <a:spLocks noGrp="1"/>
          </p:cNvSpPr>
          <p:nvPr>
            <p:ph type="sldNum" sz="quarter" idx="5"/>
          </p:nvPr>
        </p:nvSpPr>
        <p:spPr>
          <a:xfrm>
            <a:off x="4022824" y="8917302"/>
            <a:ext cx="3078058" cy="469583"/>
          </a:xfrm>
          <a:prstGeom prst="rect">
            <a:avLst/>
          </a:prstGeom>
        </p:spPr>
        <p:txBody>
          <a:bodyPr vert="horz" lIns="91704" tIns="45852" rIns="91704" bIns="45852" rtlCol="0" anchor="b"/>
          <a:lstStyle>
            <a:lvl1pPr algn="r">
              <a:defRPr sz="1200"/>
            </a:lvl1pPr>
          </a:lstStyle>
          <a:p>
            <a:fld id="{8D8896EE-57D0-4EEE-B96D-FB95F89CCC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6"/>
            <a:ext cx="1311593" cy="114414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1466" y="537846"/>
            <a:ext cx="3805238" cy="114414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1466"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979421" y="3129281"/>
            <a:ext cx="2558415" cy="884999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56B861-3184-4A72-BEAB-DADD6A4BC10C}" type="datetimeFigureOut">
              <a:rPr lang="en-US" smtClean="0"/>
              <a:pPr/>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56522B-9CE7-4CBA-BB15-965358F340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EB56B861-3184-4A72-BEAB-DADD6A4BC10C}" type="datetimeFigureOut">
              <a:rPr lang="en-US" smtClean="0"/>
              <a:pPr/>
              <a:t>12/10/2021</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3556522B-9CE7-4CBA-BB15-965358F340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8.tiff"/></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1.jp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2.jp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Kathy\PERSONAL FILES\Camaro Club\Cookie Walk 2018\Icons\Ornaments on sprig.JPG"/>
          <p:cNvPicPr>
            <a:picLocks noChangeAspect="1" noChangeArrowheads="1"/>
          </p:cNvPicPr>
          <p:nvPr/>
        </p:nvPicPr>
        <p:blipFill>
          <a:blip r:embed="rId2" cstate="print"/>
          <a:srcRect/>
          <a:stretch>
            <a:fillRect/>
          </a:stretch>
        </p:blipFill>
        <p:spPr bwMode="auto">
          <a:xfrm>
            <a:off x="531785" y="4625049"/>
            <a:ext cx="1752600" cy="1543050"/>
          </a:xfrm>
          <a:prstGeom prst="rect">
            <a:avLst/>
          </a:prstGeom>
          <a:noFill/>
        </p:spPr>
      </p:pic>
      <p:pic>
        <p:nvPicPr>
          <p:cNvPr id="16" name="Picture 15" descr="Blue mittens.JPG"/>
          <p:cNvPicPr/>
          <p:nvPr/>
        </p:nvPicPr>
        <p:blipFill>
          <a:blip r:embed="rId3" cstate="print"/>
          <a:stretch>
            <a:fillRect/>
          </a:stretch>
        </p:blipFill>
        <p:spPr>
          <a:xfrm rot="643367">
            <a:off x="6038212" y="3506852"/>
            <a:ext cx="1389294" cy="1705043"/>
          </a:xfrm>
          <a:prstGeom prst="rect">
            <a:avLst/>
          </a:prstGeom>
        </p:spPr>
      </p:pic>
      <p:pic>
        <p:nvPicPr>
          <p:cNvPr id="6" name="Picture 9"/>
          <p:cNvPicPr>
            <a:picLocks noChangeAspect="1" noChangeArrowheads="1"/>
          </p:cNvPicPr>
          <p:nvPr/>
        </p:nvPicPr>
        <p:blipFill>
          <a:blip r:embed="rId4" cstate="print"/>
          <a:srcRect/>
          <a:stretch>
            <a:fillRect/>
          </a:stretch>
        </p:blipFill>
        <p:spPr bwMode="auto">
          <a:xfrm>
            <a:off x="3260730" y="1084925"/>
            <a:ext cx="1228725" cy="1247775"/>
          </a:xfrm>
          <a:prstGeom prst="rect">
            <a:avLst/>
          </a:prstGeom>
          <a:noFill/>
          <a:ln w="9525">
            <a:noFill/>
            <a:miter lim="800000"/>
            <a:headEnd/>
            <a:tailEnd/>
          </a:ln>
        </p:spPr>
      </p:pic>
      <p:sp>
        <p:nvSpPr>
          <p:cNvPr id="8" name="TextBox 7"/>
          <p:cNvSpPr txBox="1"/>
          <p:nvPr/>
        </p:nvSpPr>
        <p:spPr>
          <a:xfrm>
            <a:off x="0" y="4992046"/>
            <a:ext cx="7772399" cy="707886"/>
          </a:xfrm>
          <a:prstGeom prst="rect">
            <a:avLst/>
          </a:prstGeom>
          <a:noFill/>
        </p:spPr>
        <p:txBody>
          <a:bodyPr wrap="square" rtlCol="0">
            <a:spAutoFit/>
          </a:bodyPr>
          <a:lstStyle/>
          <a:p>
            <a:pPr algn="ctr"/>
            <a:r>
              <a:rPr lang="en-US" sz="4000" dirty="0"/>
              <a:t>November 8, 2021</a:t>
            </a:r>
          </a:p>
        </p:txBody>
      </p:sp>
      <p:sp>
        <p:nvSpPr>
          <p:cNvPr id="5" name="TextBox 4"/>
          <p:cNvSpPr txBox="1"/>
          <p:nvPr/>
        </p:nvSpPr>
        <p:spPr>
          <a:xfrm>
            <a:off x="0" y="2319383"/>
            <a:ext cx="7772400" cy="1754326"/>
          </a:xfrm>
          <a:prstGeom prst="rect">
            <a:avLst/>
          </a:prstGeom>
          <a:noFill/>
        </p:spPr>
        <p:txBody>
          <a:bodyPr wrap="square" rtlCol="0">
            <a:spAutoFit/>
            <a:scene3d>
              <a:camera prst="orthographicFront"/>
              <a:lightRig rig="threePt" dir="t"/>
            </a:scene3d>
            <a:sp3d extrusionH="57150" prstMaterial="plastic">
              <a:bevelT w="38100" h="38100"/>
            </a:sp3d>
          </a:bodyPr>
          <a:lstStyle/>
          <a:p>
            <a:pPr algn="ctr"/>
            <a:r>
              <a:rPr lang="en-US" sz="5400" dirty="0">
                <a:ln w="28575" cap="rnd" cmpd="dbl">
                  <a:solidFill>
                    <a:schemeClr val="tx1"/>
                  </a:solidFill>
                </a:ln>
                <a:solidFill>
                  <a:srgbClr val="0070C0"/>
                </a:solidFill>
                <a:effectLst>
                  <a:outerShdw blurRad="50800" dist="38100" dir="2700000" algn="tl" rotWithShape="0">
                    <a:prstClr val="black">
                      <a:alpha val="40000"/>
                    </a:prstClr>
                  </a:outerShdw>
                </a:effectLst>
                <a:latin typeface="Cooper Std Black" pitchFamily="18" charset="0"/>
                <a:ea typeface="Tahoma" pitchFamily="34" charset="0"/>
                <a:cs typeface="Tahoma" pitchFamily="34" charset="0"/>
              </a:rPr>
              <a:t>Holiday </a:t>
            </a:r>
          </a:p>
          <a:p>
            <a:pPr algn="ctr"/>
            <a:r>
              <a:rPr lang="en-US" sz="5400" dirty="0">
                <a:ln w="28575" cap="rnd" cmpd="dbl">
                  <a:solidFill>
                    <a:schemeClr val="tx1"/>
                  </a:solidFill>
                </a:ln>
                <a:solidFill>
                  <a:srgbClr val="0070C0"/>
                </a:solidFill>
                <a:effectLst>
                  <a:outerShdw blurRad="50800" dist="38100" dir="2700000" algn="tl" rotWithShape="0">
                    <a:prstClr val="black">
                      <a:alpha val="40000"/>
                    </a:prstClr>
                  </a:outerShdw>
                </a:effectLst>
                <a:latin typeface="Cooper Std Black" pitchFamily="18" charset="0"/>
                <a:ea typeface="Tahoma" pitchFamily="34" charset="0"/>
                <a:cs typeface="Tahoma" pitchFamily="34" charset="0"/>
              </a:rPr>
              <a:t>COOKIE WALK</a:t>
            </a:r>
          </a:p>
        </p:txBody>
      </p:sp>
      <p:pic>
        <p:nvPicPr>
          <p:cNvPr id="17" name="Picture 16"/>
          <p:cNvPicPr/>
          <p:nvPr/>
        </p:nvPicPr>
        <p:blipFill>
          <a:blip r:embed="rId5" cstate="print"/>
          <a:srcRect/>
          <a:stretch>
            <a:fillRect/>
          </a:stretch>
        </p:blipFill>
        <p:spPr bwMode="auto">
          <a:xfrm>
            <a:off x="822452" y="1406586"/>
            <a:ext cx="1527800" cy="156366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Snowman with snowflake.JPG"/>
          <p:cNvPicPr/>
          <p:nvPr/>
        </p:nvPicPr>
        <p:blipFill>
          <a:blip r:embed="rId2" cstate="print"/>
          <a:stretch>
            <a:fillRect/>
          </a:stretch>
        </p:blipFill>
        <p:spPr>
          <a:xfrm>
            <a:off x="2836917" y="3758306"/>
            <a:ext cx="1576388" cy="1631506"/>
          </a:xfrm>
          <a:prstGeom prst="rect">
            <a:avLst/>
          </a:prstGeom>
        </p:spPr>
      </p:pic>
      <p:sp>
        <p:nvSpPr>
          <p:cNvPr id="6" name="TextBox 5"/>
          <p:cNvSpPr txBox="1"/>
          <p:nvPr/>
        </p:nvSpPr>
        <p:spPr>
          <a:xfrm>
            <a:off x="451348" y="5087207"/>
            <a:ext cx="6615935" cy="954107"/>
          </a:xfrm>
          <a:prstGeom prst="rect">
            <a:avLst/>
          </a:prstGeom>
          <a:noFill/>
        </p:spPr>
        <p:txBody>
          <a:bodyPr wrap="square" rtlCol="0">
            <a:spAutoFit/>
          </a:bodyPr>
          <a:lstStyle/>
          <a:p>
            <a:r>
              <a:rPr lang="en-US" sz="1200" b="1" dirty="0">
                <a:latin typeface="Helvetica" pitchFamily="34" charset="0"/>
                <a:cs typeface="Helvetica" pitchFamily="34" charset="0"/>
              </a:rPr>
              <a:t>Directions</a:t>
            </a:r>
          </a:p>
          <a:p>
            <a:pPr marL="228600" lvl="0" indent="-228600">
              <a:buFont typeface="+mj-lt"/>
              <a:buAutoNum type="arabicPeriod"/>
            </a:pPr>
            <a:r>
              <a:rPr lang="en-US" sz="1100" dirty="0"/>
              <a:t>Preheat oven to 350 ̊F.</a:t>
            </a:r>
          </a:p>
          <a:p>
            <a:pPr marL="228600" lvl="0" indent="-228600">
              <a:buFont typeface="+mj-lt"/>
              <a:buAutoNum type="arabicPeriod"/>
            </a:pPr>
            <a:r>
              <a:rPr lang="en-US" sz="1100" dirty="0"/>
              <a:t>Mix lemon cake mix, Cool Whip, and egg together.</a:t>
            </a:r>
          </a:p>
          <a:p>
            <a:pPr marL="228600" lvl="0" indent="-228600">
              <a:buFont typeface="+mj-lt"/>
              <a:buAutoNum type="arabicPeriod"/>
            </a:pPr>
            <a:r>
              <a:rPr lang="en-US" sz="1100" dirty="0"/>
              <a:t>Roll dough into 1-inch balls and roll in powdered sugar</a:t>
            </a:r>
          </a:p>
          <a:p>
            <a:pPr marL="228600" lvl="0" indent="-228600">
              <a:buFont typeface="+mj-lt"/>
              <a:buAutoNum type="arabicPeriod"/>
            </a:pPr>
            <a:r>
              <a:rPr lang="en-US" sz="1100" dirty="0"/>
              <a:t>Bake for 10 minutes.</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550722" y="651821"/>
            <a:ext cx="3971308" cy="1323439"/>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Brush Script Std" pitchFamily="66" charset="0"/>
                <a:cs typeface="Helvetica" pitchFamily="34" charset="0"/>
              </a:rPr>
              <a:t>Lemon Snowflake Cookies</a:t>
            </a:r>
          </a:p>
        </p:txBody>
      </p:sp>
      <p:sp>
        <p:nvSpPr>
          <p:cNvPr id="23" name="TextBox 22"/>
          <p:cNvSpPr txBox="1"/>
          <p:nvPr/>
        </p:nvSpPr>
        <p:spPr>
          <a:xfrm>
            <a:off x="4370119" y="4547640"/>
            <a:ext cx="2481943"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Mary and Chuck Connoyer</a:t>
            </a:r>
          </a:p>
        </p:txBody>
      </p:sp>
      <p:sp>
        <p:nvSpPr>
          <p:cNvPr id="5" name="TextBox 4"/>
          <p:cNvSpPr txBox="1"/>
          <p:nvPr/>
        </p:nvSpPr>
        <p:spPr>
          <a:xfrm>
            <a:off x="465041" y="3758306"/>
            <a:ext cx="3345840" cy="954107"/>
          </a:xfrm>
          <a:prstGeom prst="rect">
            <a:avLst/>
          </a:prstGeom>
          <a:noFill/>
        </p:spPr>
        <p:txBody>
          <a:bodyPr wrap="square" rtlCol="0">
            <a:spAutoFit/>
          </a:bodyPr>
          <a:lstStyle/>
          <a:p>
            <a:r>
              <a:rPr lang="en-US" sz="1200" b="1" dirty="0">
                <a:latin typeface="Helvetica" pitchFamily="34" charset="0"/>
                <a:cs typeface="Helvetica" pitchFamily="34" charset="0"/>
              </a:rPr>
              <a:t>Ingredients</a:t>
            </a:r>
          </a:p>
          <a:p>
            <a:r>
              <a:rPr lang="en-US" sz="1100" dirty="0"/>
              <a:t>1 box lemon cake mix</a:t>
            </a:r>
          </a:p>
          <a:p>
            <a:r>
              <a:rPr lang="en-US" sz="1100" dirty="0"/>
              <a:t>2 cups Cool Whip</a:t>
            </a:r>
          </a:p>
          <a:p>
            <a:r>
              <a:rPr lang="en-US" sz="1100" dirty="0"/>
              <a:t>1 egg</a:t>
            </a:r>
          </a:p>
          <a:p>
            <a:r>
              <a:rPr lang="en-US" sz="1100" dirty="0"/>
              <a:t>Powdered sugar</a:t>
            </a:r>
          </a:p>
        </p:txBody>
      </p:sp>
      <p:pic>
        <p:nvPicPr>
          <p:cNvPr id="22" name="Picture 21"/>
          <p:cNvPicPr/>
          <p:nvPr/>
        </p:nvPicPr>
        <p:blipFill>
          <a:blip r:embed="rId3" cstate="print"/>
          <a:srcRect/>
          <a:stretch>
            <a:fillRect/>
          </a:stretch>
        </p:blipFill>
        <p:spPr bwMode="auto">
          <a:xfrm>
            <a:off x="4413305" y="2066306"/>
            <a:ext cx="2432776" cy="2387063"/>
          </a:xfrm>
          <a:prstGeom prst="rect">
            <a:avLst/>
          </a:prstGeom>
          <a:noFill/>
          <a:ln w="9525">
            <a:noFill/>
            <a:miter lim="800000"/>
            <a:headEnd/>
            <a:tailEnd/>
          </a:ln>
        </p:spPr>
      </p:pic>
      <p:sp>
        <p:nvSpPr>
          <p:cNvPr id="27" name="Half Frame 26"/>
          <p:cNvSpPr/>
          <p:nvPr/>
        </p:nvSpPr>
        <p:spPr>
          <a:xfrm rot="16200000">
            <a:off x="4315318" y="4157088"/>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551543" y="1933339"/>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601003" y="4148391"/>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4299499" y="1963118"/>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p:cNvSpPr txBox="1"/>
          <p:nvPr/>
        </p:nvSpPr>
        <p:spPr>
          <a:xfrm>
            <a:off x="5379522" y="7449566"/>
            <a:ext cx="2030681"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grpSp>
        <p:nvGrpSpPr>
          <p:cNvPr id="26" name="Group 25"/>
          <p:cNvGrpSpPr/>
          <p:nvPr/>
        </p:nvGrpSpPr>
        <p:grpSpPr>
          <a:xfrm>
            <a:off x="499730" y="6574465"/>
            <a:ext cx="4589715" cy="1818168"/>
            <a:chOff x="478465" y="7432158"/>
            <a:chExt cx="4589715" cy="1818168"/>
          </a:xfrm>
        </p:grpSpPr>
        <p:sp>
          <p:nvSpPr>
            <p:cNvPr id="34" name="Rectangle 33"/>
            <p:cNvSpPr/>
            <p:nvPr/>
          </p:nvSpPr>
          <p:spPr>
            <a:xfrm>
              <a:off x="478465" y="7432158"/>
              <a:ext cx="4589715" cy="181816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p:cNvPicPr>
              <a:picLocks noChangeAspect="1" noChangeArrowheads="1"/>
            </p:cNvPicPr>
            <p:nvPr/>
          </p:nvPicPr>
          <p:blipFill>
            <a:blip r:embed="rId4" cstate="print"/>
            <a:srcRect/>
            <a:stretch>
              <a:fillRect/>
            </a:stretch>
          </p:blipFill>
          <p:spPr bwMode="auto">
            <a:xfrm>
              <a:off x="585790" y="7517220"/>
              <a:ext cx="4374963" cy="1637413"/>
            </a:xfrm>
            <a:prstGeom prst="rect">
              <a:avLst/>
            </a:prstGeom>
            <a:noFill/>
            <a:ln w="9525">
              <a:noFill/>
              <a:miter lim="800000"/>
              <a:headEnd/>
              <a:tailEnd/>
            </a:ln>
          </p:spPr>
        </p:pic>
      </p:grpSp>
      <p:sp>
        <p:nvSpPr>
          <p:cNvPr id="36" name="TextBox 35"/>
          <p:cNvSpPr txBox="1"/>
          <p:nvPr/>
        </p:nvSpPr>
        <p:spPr>
          <a:xfrm>
            <a:off x="5427023" y="6980516"/>
            <a:ext cx="1995055" cy="461665"/>
          </a:xfrm>
          <a:prstGeom prst="rect">
            <a:avLst/>
          </a:prstGeom>
          <a:noFill/>
          <a:ln w="63500" cmpd="thinThick">
            <a:solidFill>
              <a:srgbClr val="92D05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1972 Gulf Green </a:t>
            </a:r>
          </a:p>
          <a:p>
            <a:pPr algn="ctr"/>
            <a:r>
              <a:rPr lang="en-US" sz="1200" i="1" dirty="0">
                <a:latin typeface="Helvetica" pitchFamily="34" charset="0"/>
                <a:cs typeface="Helvetica" pitchFamily="34" charset="0"/>
              </a:rPr>
              <a:t>Camaro RS</a:t>
            </a:r>
            <a:endParaRPr lang="en-US" sz="1600" i="1" dirty="0">
              <a:latin typeface="Helvetica" pitchFamily="34" charset="0"/>
              <a:cs typeface="Helvetica" pitchFamily="34" charset="0"/>
            </a:endParaRPr>
          </a:p>
        </p:txBody>
      </p:sp>
      <p:pic>
        <p:nvPicPr>
          <p:cNvPr id="19" name="Picture 18" descr="Red package silver ribbon.JPG">
            <a:extLst>
              <a:ext uri="{FF2B5EF4-FFF2-40B4-BE49-F238E27FC236}">
                <a16:creationId xmlns:a16="http://schemas.microsoft.com/office/drawing/2014/main" id="{ACA73175-15FD-4AD5-9046-B8E720C5B0E1}"/>
              </a:ext>
            </a:extLst>
          </p:cNvPr>
          <p:cNvPicPr/>
          <p:nvPr/>
        </p:nvPicPr>
        <p:blipFill>
          <a:blip r:embed="rId5" cstate="print"/>
          <a:stretch>
            <a:fillRect/>
          </a:stretch>
        </p:blipFill>
        <p:spPr>
          <a:xfrm>
            <a:off x="1363875" y="1246206"/>
            <a:ext cx="2128826" cy="19752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Red ornament gold star.jpg"/>
          <p:cNvPicPr/>
          <p:nvPr/>
        </p:nvPicPr>
        <p:blipFill>
          <a:blip r:embed="rId2" cstate="print"/>
          <a:stretch>
            <a:fillRect/>
          </a:stretch>
        </p:blipFill>
        <p:spPr>
          <a:xfrm>
            <a:off x="6124576" y="4710411"/>
            <a:ext cx="1333500" cy="1323975"/>
          </a:xfrm>
          <a:prstGeom prst="rect">
            <a:avLst/>
          </a:prstGeom>
        </p:spPr>
      </p:pic>
      <p:pic>
        <p:nvPicPr>
          <p:cNvPr id="20" name="Picture 19"/>
          <p:cNvPicPr/>
          <p:nvPr/>
        </p:nvPicPr>
        <p:blipFill>
          <a:blip r:embed="rId3" cstate="print"/>
          <a:srcRect/>
          <a:stretch>
            <a:fillRect/>
          </a:stretch>
        </p:blipFill>
        <p:spPr bwMode="auto">
          <a:xfrm>
            <a:off x="1746789" y="343852"/>
            <a:ext cx="2672718" cy="3383079"/>
          </a:xfrm>
          <a:prstGeom prst="rect">
            <a:avLst/>
          </a:prstGeom>
          <a:noFill/>
          <a:ln w="9525">
            <a:noFill/>
            <a:miter lim="800000"/>
            <a:headEnd/>
            <a:tailEnd/>
          </a:ln>
        </p:spPr>
      </p:pic>
      <p:sp>
        <p:nvSpPr>
          <p:cNvPr id="6" name="TextBox 5"/>
          <p:cNvSpPr txBox="1"/>
          <p:nvPr/>
        </p:nvSpPr>
        <p:spPr>
          <a:xfrm>
            <a:off x="502159" y="4661730"/>
            <a:ext cx="6615935" cy="1292662"/>
          </a:xfrm>
          <a:prstGeom prst="rect">
            <a:avLst/>
          </a:prstGeom>
          <a:noFill/>
        </p:spPr>
        <p:txBody>
          <a:bodyPr wrap="square" rtlCol="0">
            <a:spAutoFit/>
          </a:bodyPr>
          <a:lstStyle/>
          <a:p>
            <a:r>
              <a:rPr lang="en-US" sz="1200" b="1" dirty="0">
                <a:latin typeface="Helvetica" pitchFamily="34" charset="0"/>
                <a:cs typeface="Helvetica" pitchFamily="34" charset="0"/>
              </a:rPr>
              <a:t>Directions</a:t>
            </a:r>
          </a:p>
          <a:p>
            <a:pPr marL="228600" lvl="0" indent="-228600">
              <a:buFont typeface="+mj-lt"/>
              <a:buAutoNum type="arabicPeriod"/>
            </a:pPr>
            <a:r>
              <a:rPr lang="en-US" sz="1100" dirty="0"/>
              <a:t>Preheat oven to 400 ̊F.</a:t>
            </a:r>
          </a:p>
          <a:p>
            <a:pPr marL="228600" lvl="0" indent="-228600">
              <a:buFont typeface="+mj-lt"/>
              <a:buAutoNum type="arabicPeriod"/>
            </a:pPr>
            <a:r>
              <a:rPr lang="en-US" sz="1100" dirty="0"/>
              <a:t>Mix all ingredients together and form into one large ball.</a:t>
            </a:r>
          </a:p>
          <a:p>
            <a:pPr marL="228600" lvl="0" indent="-228600">
              <a:buFont typeface="+mj-lt"/>
              <a:buAutoNum type="arabicPeriod"/>
            </a:pPr>
            <a:r>
              <a:rPr lang="en-US" sz="1100" dirty="0"/>
              <a:t>Chill mixture.</a:t>
            </a:r>
          </a:p>
          <a:p>
            <a:pPr marL="228600" lvl="0" indent="-228600">
              <a:buFont typeface="+mj-lt"/>
              <a:buAutoNum type="arabicPeriod"/>
            </a:pPr>
            <a:r>
              <a:rPr lang="en-US" sz="1100" dirty="0"/>
              <a:t>Make into small balls and place on an ungreased cookie sheet.</a:t>
            </a:r>
          </a:p>
          <a:p>
            <a:pPr marL="228600" lvl="0" indent="-228600">
              <a:buFont typeface="+mj-lt"/>
              <a:buAutoNum type="arabicPeriod"/>
            </a:pPr>
            <a:r>
              <a:rPr lang="en-US" sz="1100" dirty="0"/>
              <a:t>Bake for 10 to 12 minutes.</a:t>
            </a:r>
          </a:p>
          <a:p>
            <a:pPr marL="228600" lvl="0" indent="-228600">
              <a:buFont typeface="+mj-lt"/>
              <a:buAutoNum type="arabicPeriod"/>
            </a:pPr>
            <a:r>
              <a:rPr lang="en-US" sz="1100" dirty="0"/>
              <a:t>While still warm, roll in powdered sugar twice to completely coat. </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790384" y="1221835"/>
            <a:ext cx="3524692" cy="1138773"/>
          </a:xfrm>
          <a:prstGeom prst="rect">
            <a:avLst/>
          </a:prstGeom>
          <a:noFill/>
        </p:spPr>
        <p:txBody>
          <a:bodyPr wrap="square" rtlCol="0">
            <a:spAutoFit/>
          </a:bodyPr>
          <a:lstStyle/>
          <a:p>
            <a:pPr algn="ctr"/>
            <a:r>
              <a:rPr lang="en-US" sz="3400" dirty="0">
                <a:effectLst>
                  <a:outerShdw blurRad="38100" dist="38100" dir="2700000" algn="tl">
                    <a:srgbClr val="000000">
                      <a:alpha val="43137"/>
                    </a:srgbClr>
                  </a:outerShdw>
                </a:effectLst>
                <a:latin typeface="Brush Script Std" pitchFamily="66" charset="0"/>
                <a:cs typeface="Helvetica" pitchFamily="34" charset="0"/>
              </a:rPr>
              <a:t>Russian Tea Cakes</a:t>
            </a:r>
          </a:p>
          <a:p>
            <a:pPr algn="ctr"/>
            <a:r>
              <a:rPr lang="en-US" sz="3400" dirty="0">
                <a:effectLst>
                  <a:outerShdw blurRad="38100" dist="38100" dir="2700000" algn="tl">
                    <a:srgbClr val="000000">
                      <a:alpha val="43137"/>
                    </a:srgbClr>
                  </a:outerShdw>
                </a:effectLst>
                <a:latin typeface="Brush Script Std" pitchFamily="66" charset="0"/>
                <a:cs typeface="Helvetica" pitchFamily="34" charset="0"/>
              </a:rPr>
              <a:t>(Snowballs)</a:t>
            </a:r>
          </a:p>
        </p:txBody>
      </p:sp>
      <p:sp>
        <p:nvSpPr>
          <p:cNvPr id="23" name="TextBox 22"/>
          <p:cNvSpPr txBox="1"/>
          <p:nvPr/>
        </p:nvSpPr>
        <p:spPr>
          <a:xfrm>
            <a:off x="4591050" y="4525745"/>
            <a:ext cx="2200276"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Mary and Chuck Connoyer</a:t>
            </a:r>
          </a:p>
        </p:txBody>
      </p:sp>
      <p:sp>
        <p:nvSpPr>
          <p:cNvPr id="5" name="TextBox 4"/>
          <p:cNvSpPr txBox="1"/>
          <p:nvPr/>
        </p:nvSpPr>
        <p:spPr>
          <a:xfrm>
            <a:off x="464287" y="3152579"/>
            <a:ext cx="3345840" cy="1292662"/>
          </a:xfrm>
          <a:prstGeom prst="rect">
            <a:avLst/>
          </a:prstGeom>
          <a:noFill/>
        </p:spPr>
        <p:txBody>
          <a:bodyPr wrap="square" rtlCol="0">
            <a:spAutoFit/>
          </a:bodyPr>
          <a:lstStyle/>
          <a:p>
            <a:r>
              <a:rPr lang="en-US" sz="1200" b="1" dirty="0">
                <a:latin typeface="Helvetica" pitchFamily="34" charset="0"/>
                <a:cs typeface="Helvetica" pitchFamily="34" charset="0"/>
              </a:rPr>
              <a:t>Ingredients</a:t>
            </a:r>
          </a:p>
          <a:p>
            <a:r>
              <a:rPr lang="en-US" sz="1100" dirty="0"/>
              <a:t>1 cup butter</a:t>
            </a:r>
          </a:p>
          <a:p>
            <a:r>
              <a:rPr lang="en-US" sz="1100" dirty="0"/>
              <a:t>1 teaspoon vanilla</a:t>
            </a:r>
          </a:p>
          <a:p>
            <a:r>
              <a:rPr lang="en-US" sz="1100" dirty="0"/>
              <a:t>½ cup sifted powdered sugar</a:t>
            </a:r>
          </a:p>
          <a:p>
            <a:r>
              <a:rPr lang="en-US" sz="1100" dirty="0"/>
              <a:t>2 ¼ cup flour</a:t>
            </a:r>
          </a:p>
          <a:p>
            <a:r>
              <a:rPr lang="en-US" sz="1100" dirty="0"/>
              <a:t>½ teaspoon salt</a:t>
            </a:r>
          </a:p>
          <a:p>
            <a:r>
              <a:rPr lang="en-US" sz="1100" dirty="0"/>
              <a:t>¾ cup chopped pecans</a:t>
            </a:r>
          </a:p>
        </p:txBody>
      </p:sp>
      <p:sp>
        <p:nvSpPr>
          <p:cNvPr id="25" name="TextBox 24"/>
          <p:cNvSpPr txBox="1"/>
          <p:nvPr/>
        </p:nvSpPr>
        <p:spPr>
          <a:xfrm>
            <a:off x="5391398" y="7449566"/>
            <a:ext cx="2030681"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grpSp>
        <p:nvGrpSpPr>
          <p:cNvPr id="2" name="Group 25"/>
          <p:cNvGrpSpPr/>
          <p:nvPr/>
        </p:nvGrpSpPr>
        <p:grpSpPr>
          <a:xfrm>
            <a:off x="499730" y="6574465"/>
            <a:ext cx="4589715" cy="1818168"/>
            <a:chOff x="478465" y="7432158"/>
            <a:chExt cx="4589715" cy="1818168"/>
          </a:xfrm>
        </p:grpSpPr>
        <p:sp>
          <p:nvSpPr>
            <p:cNvPr id="34" name="Rectangle 33"/>
            <p:cNvSpPr/>
            <p:nvPr/>
          </p:nvSpPr>
          <p:spPr>
            <a:xfrm>
              <a:off x="478465" y="7432158"/>
              <a:ext cx="4589715" cy="181816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2"/>
            <p:cNvPicPr>
              <a:picLocks noChangeAspect="1" noChangeArrowheads="1"/>
            </p:cNvPicPr>
            <p:nvPr/>
          </p:nvPicPr>
          <p:blipFill>
            <a:blip r:embed="rId4" cstate="print"/>
            <a:srcRect/>
            <a:stretch>
              <a:fillRect/>
            </a:stretch>
          </p:blipFill>
          <p:spPr bwMode="auto">
            <a:xfrm>
              <a:off x="585790" y="7517220"/>
              <a:ext cx="4374963" cy="1637413"/>
            </a:xfrm>
            <a:prstGeom prst="rect">
              <a:avLst/>
            </a:prstGeom>
            <a:noFill/>
            <a:ln w="9525">
              <a:noFill/>
              <a:miter lim="800000"/>
              <a:headEnd/>
              <a:tailEnd/>
            </a:ln>
          </p:spPr>
        </p:pic>
      </p:grpSp>
      <p:sp>
        <p:nvSpPr>
          <p:cNvPr id="36" name="TextBox 35"/>
          <p:cNvSpPr txBox="1"/>
          <p:nvPr/>
        </p:nvSpPr>
        <p:spPr>
          <a:xfrm>
            <a:off x="5427023" y="6980516"/>
            <a:ext cx="1995055" cy="461665"/>
          </a:xfrm>
          <a:prstGeom prst="rect">
            <a:avLst/>
          </a:prstGeom>
          <a:noFill/>
          <a:ln w="63500" cmpd="thinThick">
            <a:solidFill>
              <a:srgbClr val="92D05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1972 Gulf Green </a:t>
            </a:r>
          </a:p>
          <a:p>
            <a:pPr algn="ctr"/>
            <a:r>
              <a:rPr lang="en-US" sz="1200" i="1" dirty="0">
                <a:latin typeface="Helvetica" pitchFamily="34" charset="0"/>
                <a:cs typeface="Helvetica" pitchFamily="34" charset="0"/>
              </a:rPr>
              <a:t>Camaro RS</a:t>
            </a:r>
            <a:endParaRPr lang="en-US" sz="1600" i="1" dirty="0">
              <a:latin typeface="Helvetica" pitchFamily="34" charset="0"/>
              <a:cs typeface="Helvetica" pitchFamily="34" charset="0"/>
            </a:endParaRPr>
          </a:p>
        </p:txBody>
      </p:sp>
      <p:pic>
        <p:nvPicPr>
          <p:cNvPr id="18" name="Picture 17"/>
          <p:cNvPicPr/>
          <p:nvPr/>
        </p:nvPicPr>
        <p:blipFill>
          <a:blip r:embed="rId5" cstate="print"/>
          <a:srcRect/>
          <a:stretch>
            <a:fillRect/>
          </a:stretch>
        </p:blipFill>
        <p:spPr bwMode="auto">
          <a:xfrm>
            <a:off x="4568764" y="2507410"/>
            <a:ext cx="2183327" cy="1912189"/>
          </a:xfrm>
          <a:prstGeom prst="rect">
            <a:avLst/>
          </a:prstGeom>
          <a:noFill/>
          <a:ln w="9525">
            <a:noFill/>
            <a:miter lim="800000"/>
            <a:headEnd/>
            <a:tailEnd/>
          </a:ln>
        </p:spPr>
      </p:pic>
      <p:sp>
        <p:nvSpPr>
          <p:cNvPr id="27" name="Half Frame 26"/>
          <p:cNvSpPr/>
          <p:nvPr/>
        </p:nvSpPr>
        <p:spPr>
          <a:xfrm rot="16200000">
            <a:off x="4502972" y="4147069"/>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456541" y="2372725"/>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4489503" y="2414380"/>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494126" y="4102746"/>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3472" y="5166212"/>
            <a:ext cx="6615935" cy="954107"/>
          </a:xfrm>
          <a:prstGeom prst="rect">
            <a:avLst/>
          </a:prstGeom>
          <a:noFill/>
        </p:spPr>
        <p:txBody>
          <a:bodyPr wrap="square" rtlCol="0">
            <a:spAutoFit/>
          </a:bodyPr>
          <a:lstStyle/>
          <a:p>
            <a:r>
              <a:rPr lang="en-US" sz="1200" b="1" dirty="0">
                <a:latin typeface="Helvetica" pitchFamily="34" charset="0"/>
                <a:cs typeface="Helvetica" pitchFamily="34" charset="0"/>
              </a:rPr>
              <a:t>Directions</a:t>
            </a:r>
          </a:p>
          <a:p>
            <a:pPr marL="228600" lvl="0" indent="-228600">
              <a:buFont typeface="+mj-lt"/>
              <a:buAutoNum type="arabicPeriod"/>
            </a:pPr>
            <a:r>
              <a:rPr lang="en-US" sz="1100" dirty="0"/>
              <a:t>Mix oil, dressing, and spices.</a:t>
            </a:r>
          </a:p>
          <a:p>
            <a:pPr marL="228600" lvl="0" indent="-228600">
              <a:buFont typeface="+mj-lt"/>
              <a:buAutoNum type="arabicPeriod"/>
            </a:pPr>
            <a:r>
              <a:rPr lang="en-US" sz="1100" dirty="0"/>
              <a:t>Pour mixture over pretzels in a large container.</a:t>
            </a:r>
          </a:p>
          <a:p>
            <a:pPr marL="228600" lvl="0" indent="-228600">
              <a:buFont typeface="+mj-lt"/>
              <a:buAutoNum type="arabicPeriod"/>
            </a:pPr>
            <a:r>
              <a:rPr lang="en-US" sz="1100" dirty="0"/>
              <a:t>Shake well to coat pretzels and place them on paper towels. </a:t>
            </a:r>
          </a:p>
          <a:p>
            <a:pPr marL="228600" lvl="0" indent="-228600">
              <a:buFont typeface="+mj-lt"/>
              <a:buAutoNum type="arabicPeriod"/>
            </a:pPr>
            <a:r>
              <a:rPr lang="en-US" sz="1100" dirty="0"/>
              <a:t>Once dry, place them in a covered/sealed container.</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54128" y="3700754"/>
            <a:ext cx="2899685" cy="1292662"/>
          </a:xfrm>
          <a:prstGeom prst="rect">
            <a:avLst/>
          </a:prstGeom>
          <a:noFill/>
        </p:spPr>
        <p:txBody>
          <a:bodyPr wrap="square" rtlCol="0">
            <a:spAutoFit/>
          </a:bodyPr>
          <a:lstStyle/>
          <a:p>
            <a:r>
              <a:rPr lang="en-US" sz="1200" b="1" dirty="0">
                <a:latin typeface="Helvetica" pitchFamily="34" charset="0"/>
                <a:cs typeface="Helvetica" pitchFamily="34" charset="0"/>
              </a:rPr>
              <a:t>Ingredients</a:t>
            </a:r>
          </a:p>
          <a:p>
            <a:r>
              <a:rPr lang="en-US" sz="1100" dirty="0"/>
              <a:t>1 -16oz bag of mini pretzels</a:t>
            </a:r>
          </a:p>
          <a:p>
            <a:r>
              <a:rPr lang="en-US" sz="1100" dirty="0"/>
              <a:t>½ cup of oil</a:t>
            </a:r>
          </a:p>
          <a:p>
            <a:r>
              <a:rPr lang="en-US" sz="1100" dirty="0"/>
              <a:t>1 </a:t>
            </a:r>
            <a:r>
              <a:rPr lang="en-US" sz="1100" dirty="0" err="1"/>
              <a:t>pkg</a:t>
            </a:r>
            <a:r>
              <a:rPr lang="en-US" sz="1100" dirty="0"/>
              <a:t> of Hidden Valley Ranch Dressing (dry)</a:t>
            </a:r>
          </a:p>
          <a:p>
            <a:r>
              <a:rPr lang="en-US" sz="1100" dirty="0"/>
              <a:t>¼ teaspoon of onion powder </a:t>
            </a:r>
          </a:p>
          <a:p>
            <a:r>
              <a:rPr lang="en-US" sz="1100" dirty="0"/>
              <a:t>¼ teaspoon of garlic powder</a:t>
            </a:r>
          </a:p>
          <a:p>
            <a:r>
              <a:rPr lang="en-US" sz="1100" dirty="0"/>
              <a:t>¼ teaspoon of dill weed</a:t>
            </a:r>
          </a:p>
        </p:txBody>
      </p:sp>
      <p:sp>
        <p:nvSpPr>
          <p:cNvPr id="21" name="TextBox 20"/>
          <p:cNvSpPr txBox="1"/>
          <p:nvPr/>
        </p:nvSpPr>
        <p:spPr>
          <a:xfrm>
            <a:off x="3867657" y="4751532"/>
            <a:ext cx="3086101"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Mary &amp; Chuck </a:t>
            </a:r>
            <a:r>
              <a:rPr lang="en-US" sz="900" i="1" dirty="0" err="1">
                <a:latin typeface="Helvetica" pitchFamily="34" charset="0"/>
                <a:cs typeface="Helvetica" pitchFamily="34" charset="0"/>
              </a:rPr>
              <a:t>Connoyer</a:t>
            </a:r>
            <a:endParaRPr lang="en-US" sz="900" i="1" dirty="0">
              <a:latin typeface="Helvetica" pitchFamily="34" charset="0"/>
              <a:cs typeface="Helvetica" pitchFamily="34" charset="0"/>
            </a:endParaRPr>
          </a:p>
        </p:txBody>
      </p:sp>
      <p:sp>
        <p:nvSpPr>
          <p:cNvPr id="29" name="TextBox 28"/>
          <p:cNvSpPr txBox="1"/>
          <p:nvPr/>
        </p:nvSpPr>
        <p:spPr>
          <a:xfrm>
            <a:off x="455185" y="3367741"/>
            <a:ext cx="1897856" cy="246221"/>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a:latin typeface="Helvetica" pitchFamily="34" charset="0"/>
                <a:cs typeface="Helvetica" pitchFamily="34" charset="0"/>
              </a:rPr>
              <a:t>Servings: varies</a:t>
            </a:r>
          </a:p>
        </p:txBody>
      </p:sp>
      <p:grpSp>
        <p:nvGrpSpPr>
          <p:cNvPr id="2" name="Group 21"/>
          <p:cNvGrpSpPr/>
          <p:nvPr/>
        </p:nvGrpSpPr>
        <p:grpSpPr>
          <a:xfrm>
            <a:off x="499730" y="6844045"/>
            <a:ext cx="4589715" cy="1818168"/>
            <a:chOff x="478465" y="7432158"/>
            <a:chExt cx="4589715" cy="1818168"/>
          </a:xfrm>
        </p:grpSpPr>
        <p:sp>
          <p:nvSpPr>
            <p:cNvPr id="36" name="Rectangle 35"/>
            <p:cNvSpPr/>
            <p:nvPr/>
          </p:nvSpPr>
          <p:spPr>
            <a:xfrm>
              <a:off x="478465" y="7432158"/>
              <a:ext cx="4589715" cy="181816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p:cNvPicPr>
              <a:picLocks noChangeAspect="1" noChangeArrowheads="1"/>
            </p:cNvPicPr>
            <p:nvPr/>
          </p:nvPicPr>
          <p:blipFill>
            <a:blip r:embed="rId2" cstate="print"/>
            <a:srcRect/>
            <a:stretch>
              <a:fillRect/>
            </a:stretch>
          </p:blipFill>
          <p:spPr bwMode="auto">
            <a:xfrm>
              <a:off x="585790" y="7517220"/>
              <a:ext cx="4374963" cy="1637413"/>
            </a:xfrm>
            <a:prstGeom prst="rect">
              <a:avLst/>
            </a:prstGeom>
            <a:noFill/>
            <a:ln w="9525">
              <a:noFill/>
              <a:miter lim="800000"/>
              <a:headEnd/>
              <a:tailEnd/>
            </a:ln>
          </p:spPr>
        </p:pic>
      </p:grpSp>
      <p:sp>
        <p:nvSpPr>
          <p:cNvPr id="45" name="TextBox 44"/>
          <p:cNvSpPr txBox="1"/>
          <p:nvPr/>
        </p:nvSpPr>
        <p:spPr>
          <a:xfrm>
            <a:off x="5379522" y="7782941"/>
            <a:ext cx="2030681"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46" name="TextBox 45"/>
          <p:cNvSpPr txBox="1"/>
          <p:nvPr/>
        </p:nvSpPr>
        <p:spPr>
          <a:xfrm>
            <a:off x="5427023" y="7313891"/>
            <a:ext cx="1995055" cy="461665"/>
          </a:xfrm>
          <a:prstGeom prst="rect">
            <a:avLst/>
          </a:prstGeom>
          <a:noFill/>
          <a:ln w="63500" cmpd="thinThick">
            <a:solidFill>
              <a:srgbClr val="92D05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1972 Gulf Green </a:t>
            </a:r>
          </a:p>
          <a:p>
            <a:pPr algn="ctr"/>
            <a:r>
              <a:rPr lang="en-US" sz="1200" i="1" dirty="0">
                <a:latin typeface="Helvetica" pitchFamily="34" charset="0"/>
                <a:cs typeface="Helvetica" pitchFamily="34" charset="0"/>
              </a:rPr>
              <a:t>Camaro RS</a:t>
            </a:r>
            <a:endParaRPr lang="en-US" sz="1600" i="1" dirty="0">
              <a:latin typeface="Helvetica" pitchFamily="34" charset="0"/>
              <a:cs typeface="Helvetica" pitchFamily="34" charset="0"/>
            </a:endParaRPr>
          </a:p>
        </p:txBody>
      </p:sp>
      <p:pic>
        <p:nvPicPr>
          <p:cNvPr id="20" name="Picture 19"/>
          <p:cNvPicPr/>
          <p:nvPr/>
        </p:nvPicPr>
        <p:blipFill>
          <a:blip r:embed="rId3" cstate="print"/>
          <a:srcRect/>
          <a:stretch>
            <a:fillRect/>
          </a:stretch>
        </p:blipFill>
        <p:spPr bwMode="auto">
          <a:xfrm>
            <a:off x="3940985" y="2599306"/>
            <a:ext cx="2877074" cy="2073848"/>
          </a:xfrm>
          <a:prstGeom prst="rect">
            <a:avLst/>
          </a:prstGeom>
          <a:noFill/>
          <a:ln w="9525">
            <a:noFill/>
            <a:miter lim="800000"/>
            <a:headEnd/>
            <a:tailEnd/>
          </a:ln>
        </p:spPr>
      </p:pic>
      <p:sp>
        <p:nvSpPr>
          <p:cNvPr id="32" name="Half Frame 31"/>
          <p:cNvSpPr/>
          <p:nvPr/>
        </p:nvSpPr>
        <p:spPr>
          <a:xfrm>
            <a:off x="3832475" y="2504582"/>
            <a:ext cx="305517" cy="35134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Half Frame 26"/>
          <p:cNvSpPr/>
          <p:nvPr/>
        </p:nvSpPr>
        <p:spPr>
          <a:xfrm rot="16200000">
            <a:off x="3855054" y="4426931"/>
            <a:ext cx="305517" cy="35134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552143" y="2495340"/>
            <a:ext cx="305517" cy="35134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570791" y="4391935"/>
            <a:ext cx="305517" cy="35134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3375285" y="1488379"/>
            <a:ext cx="4008474" cy="769441"/>
          </a:xfrm>
          <a:prstGeom prst="rect">
            <a:avLst/>
          </a:prstGeom>
          <a:noFill/>
        </p:spPr>
        <p:txBody>
          <a:bodyPr wrap="square" rtlCol="0">
            <a:spAutoFit/>
          </a:bodyPr>
          <a:lstStyle/>
          <a:p>
            <a:pPr algn="ctr"/>
            <a:r>
              <a:rPr lang="en-US" sz="4400" dirty="0">
                <a:effectLst>
                  <a:outerShdw blurRad="38100" dist="38100" dir="2700000" algn="tl">
                    <a:srgbClr val="000000">
                      <a:alpha val="43137"/>
                    </a:srgbClr>
                  </a:outerShdw>
                </a:effectLst>
                <a:latin typeface="Brush Script Std" pitchFamily="66" charset="0"/>
                <a:cs typeface="Helvetica" pitchFamily="34" charset="0"/>
              </a:rPr>
              <a:t>Crack Pretzels</a:t>
            </a:r>
          </a:p>
        </p:txBody>
      </p:sp>
      <p:pic>
        <p:nvPicPr>
          <p:cNvPr id="26" name="Picture 25" descr="Christmas Bells Icon.tiff">
            <a:extLst>
              <a:ext uri="{FF2B5EF4-FFF2-40B4-BE49-F238E27FC236}">
                <a16:creationId xmlns:a16="http://schemas.microsoft.com/office/drawing/2014/main" id="{0A9343D8-B58F-4C58-A6AA-C1557956C515}"/>
              </a:ext>
            </a:extLst>
          </p:cNvPr>
          <p:cNvPicPr>
            <a:picLocks noChangeAspect="1"/>
          </p:cNvPicPr>
          <p:nvPr/>
        </p:nvPicPr>
        <p:blipFill>
          <a:blip r:embed="rId4" cstate="print"/>
          <a:stretch>
            <a:fillRect/>
          </a:stretch>
        </p:blipFill>
        <p:spPr>
          <a:xfrm>
            <a:off x="1132799" y="364172"/>
            <a:ext cx="2514600" cy="27051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sweet, pastry&#10;&#10;Description automatically generated">
            <a:extLst>
              <a:ext uri="{FF2B5EF4-FFF2-40B4-BE49-F238E27FC236}">
                <a16:creationId xmlns:a16="http://schemas.microsoft.com/office/drawing/2014/main" id="{AB559C8C-5A5E-4FB3-AA09-759E1AF88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300" y="1626970"/>
            <a:ext cx="2436136" cy="3235924"/>
          </a:xfrm>
          <a:prstGeom prst="rect">
            <a:avLst/>
          </a:prstGeom>
        </p:spPr>
      </p:pic>
      <p:pic>
        <p:nvPicPr>
          <p:cNvPr id="15" name="Picture 14">
            <a:extLst>
              <a:ext uri="{FF2B5EF4-FFF2-40B4-BE49-F238E27FC236}">
                <a16:creationId xmlns:a16="http://schemas.microsoft.com/office/drawing/2014/main" id="{54C61506-1B0F-40B1-A3D1-7E0B0C258010}"/>
              </a:ext>
            </a:extLst>
          </p:cNvPr>
          <p:cNvPicPr/>
          <p:nvPr/>
        </p:nvPicPr>
        <p:blipFill>
          <a:blip r:embed="rId3" cstate="print"/>
          <a:srcRect/>
          <a:stretch>
            <a:fillRect/>
          </a:stretch>
        </p:blipFill>
        <p:spPr bwMode="auto">
          <a:xfrm>
            <a:off x="2134137" y="1325057"/>
            <a:ext cx="1865812" cy="1852514"/>
          </a:xfrm>
          <a:prstGeom prst="rect">
            <a:avLst/>
          </a:prstGeom>
          <a:noFill/>
          <a:ln w="9525">
            <a:noFill/>
            <a:miter lim="800000"/>
            <a:headEnd/>
            <a:tailEnd/>
          </a:ln>
        </p:spPr>
      </p:pic>
      <p:sp>
        <p:nvSpPr>
          <p:cNvPr id="4" name="TextBox 3"/>
          <p:cNvSpPr txBox="1"/>
          <p:nvPr/>
        </p:nvSpPr>
        <p:spPr>
          <a:xfrm>
            <a:off x="1196911" y="408219"/>
            <a:ext cx="5569525" cy="954107"/>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latin typeface="Brush Script Std" pitchFamily="66" charset="0"/>
                <a:cs typeface="Helvetica" pitchFamily="34" charset="0"/>
              </a:rPr>
              <a:t>Orange Marmalade Crumble Bars</a:t>
            </a:r>
          </a:p>
          <a:p>
            <a:pPr algn="ctr"/>
            <a:r>
              <a:rPr lang="en-US" sz="2800" dirty="0">
                <a:effectLst>
                  <a:outerShdw blurRad="38100" dist="38100" dir="2700000" algn="tl">
                    <a:srgbClr val="000000">
                      <a:alpha val="43137"/>
                    </a:srgbClr>
                  </a:outerShdw>
                </a:effectLst>
                <a:latin typeface="Brush Script Std" pitchFamily="66" charset="0"/>
                <a:cs typeface="Helvetica" pitchFamily="34" charset="0"/>
              </a:rPr>
              <a:t>(or whatever flavor marmalade you love)</a:t>
            </a:r>
          </a:p>
        </p:txBody>
      </p:sp>
      <p:sp>
        <p:nvSpPr>
          <p:cNvPr id="29" name="TextBox 28"/>
          <p:cNvSpPr txBox="1"/>
          <p:nvPr/>
        </p:nvSpPr>
        <p:spPr>
          <a:xfrm>
            <a:off x="522529" y="2628574"/>
            <a:ext cx="2004595" cy="553998"/>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a:latin typeface="Helvetica" pitchFamily="34" charset="0"/>
                <a:cs typeface="Helvetica" pitchFamily="34" charset="0"/>
              </a:rPr>
              <a:t>Bake time: 45 minutes</a:t>
            </a:r>
          </a:p>
          <a:p>
            <a:r>
              <a:rPr lang="en-US" sz="1000" dirty="0">
                <a:latin typeface="Helvetica" pitchFamily="34" charset="0"/>
                <a:cs typeface="Helvetica" pitchFamily="34" charset="0"/>
              </a:rPr>
              <a:t>Yield: 1 8-inch square pan</a:t>
            </a:r>
          </a:p>
          <a:p>
            <a:r>
              <a:rPr lang="en-US" sz="1000" dirty="0">
                <a:latin typeface="Helvetica" pitchFamily="34" charset="0"/>
                <a:cs typeface="Helvetica" pitchFamily="34" charset="0"/>
              </a:rPr>
              <a:t>(36 cookie bars)</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dirty="0"/>
          </a:p>
        </p:txBody>
      </p:sp>
      <p:sp>
        <p:nvSpPr>
          <p:cNvPr id="2" name="Rectangle 1"/>
          <p:cNvSpPr/>
          <p:nvPr/>
        </p:nvSpPr>
        <p:spPr>
          <a:xfrm>
            <a:off x="447675" y="3200900"/>
            <a:ext cx="3438525" cy="3323987"/>
          </a:xfrm>
          <a:prstGeom prst="rect">
            <a:avLst/>
          </a:prstGeom>
        </p:spPr>
        <p:txBody>
          <a:bodyPr wrap="square">
            <a:spAutoFit/>
          </a:bodyPr>
          <a:lstStyle/>
          <a:p>
            <a:r>
              <a:rPr lang="en-US" sz="1200" b="1" dirty="0">
                <a:latin typeface="Helvetica" panose="020B0604020202020204" pitchFamily="34" charset="0"/>
                <a:cs typeface="Helvetica" panose="020B0604020202020204" pitchFamily="34" charset="0"/>
              </a:rPr>
              <a:t>Ingredients (</a:t>
            </a:r>
            <a:r>
              <a:rPr lang="en-US" sz="1200" b="1" u="sng" dirty="0">
                <a:solidFill>
                  <a:srgbClr val="000000"/>
                </a:solidFill>
                <a:effectLst/>
                <a:ea typeface="Calibri" panose="020F0502020204030204" pitchFamily="34" charset="0"/>
              </a:rPr>
              <a:t>Basic Icebox Cookie Dough</a:t>
            </a:r>
            <a:r>
              <a:rPr lang="en-US" sz="1200" u="sng" dirty="0">
                <a:solidFill>
                  <a:srgbClr val="000000"/>
                </a:solidFill>
                <a:ea typeface="Calibri" panose="020F0502020204030204" pitchFamily="34" charset="0"/>
              </a:rPr>
              <a:t>)</a:t>
            </a:r>
            <a:endParaRPr lang="en-US" sz="1200" b="1" dirty="0">
              <a:latin typeface="Helvetica" panose="020B0604020202020204" pitchFamily="34" charset="0"/>
              <a:cs typeface="Helvetica" panose="020B060402020202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cup unsalted butter, cut into pieces and at room</a:t>
            </a:r>
          </a:p>
          <a:p>
            <a:pPr marL="0" marR="0">
              <a:spcBef>
                <a:spcPts val="0"/>
              </a:spcBef>
              <a:spcAft>
                <a:spcPts val="0"/>
              </a:spcAft>
            </a:pPr>
            <a:r>
              <a:rPr lang="en-US" sz="1100" dirty="0">
                <a:solidFill>
                  <a:srgbClr val="000000"/>
                </a:solidFill>
                <a:ea typeface="Calibri" panose="020F0502020204030204" pitchFamily="34" charset="0"/>
              </a:rPr>
              <a:t>   </a:t>
            </a:r>
            <a:r>
              <a:rPr lang="en-US" sz="1100" dirty="0">
                <a:solidFill>
                  <a:srgbClr val="000000"/>
                </a:solidFill>
                <a:effectLst/>
                <a:ea typeface="Calibri" panose="020F0502020204030204" pitchFamily="34" charset="0"/>
              </a:rPr>
              <a:t>temperature </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cup icing sugar, sifted </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large egg, at room temperature</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teaspoon vanilla extract</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2 ½ cups all-purpose flour</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½ teaspoon salt</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 </a:t>
            </a:r>
            <a:endParaRPr lang="en-US" sz="1100" dirty="0">
              <a:effectLst/>
              <a:ea typeface="Calibri" panose="020F0502020204030204" pitchFamily="34" charset="0"/>
            </a:endParaRPr>
          </a:p>
          <a:p>
            <a:pPr marL="0" marR="0">
              <a:spcBef>
                <a:spcPts val="0"/>
              </a:spcBef>
              <a:spcAft>
                <a:spcPts val="0"/>
              </a:spcAft>
            </a:pPr>
            <a:r>
              <a:rPr lang="en-US" sz="1100" b="1" dirty="0">
                <a:latin typeface="Helvetica" pitchFamily="34" charset="0"/>
                <a:cs typeface="Helvetica" pitchFamily="34" charset="0"/>
              </a:rPr>
              <a:t>Directions</a:t>
            </a:r>
            <a:r>
              <a:rPr lang="en-US" sz="1100" dirty="0">
                <a:solidFill>
                  <a:srgbClr val="000000"/>
                </a:solidFill>
                <a:effectLst/>
                <a:ea typeface="Calibri" panose="020F0502020204030204" pitchFamily="34" charset="0"/>
              </a:rPr>
              <a:t>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Using electric beaters or in a stand mixer fitted with the paddle attachment, beat the butter until smooth.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Add the icing sugar and start on low speed to work it in, and then increase the speed to medium-high beating until fluffy, about 2 minutes.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Beat in the egg and vanilla.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Add the flour and salt and beat until the dough comes together.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Prepare the cookies as below.</a:t>
            </a:r>
            <a:endParaRPr lang="en-US" sz="1100" dirty="0">
              <a:effectLst/>
              <a:ea typeface="Calibri" panose="020F0502020204030204" pitchFamily="34" charset="0"/>
            </a:endParaRPr>
          </a:p>
        </p:txBody>
      </p:sp>
      <p:sp>
        <p:nvSpPr>
          <p:cNvPr id="6" name="TextBox 5"/>
          <p:cNvSpPr txBox="1"/>
          <p:nvPr/>
        </p:nvSpPr>
        <p:spPr>
          <a:xfrm>
            <a:off x="3721100" y="1402415"/>
            <a:ext cx="3797300" cy="1189900"/>
          </a:xfrm>
          <a:prstGeom prst="rect">
            <a:avLst/>
          </a:prstGeom>
          <a:noFill/>
        </p:spPr>
        <p:txBody>
          <a:bodyPr wrap="square" rtlCol="0">
            <a:spAutoFit/>
          </a:bodyPr>
          <a:lstStyle/>
          <a:p>
            <a:endParaRPr lang="en-US" dirty="0"/>
          </a:p>
        </p:txBody>
      </p:sp>
      <p:sp>
        <p:nvSpPr>
          <p:cNvPr id="9" name="TextBox 8"/>
          <p:cNvSpPr txBox="1"/>
          <p:nvPr/>
        </p:nvSpPr>
        <p:spPr>
          <a:xfrm>
            <a:off x="4226685" y="4978629"/>
            <a:ext cx="2635905"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Patty and Dan Wells</a:t>
            </a:r>
          </a:p>
        </p:txBody>
      </p:sp>
      <p:sp>
        <p:nvSpPr>
          <p:cNvPr id="10" name="Half Frame 9"/>
          <p:cNvSpPr/>
          <p:nvPr/>
        </p:nvSpPr>
        <p:spPr>
          <a:xfrm rot="16200000">
            <a:off x="4250714" y="4590050"/>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Half Frame 11"/>
          <p:cNvSpPr/>
          <p:nvPr/>
        </p:nvSpPr>
        <p:spPr>
          <a:xfrm rot="5400000">
            <a:off x="6525653" y="1525957"/>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Half Frame 12"/>
          <p:cNvSpPr/>
          <p:nvPr/>
        </p:nvSpPr>
        <p:spPr>
          <a:xfrm rot="10800000">
            <a:off x="6542222" y="4614077"/>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1EF6966B-B41B-4A41-8292-C2A6165F9A42}"/>
              </a:ext>
            </a:extLst>
          </p:cNvPr>
          <p:cNvSpPr/>
          <p:nvPr/>
        </p:nvSpPr>
        <p:spPr>
          <a:xfrm>
            <a:off x="447675" y="6699454"/>
            <a:ext cx="6835227" cy="954107"/>
          </a:xfrm>
          <a:prstGeom prst="rect">
            <a:avLst/>
          </a:prstGeom>
        </p:spPr>
        <p:txBody>
          <a:bodyPr wrap="square">
            <a:spAutoFit/>
          </a:bodyPr>
          <a:lstStyle/>
          <a:p>
            <a:r>
              <a:rPr lang="en-US" sz="1200" b="1" dirty="0">
                <a:latin typeface="Helvetica" pitchFamily="34" charset="0"/>
                <a:cs typeface="Helvetica" pitchFamily="34" charset="0"/>
              </a:rPr>
              <a:t>Ingredients </a:t>
            </a:r>
            <a:r>
              <a:rPr lang="en-US" sz="1200" b="1" dirty="0">
                <a:cs typeface="Helvetica" panose="020B0604020202020204" pitchFamily="34" charset="0"/>
              </a:rPr>
              <a:t>(</a:t>
            </a:r>
            <a:r>
              <a:rPr lang="en-US" sz="1200" b="1" u="sng" dirty="0">
                <a:solidFill>
                  <a:srgbClr val="000000"/>
                </a:solidFill>
                <a:cs typeface="Helvetica" panose="020B0604020202020204" pitchFamily="34" charset="0"/>
              </a:rPr>
              <a:t>Crumble Bars</a:t>
            </a:r>
            <a:r>
              <a:rPr lang="en-US" sz="1200" b="1" u="sng" dirty="0">
                <a:solidFill>
                  <a:srgbClr val="000000"/>
                </a:solidFill>
                <a:ea typeface="Calibri" panose="020F0502020204030204" pitchFamily="34" charset="0"/>
              </a:rPr>
              <a:t>)</a:t>
            </a:r>
            <a:endParaRPr lang="en-US" sz="1200" b="1" dirty="0">
              <a:latin typeface="Helvetica" pitchFamily="34" charset="0"/>
              <a:cs typeface="Helvetica"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recipe icebox cookie dough (shown above)</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zest of 1 orange </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cup orange marmalade </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a typeface="Calibri" panose="020F0502020204030204" pitchFamily="34" charset="0"/>
              </a:rPr>
              <a:t>I</a:t>
            </a:r>
            <a:r>
              <a:rPr lang="en-US" sz="1100" dirty="0">
                <a:solidFill>
                  <a:srgbClr val="000000"/>
                </a:solidFill>
                <a:effectLst/>
                <a:ea typeface="Calibri" panose="020F0502020204030204" pitchFamily="34" charset="0"/>
              </a:rPr>
              <a:t>cing sugar, for dusting</a:t>
            </a:r>
            <a:endParaRPr lang="en-US" sz="1100" dirty="0">
              <a:effectLst/>
              <a:ea typeface="Calibri" panose="020F0502020204030204" pitchFamily="34" charset="0"/>
            </a:endParaRPr>
          </a:p>
        </p:txBody>
      </p:sp>
      <p:sp>
        <p:nvSpPr>
          <p:cNvPr id="7" name="TextBox 6">
            <a:extLst>
              <a:ext uri="{FF2B5EF4-FFF2-40B4-BE49-F238E27FC236}">
                <a16:creationId xmlns:a16="http://schemas.microsoft.com/office/drawing/2014/main" id="{9A0C8414-E32B-434F-A97E-707C0EFE1BDB}"/>
              </a:ext>
            </a:extLst>
          </p:cNvPr>
          <p:cNvSpPr txBox="1"/>
          <p:nvPr/>
        </p:nvSpPr>
        <p:spPr>
          <a:xfrm>
            <a:off x="447675" y="7728857"/>
            <a:ext cx="6673622" cy="1985159"/>
          </a:xfrm>
          <a:prstGeom prst="rect">
            <a:avLst/>
          </a:prstGeom>
          <a:noFill/>
        </p:spPr>
        <p:txBody>
          <a:bodyPr wrap="none" rtlCol="0">
            <a:spAutoFit/>
          </a:bodyPr>
          <a:lstStyle/>
          <a:p>
            <a:r>
              <a:rPr lang="en-US" sz="1200" b="1" dirty="0">
                <a:latin typeface="Helvetica" panose="020B0604020202020204" pitchFamily="34" charset="0"/>
                <a:cs typeface="Helvetica" panose="020B0604020202020204" pitchFamily="34" charset="0"/>
              </a:rPr>
              <a:t>Directions</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Add the orange zest to the cookie dough, when beating the butter and icing sugar together.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Shape the dough into 2 discs, wrap in plastic wrap and chill for 2 hours.</a:t>
            </a:r>
            <a:endParaRPr lang="en-US" sz="1100" dirty="0">
              <a:ea typeface="Calibri" panose="020F0502020204030204" pitchFamily="34" charset="0"/>
            </a:endParaRP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Preheat the oven to 325</a:t>
            </a:r>
            <a:r>
              <a:rPr lang="en-US" sz="1100" dirty="0">
                <a:effectLst/>
                <a:ea typeface="Calibri" panose="020F0502020204030204" pitchFamily="34" charset="0"/>
                <a:cs typeface="Calibri" panose="020F0502020204030204" pitchFamily="34" charset="0"/>
              </a:rPr>
              <a:t>°</a:t>
            </a:r>
            <a:r>
              <a:rPr lang="en-US" sz="1100" dirty="0">
                <a:solidFill>
                  <a:srgbClr val="000000"/>
                </a:solidFill>
                <a:effectLst/>
                <a:ea typeface="Calibri" panose="020F0502020204030204" pitchFamily="34" charset="0"/>
              </a:rPr>
              <a:t>F.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Lightly grease and line an 8-inch square pan with parchment paper, so that the paper comes up the sides.</a:t>
            </a:r>
            <a:endParaRPr lang="en-US" sz="1100" dirty="0">
              <a:ea typeface="Calibri" panose="020F0502020204030204" pitchFamily="34" charset="0"/>
            </a:endParaRP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Use a box grater to grate the chilled cookie dough.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Press about two-thirds of this into the bottom of the prepared pan and then spread the marmalade over top.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Sprinkle the remaining grated cookie dough over the marmalade and press gently.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Bake for about 45 minutes, until you can see browning at the edges.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Cool the pan on a rack completely before dusting with icing sugar and cutting into squares.</a:t>
            </a:r>
            <a:endParaRPr lang="en-US" sz="1100" dirty="0">
              <a:effectLst/>
              <a:ea typeface="Calibri" panose="020F0502020204030204" pitchFamily="34" charset="0"/>
            </a:endParaRPr>
          </a:p>
          <a:p>
            <a:endParaRPr lang="en-US" sz="1200" dirty="0">
              <a:latin typeface="Helvetica" panose="020B0604020202020204" pitchFamily="34" charset="0"/>
              <a:cs typeface="Helvetica" panose="020B0604020202020204" pitchFamily="34" charset="0"/>
            </a:endParaRPr>
          </a:p>
        </p:txBody>
      </p:sp>
      <p:sp>
        <p:nvSpPr>
          <p:cNvPr id="11" name="Half Frame 10"/>
          <p:cNvSpPr/>
          <p:nvPr/>
        </p:nvSpPr>
        <p:spPr>
          <a:xfrm>
            <a:off x="4212585" y="1511235"/>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ood, dish, meal, meat&#10;&#10;Description automatically generated">
            <a:extLst>
              <a:ext uri="{FF2B5EF4-FFF2-40B4-BE49-F238E27FC236}">
                <a16:creationId xmlns:a16="http://schemas.microsoft.com/office/drawing/2014/main" id="{044FB8D9-D4BC-48A7-9C4C-2BDBCFF1D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693" y="2157021"/>
            <a:ext cx="2320460" cy="3093947"/>
          </a:xfrm>
          <a:prstGeom prst="rect">
            <a:avLst/>
          </a:prstGeom>
        </p:spPr>
      </p:pic>
      <p:pic>
        <p:nvPicPr>
          <p:cNvPr id="15" name="Picture 14">
            <a:extLst>
              <a:ext uri="{FF2B5EF4-FFF2-40B4-BE49-F238E27FC236}">
                <a16:creationId xmlns:a16="http://schemas.microsoft.com/office/drawing/2014/main" id="{81661547-8C4A-423D-A398-A63D11234E70}"/>
              </a:ext>
            </a:extLst>
          </p:cNvPr>
          <p:cNvPicPr/>
          <p:nvPr/>
        </p:nvPicPr>
        <p:blipFill>
          <a:blip r:embed="rId3" cstate="print"/>
          <a:srcRect/>
          <a:stretch>
            <a:fillRect/>
          </a:stretch>
        </p:blipFill>
        <p:spPr bwMode="auto">
          <a:xfrm>
            <a:off x="5729649" y="88392"/>
            <a:ext cx="1869500" cy="19011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839AAEC5-6EFC-4DF4-87CF-A8A00C4D61FE}"/>
              </a:ext>
            </a:extLst>
          </p:cNvPr>
          <p:cNvPicPr/>
          <p:nvPr/>
        </p:nvPicPr>
        <p:blipFill>
          <a:blip r:embed="rId4" cstate="print"/>
          <a:srcRect/>
          <a:stretch>
            <a:fillRect/>
          </a:stretch>
        </p:blipFill>
        <p:spPr bwMode="auto">
          <a:xfrm>
            <a:off x="1327868" y="1230579"/>
            <a:ext cx="4401782" cy="765638"/>
          </a:xfrm>
          <a:prstGeom prst="rect">
            <a:avLst/>
          </a:prstGeom>
          <a:noFill/>
          <a:ln w="9525">
            <a:noFill/>
            <a:miter lim="800000"/>
            <a:headEnd/>
            <a:tailEnd/>
          </a:ln>
        </p:spPr>
      </p:pic>
      <p:sp>
        <p:nvSpPr>
          <p:cNvPr id="4" name="TextBox 3"/>
          <p:cNvSpPr txBox="1"/>
          <p:nvPr/>
        </p:nvSpPr>
        <p:spPr>
          <a:xfrm>
            <a:off x="985295" y="364845"/>
            <a:ext cx="5569525" cy="954107"/>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latin typeface="Brush Script Std" pitchFamily="66" charset="0"/>
                <a:cs typeface="Helvetica" pitchFamily="34" charset="0"/>
              </a:rPr>
              <a:t>Raspberry/Chocolate Crescents</a:t>
            </a:r>
          </a:p>
          <a:p>
            <a:pPr algn="ctr"/>
            <a:r>
              <a:rPr lang="en-US" sz="2800" dirty="0">
                <a:effectLst>
                  <a:outerShdw blurRad="38100" dist="38100" dir="2700000" algn="tl">
                    <a:srgbClr val="000000">
                      <a:alpha val="43137"/>
                    </a:srgbClr>
                  </a:outerShdw>
                </a:effectLst>
                <a:latin typeface="Brush Script Std" pitchFamily="66" charset="0"/>
                <a:cs typeface="Helvetica" pitchFamily="34" charset="0"/>
              </a:rPr>
              <a:t>(Rugelach)</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dirty="0"/>
          </a:p>
        </p:txBody>
      </p:sp>
      <p:sp>
        <p:nvSpPr>
          <p:cNvPr id="9" name="TextBox 8"/>
          <p:cNvSpPr txBox="1"/>
          <p:nvPr/>
        </p:nvSpPr>
        <p:spPr>
          <a:xfrm>
            <a:off x="4486656" y="5310327"/>
            <a:ext cx="2414552"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Patty and Dan Wells</a:t>
            </a:r>
          </a:p>
        </p:txBody>
      </p:sp>
      <p:sp>
        <p:nvSpPr>
          <p:cNvPr id="10" name="Half Frame 9"/>
          <p:cNvSpPr/>
          <p:nvPr/>
        </p:nvSpPr>
        <p:spPr>
          <a:xfrm rot="16200000">
            <a:off x="4442573" y="4995989"/>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Half Frame 10"/>
          <p:cNvSpPr/>
          <p:nvPr/>
        </p:nvSpPr>
        <p:spPr>
          <a:xfrm>
            <a:off x="4418545" y="2040771"/>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Half Frame 11"/>
          <p:cNvSpPr/>
          <p:nvPr/>
        </p:nvSpPr>
        <p:spPr>
          <a:xfrm rot="5400000">
            <a:off x="6578848" y="2029866"/>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Half Frame 12"/>
          <p:cNvSpPr/>
          <p:nvPr/>
        </p:nvSpPr>
        <p:spPr>
          <a:xfrm rot="10800000">
            <a:off x="6646932" y="4985671"/>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a:extLst>
              <a:ext uri="{FF2B5EF4-FFF2-40B4-BE49-F238E27FC236}">
                <a16:creationId xmlns:a16="http://schemas.microsoft.com/office/drawing/2014/main" id="{B3496584-F5AF-4BF2-AFEA-C43A6E22AFAB}"/>
              </a:ext>
            </a:extLst>
          </p:cNvPr>
          <p:cNvSpPr/>
          <p:nvPr/>
        </p:nvSpPr>
        <p:spPr>
          <a:xfrm>
            <a:off x="464207" y="2804778"/>
            <a:ext cx="3438525" cy="3323987"/>
          </a:xfrm>
          <a:prstGeom prst="rect">
            <a:avLst/>
          </a:prstGeom>
        </p:spPr>
        <p:txBody>
          <a:bodyPr wrap="square">
            <a:spAutoFit/>
          </a:bodyPr>
          <a:lstStyle/>
          <a:p>
            <a:r>
              <a:rPr lang="en-US" sz="1200" b="1" dirty="0">
                <a:latin typeface="Helvetica" panose="020B0604020202020204" pitchFamily="34" charset="0"/>
                <a:cs typeface="Helvetica" panose="020B0604020202020204" pitchFamily="34" charset="0"/>
              </a:rPr>
              <a:t>Ingredients </a:t>
            </a:r>
            <a:r>
              <a:rPr lang="en-US" sz="1100" b="1" dirty="0">
                <a:cs typeface="Helvetica" panose="020B0604020202020204" pitchFamily="34" charset="0"/>
              </a:rPr>
              <a:t>(</a:t>
            </a:r>
            <a:r>
              <a:rPr lang="en-US" sz="1100" b="1" u="sng" dirty="0">
                <a:solidFill>
                  <a:srgbClr val="000000"/>
                </a:solidFill>
                <a:effectLst/>
                <a:ea typeface="Calibri" panose="020F0502020204030204" pitchFamily="34" charset="0"/>
              </a:rPr>
              <a:t>Basic Icebox Cookie Dough</a:t>
            </a:r>
            <a:r>
              <a:rPr lang="en-US" sz="1100" b="1" u="sng" dirty="0">
                <a:solidFill>
                  <a:srgbClr val="000000"/>
                </a:solidFill>
                <a:ea typeface="Calibri" panose="020F0502020204030204" pitchFamily="34" charset="0"/>
              </a:rPr>
              <a:t>)</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cup unsalted butter, cut into pieces and at room</a:t>
            </a:r>
          </a:p>
          <a:p>
            <a:pPr marL="0" marR="0">
              <a:spcBef>
                <a:spcPts val="0"/>
              </a:spcBef>
              <a:spcAft>
                <a:spcPts val="0"/>
              </a:spcAft>
            </a:pPr>
            <a:r>
              <a:rPr lang="en-US" sz="1100" dirty="0">
                <a:solidFill>
                  <a:srgbClr val="000000"/>
                </a:solidFill>
                <a:ea typeface="Calibri" panose="020F0502020204030204" pitchFamily="34" charset="0"/>
              </a:rPr>
              <a:t>   </a:t>
            </a:r>
            <a:r>
              <a:rPr lang="en-US" sz="1100" dirty="0">
                <a:solidFill>
                  <a:srgbClr val="000000"/>
                </a:solidFill>
                <a:effectLst/>
                <a:ea typeface="Calibri" panose="020F0502020204030204" pitchFamily="34" charset="0"/>
              </a:rPr>
              <a:t>temperature </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cup icing sugar, sifted </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large egg, at room temperature</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teaspoon vanilla extract</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2 ½ cups all-purpose flour</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½ teaspoon salt</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 </a:t>
            </a:r>
            <a:endParaRPr lang="en-US" sz="1100" dirty="0">
              <a:effectLst/>
              <a:ea typeface="Calibri" panose="020F0502020204030204" pitchFamily="34" charset="0"/>
            </a:endParaRPr>
          </a:p>
          <a:p>
            <a:pPr marL="0" marR="0">
              <a:spcBef>
                <a:spcPts val="0"/>
              </a:spcBef>
              <a:spcAft>
                <a:spcPts val="0"/>
              </a:spcAft>
            </a:pPr>
            <a:r>
              <a:rPr lang="en-US" sz="1100" b="1" dirty="0">
                <a:latin typeface="Helvetica" pitchFamily="34" charset="0"/>
                <a:cs typeface="Helvetica" pitchFamily="34" charset="0"/>
              </a:rPr>
              <a:t>Directions</a:t>
            </a:r>
            <a:r>
              <a:rPr lang="en-US" sz="1100" dirty="0">
                <a:solidFill>
                  <a:srgbClr val="000000"/>
                </a:solidFill>
                <a:effectLst/>
                <a:ea typeface="Calibri" panose="020F0502020204030204" pitchFamily="34" charset="0"/>
              </a:rPr>
              <a:t>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Using electric beaters or in a stand mixer fitted with the paddle attachment, beat the butter until smooth.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Add the icing sugar and start on low speed to work it in, and then increase the speed to medium-high beating until fluffy, about 2 minutes.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Beat in the egg and vanilla.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Add the flour and salt and beat until the dough comes together. </a:t>
            </a:r>
          </a:p>
          <a:p>
            <a:pPr marL="228600" marR="0" indent="-228600">
              <a:spcBef>
                <a:spcPts val="0"/>
              </a:spcBef>
              <a:spcAft>
                <a:spcPts val="0"/>
              </a:spcAft>
              <a:buFont typeface="+mj-lt"/>
              <a:buAutoNum type="arabicPeriod"/>
            </a:pPr>
            <a:r>
              <a:rPr lang="en-US" sz="1100" dirty="0">
                <a:solidFill>
                  <a:srgbClr val="000000"/>
                </a:solidFill>
                <a:effectLst/>
                <a:ea typeface="Calibri" panose="020F0502020204030204" pitchFamily="34" charset="0"/>
              </a:rPr>
              <a:t>Prepare the cookies as below.</a:t>
            </a:r>
            <a:endParaRPr lang="en-US" sz="1100" dirty="0">
              <a:effectLst/>
              <a:ea typeface="Calibri" panose="020F0502020204030204" pitchFamily="34" charset="0"/>
            </a:endParaRPr>
          </a:p>
        </p:txBody>
      </p:sp>
      <p:sp>
        <p:nvSpPr>
          <p:cNvPr id="18" name="TextBox 17">
            <a:extLst>
              <a:ext uri="{FF2B5EF4-FFF2-40B4-BE49-F238E27FC236}">
                <a16:creationId xmlns:a16="http://schemas.microsoft.com/office/drawing/2014/main" id="{CF6515D7-F834-46E9-926C-968594F0EA49}"/>
              </a:ext>
            </a:extLst>
          </p:cNvPr>
          <p:cNvSpPr txBox="1"/>
          <p:nvPr/>
        </p:nvSpPr>
        <p:spPr>
          <a:xfrm>
            <a:off x="464207" y="2223986"/>
            <a:ext cx="2004595" cy="553998"/>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a:latin typeface="Helvetica" pitchFamily="34" charset="0"/>
                <a:cs typeface="Helvetica" pitchFamily="34" charset="0"/>
              </a:rPr>
              <a:t>Prep time:  20 minutes</a:t>
            </a:r>
          </a:p>
          <a:p>
            <a:r>
              <a:rPr lang="en-US" sz="1000" dirty="0">
                <a:latin typeface="Helvetica" pitchFamily="34" charset="0"/>
                <a:cs typeface="Helvetica" pitchFamily="34" charset="0"/>
              </a:rPr>
              <a:t>Bake time: 18 minutes</a:t>
            </a:r>
          </a:p>
          <a:p>
            <a:r>
              <a:rPr lang="en-US" sz="1000" dirty="0">
                <a:latin typeface="Helvetica" pitchFamily="34" charset="0"/>
                <a:cs typeface="Helvetica" pitchFamily="34" charset="0"/>
              </a:rPr>
              <a:t>Yield: 4 dozen cookies</a:t>
            </a:r>
          </a:p>
        </p:txBody>
      </p:sp>
      <p:sp>
        <p:nvSpPr>
          <p:cNvPr id="19" name="Rectangle 18">
            <a:extLst>
              <a:ext uri="{FF2B5EF4-FFF2-40B4-BE49-F238E27FC236}">
                <a16:creationId xmlns:a16="http://schemas.microsoft.com/office/drawing/2014/main" id="{78E997E3-1B95-46DC-9940-F7EFD32B0040}"/>
              </a:ext>
            </a:extLst>
          </p:cNvPr>
          <p:cNvSpPr/>
          <p:nvPr/>
        </p:nvSpPr>
        <p:spPr>
          <a:xfrm>
            <a:off x="485118" y="6287245"/>
            <a:ext cx="6835227" cy="1123384"/>
          </a:xfrm>
          <a:prstGeom prst="rect">
            <a:avLst/>
          </a:prstGeom>
        </p:spPr>
        <p:txBody>
          <a:bodyPr wrap="square">
            <a:spAutoFit/>
          </a:bodyPr>
          <a:lstStyle/>
          <a:p>
            <a:r>
              <a:rPr lang="en-US" sz="1200" b="1" dirty="0">
                <a:latin typeface="Helvetica" pitchFamily="34" charset="0"/>
                <a:cs typeface="Helvetica" pitchFamily="34" charset="0"/>
              </a:rPr>
              <a:t>Ingredients </a:t>
            </a:r>
            <a:r>
              <a:rPr lang="en-US" sz="1200" b="1" dirty="0">
                <a:cs typeface="Helvetica" panose="020B0604020202020204" pitchFamily="34" charset="0"/>
              </a:rPr>
              <a:t>(</a:t>
            </a:r>
            <a:r>
              <a:rPr lang="en-US" sz="1200" b="1" u="sng" dirty="0">
                <a:solidFill>
                  <a:srgbClr val="000000"/>
                </a:solidFill>
                <a:cs typeface="Helvetica" panose="020B0604020202020204" pitchFamily="34" charset="0"/>
              </a:rPr>
              <a:t>Crescents</a:t>
            </a:r>
            <a:r>
              <a:rPr lang="en-US" sz="1200" b="1" u="sng" dirty="0">
                <a:solidFill>
                  <a:srgbClr val="000000"/>
                </a:solidFill>
                <a:ea typeface="Calibri" panose="020F0502020204030204" pitchFamily="34" charset="0"/>
              </a:rPr>
              <a:t>)</a:t>
            </a:r>
            <a:endParaRPr lang="en-US" sz="1200" b="1" dirty="0">
              <a:latin typeface="Helvetica" pitchFamily="34" charset="0"/>
              <a:cs typeface="Helvetica"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recipe icebox cookie dough (shown above)</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a typeface="Calibri" panose="020F0502020204030204" pitchFamily="34" charset="0"/>
              </a:rPr>
              <a:t>Z</a:t>
            </a:r>
            <a:r>
              <a:rPr lang="en-US" sz="1100" dirty="0">
                <a:solidFill>
                  <a:srgbClr val="000000"/>
                </a:solidFill>
                <a:effectLst/>
                <a:ea typeface="Calibri" panose="020F0502020204030204" pitchFamily="34" charset="0"/>
              </a:rPr>
              <a:t>est of 1 lemon</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¾ cup raspberry jam or whatever you like...you can also add chocolate</a:t>
            </a:r>
            <a:endParaRPr lang="en-US" sz="1100" dirty="0">
              <a:effectLst/>
              <a:ea typeface="Calibri" panose="020F0502020204030204" pitchFamily="34" charset="0"/>
            </a:endParaRPr>
          </a:p>
          <a:p>
            <a:pPr marL="0" marR="0">
              <a:spcBef>
                <a:spcPts val="0"/>
              </a:spcBef>
              <a:spcAft>
                <a:spcPts val="0"/>
              </a:spcAft>
            </a:pPr>
            <a:r>
              <a:rPr lang="en-US" sz="1100" dirty="0">
                <a:solidFill>
                  <a:srgbClr val="000000"/>
                </a:solidFill>
                <a:effectLst/>
                <a:ea typeface="Calibri" panose="020F0502020204030204" pitchFamily="34" charset="0"/>
              </a:rPr>
              <a:t>1 egg whisked with 2 tablespoons water (for brushing)</a:t>
            </a:r>
          </a:p>
          <a:p>
            <a:pPr marL="0" marR="0">
              <a:spcBef>
                <a:spcPts val="0"/>
              </a:spcBef>
              <a:spcAft>
                <a:spcPts val="0"/>
              </a:spcAft>
            </a:pPr>
            <a:r>
              <a:rPr lang="en-US" sz="1100" dirty="0">
                <a:solidFill>
                  <a:srgbClr val="000000"/>
                </a:solidFill>
                <a:ea typeface="Calibri" panose="020F0502020204030204" pitchFamily="34" charset="0"/>
              </a:rPr>
              <a:t>C</a:t>
            </a:r>
            <a:r>
              <a:rPr lang="en-US" sz="1100" dirty="0">
                <a:solidFill>
                  <a:srgbClr val="000000"/>
                </a:solidFill>
                <a:effectLst/>
                <a:ea typeface="Calibri" panose="020F0502020204030204" pitchFamily="34" charset="0"/>
              </a:rPr>
              <a:t>innamon sugar (for sprinkling)</a:t>
            </a:r>
            <a:endParaRPr lang="en-US" sz="1100" dirty="0">
              <a:effectLst/>
              <a:ea typeface="Calibri" panose="020F0502020204030204" pitchFamily="34" charset="0"/>
            </a:endParaRPr>
          </a:p>
        </p:txBody>
      </p:sp>
      <p:sp>
        <p:nvSpPr>
          <p:cNvPr id="20" name="TextBox 19">
            <a:extLst>
              <a:ext uri="{FF2B5EF4-FFF2-40B4-BE49-F238E27FC236}">
                <a16:creationId xmlns:a16="http://schemas.microsoft.com/office/drawing/2014/main" id="{7CD82154-8213-458E-AF65-3FE536CC4134}"/>
              </a:ext>
            </a:extLst>
          </p:cNvPr>
          <p:cNvSpPr txBox="1"/>
          <p:nvPr/>
        </p:nvSpPr>
        <p:spPr>
          <a:xfrm>
            <a:off x="485118" y="7410629"/>
            <a:ext cx="7237619" cy="2462213"/>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Add the lemon zest to the cookie dough when beating the butter and icing sugar together.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Shape the dough into 6 small discs, wrap in plastic wrap and chill for 2 hours</a:t>
            </a:r>
            <a:r>
              <a:rPr lang="en-US" sz="1100" dirty="0">
                <a:ea typeface="Calibri" panose="020F0502020204030204" pitchFamily="34" charset="0"/>
              </a:rPr>
              <a:t>.</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Preheat the oven to 325</a:t>
            </a:r>
            <a:r>
              <a:rPr lang="en-US" sz="1100" dirty="0">
                <a:effectLst/>
                <a:ea typeface="Calibri" panose="020F0502020204030204" pitchFamily="34" charset="0"/>
                <a:cs typeface="Calibri" panose="020F0502020204030204" pitchFamily="34" charset="0"/>
              </a:rPr>
              <a:t>°</a:t>
            </a:r>
            <a:r>
              <a:rPr lang="en-US" sz="1100" dirty="0">
                <a:solidFill>
                  <a:srgbClr val="000000"/>
                </a:solidFill>
                <a:effectLst/>
                <a:ea typeface="Calibri" panose="020F0502020204030204" pitchFamily="34" charset="0"/>
              </a:rPr>
              <a:t>F and line 2 baking trays with parchment paper.</a:t>
            </a:r>
            <a:endParaRPr lang="en-US" sz="1100" dirty="0">
              <a:ea typeface="Calibri" panose="020F0502020204030204" pitchFamily="34" charset="0"/>
            </a:endParaRP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Lightly knead the first disc of dough to soften it just a little.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Roll the disc out into a circle roughly 8-inches across on a lightly floured surface and trim the edges.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Cut the circle into 8 wedges.</a:t>
            </a:r>
          </a:p>
          <a:p>
            <a:pPr marL="228600" marR="0" indent="-228600">
              <a:spcBef>
                <a:spcPts val="0"/>
              </a:spcBef>
              <a:spcAft>
                <a:spcPts val="0"/>
              </a:spcAft>
              <a:buAutoNum type="arabicPeriod"/>
            </a:pPr>
            <a:r>
              <a:rPr lang="en-US" sz="1100" dirty="0">
                <a:solidFill>
                  <a:srgbClr val="000000"/>
                </a:solidFill>
                <a:ea typeface="Calibri" panose="020F0502020204030204" pitchFamily="34" charset="0"/>
              </a:rPr>
              <a:t>S</a:t>
            </a:r>
            <a:r>
              <a:rPr lang="en-US" sz="1100" dirty="0">
                <a:solidFill>
                  <a:srgbClr val="000000"/>
                </a:solidFill>
                <a:effectLst/>
                <a:ea typeface="Calibri" panose="020F0502020204030204" pitchFamily="34" charset="0"/>
              </a:rPr>
              <a:t>poon a little jam at the wide end of each wedge and then roll the dough up, croissant-like in shape.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Place the cookies on the trays, leaving 1 ½-inches between them; repeat with the remaining discs of dough. </a:t>
            </a:r>
            <a:endParaRPr lang="en-US" sz="1100" dirty="0">
              <a:ea typeface="Calibri" panose="020F0502020204030204" pitchFamily="34" charset="0"/>
            </a:endParaRP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Brush the cookies with egg wash and sprinkle with cinnamon sugar.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Bake the cookies for about 18 minutes, until the cookies brown a little just at the edges.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Cool the cookies on the tray before removing to store in an airtight container. </a:t>
            </a:r>
          </a:p>
          <a:p>
            <a:pPr marL="228600" marR="0" indent="-228600">
              <a:spcBef>
                <a:spcPts val="0"/>
              </a:spcBef>
              <a:spcAft>
                <a:spcPts val="0"/>
              </a:spcAft>
              <a:buAutoNum type="arabicPeriod"/>
            </a:pPr>
            <a:r>
              <a:rPr lang="en-US" sz="1100" dirty="0">
                <a:solidFill>
                  <a:srgbClr val="000000"/>
                </a:solidFill>
                <a:effectLst/>
                <a:ea typeface="Calibri" panose="020F0502020204030204" pitchFamily="34" charset="0"/>
              </a:rPr>
              <a:t>The cookies will keep for up to a week. </a:t>
            </a:r>
            <a:endParaRPr lang="en-US" sz="1100" dirty="0">
              <a:effectLst/>
              <a:ea typeface="Calibri" panose="020F0502020204030204" pitchFamily="34" charset="0"/>
            </a:endParaRPr>
          </a:p>
          <a:p>
            <a:endParaRPr lang="en-US" sz="1100" dirty="0">
              <a:cs typeface="Helvetica" panose="020B0604020202020204" pitchFamily="34" charset="0"/>
            </a:endParaRPr>
          </a:p>
        </p:txBody>
      </p:sp>
    </p:spTree>
    <p:extLst>
      <p:ext uri="{BB962C8B-B14F-4D97-AF65-F5344CB8AC3E}">
        <p14:creationId xmlns:p14="http://schemas.microsoft.com/office/powerpoint/2010/main" val="137356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le of cookies&#10;&#10;Description automatically generated with medium confidence">
            <a:extLst>
              <a:ext uri="{FF2B5EF4-FFF2-40B4-BE49-F238E27FC236}">
                <a16:creationId xmlns:a16="http://schemas.microsoft.com/office/drawing/2014/main" id="{76001F8C-1873-4B0B-9ABC-301D760DA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6205" y="1372842"/>
            <a:ext cx="2068433" cy="2760833"/>
          </a:xfrm>
          <a:prstGeom prst="rect">
            <a:avLst/>
          </a:prstGeom>
        </p:spPr>
      </p:pic>
      <p:pic>
        <p:nvPicPr>
          <p:cNvPr id="36" name="Picture 35" descr="Snow globe.JPG"/>
          <p:cNvPicPr/>
          <p:nvPr/>
        </p:nvPicPr>
        <p:blipFill>
          <a:blip r:embed="rId3" cstate="print"/>
          <a:stretch>
            <a:fillRect/>
          </a:stretch>
        </p:blipFill>
        <p:spPr>
          <a:xfrm>
            <a:off x="2076343" y="1010449"/>
            <a:ext cx="1581289" cy="1671094"/>
          </a:xfrm>
          <a:prstGeom prst="rect">
            <a:avLst/>
          </a:prstGeom>
        </p:spPr>
      </p:pic>
      <p:sp>
        <p:nvSpPr>
          <p:cNvPr id="20" name="TextBox 19"/>
          <p:cNvSpPr txBox="1"/>
          <p:nvPr/>
        </p:nvSpPr>
        <p:spPr>
          <a:xfrm>
            <a:off x="4678326" y="8512564"/>
            <a:ext cx="2764465"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366205" y="4109497"/>
            <a:ext cx="2068433"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Kathy &amp; Mark Naylor</a:t>
            </a:r>
          </a:p>
        </p:txBody>
      </p:sp>
      <p:sp>
        <p:nvSpPr>
          <p:cNvPr id="4" name="TextBox 3"/>
          <p:cNvSpPr txBox="1"/>
          <p:nvPr/>
        </p:nvSpPr>
        <p:spPr>
          <a:xfrm>
            <a:off x="3359907" y="550388"/>
            <a:ext cx="4040372"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Brush Script Std" pitchFamily="66" charset="0"/>
                <a:cs typeface="Helvetica" pitchFamily="34" charset="0"/>
              </a:rPr>
              <a:t>Spiced Molasses Drops</a:t>
            </a:r>
          </a:p>
        </p:txBody>
      </p:sp>
      <p:sp>
        <p:nvSpPr>
          <p:cNvPr id="22" name="TextBox 21"/>
          <p:cNvSpPr txBox="1"/>
          <p:nvPr/>
        </p:nvSpPr>
        <p:spPr>
          <a:xfrm>
            <a:off x="4694294" y="7994064"/>
            <a:ext cx="2753830" cy="492443"/>
          </a:xfrm>
          <a:prstGeom prst="rect">
            <a:avLst/>
          </a:prstGeom>
          <a:noFill/>
          <a:ln w="47625" cmpd="thinThick">
            <a:solidFill>
              <a:srgbClr val="0070C0"/>
            </a:solidFill>
          </a:ln>
          <a:effectLst/>
          <a:scene3d>
            <a:camera prst="orthographicFront"/>
            <a:lightRig rig="threePt" dir="t"/>
          </a:scene3d>
          <a:sp3d>
            <a:bevelT/>
          </a:sp3d>
        </p:spPr>
        <p:txBody>
          <a:bodyPr wrap="square" rtlCol="0">
            <a:spAutoFit/>
          </a:bodyPr>
          <a:lstStyle/>
          <a:p>
            <a:r>
              <a:rPr lang="en-US" sz="1200" i="1" dirty="0">
                <a:latin typeface="Helvetica" pitchFamily="34" charset="0"/>
                <a:cs typeface="Helvetica" pitchFamily="34" charset="0"/>
              </a:rPr>
              <a:t>2016 Hyper Blue Metallic Convertible</a:t>
            </a:r>
          </a:p>
          <a:p>
            <a:pPr algn="ctr"/>
            <a:r>
              <a:rPr lang="en-US" sz="1400" i="1" dirty="0">
                <a:latin typeface="Helvetica" pitchFamily="34" charset="0"/>
                <a:cs typeface="Helvetica" pitchFamily="34" charset="0"/>
              </a:rPr>
              <a:t>“Maximus”</a:t>
            </a:r>
          </a:p>
        </p:txBody>
      </p:sp>
      <p:grpSp>
        <p:nvGrpSpPr>
          <p:cNvPr id="2" name="Group 36"/>
          <p:cNvGrpSpPr/>
          <p:nvPr/>
        </p:nvGrpSpPr>
        <p:grpSpPr>
          <a:xfrm>
            <a:off x="866462" y="7488331"/>
            <a:ext cx="3623433" cy="2170019"/>
            <a:chOff x="312097" y="6751675"/>
            <a:chExt cx="4101156" cy="2456120"/>
          </a:xfrm>
        </p:grpSpPr>
        <p:sp>
          <p:nvSpPr>
            <p:cNvPr id="24" name="Rectangle 23"/>
            <p:cNvSpPr/>
            <p:nvPr/>
          </p:nvSpPr>
          <p:spPr>
            <a:xfrm>
              <a:off x="312097" y="6751675"/>
              <a:ext cx="4101156" cy="245612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4" cstate="print"/>
            <a:srcRect/>
            <a:stretch>
              <a:fillRect/>
            </a:stretch>
          </p:blipFill>
          <p:spPr bwMode="auto">
            <a:xfrm>
              <a:off x="415411" y="6900532"/>
              <a:ext cx="3889734" cy="2169042"/>
            </a:xfrm>
            <a:prstGeom prst="rect">
              <a:avLst/>
            </a:prstGeom>
            <a:noFill/>
            <a:ln w="9525">
              <a:noFill/>
              <a:miter lim="800000"/>
              <a:headEnd/>
              <a:tailEnd/>
            </a:ln>
          </p:spPr>
        </p:pic>
      </p:grpSp>
      <p:sp>
        <p:nvSpPr>
          <p:cNvPr id="29" name="TextBox 28"/>
          <p:cNvSpPr txBox="1"/>
          <p:nvPr/>
        </p:nvSpPr>
        <p:spPr>
          <a:xfrm>
            <a:off x="472832" y="1868743"/>
            <a:ext cx="1897856" cy="603242"/>
          </a:xfrm>
          <a:prstGeom prst="rect">
            <a:avLst/>
          </a:prstGeom>
          <a:noFill/>
          <a:ln w="6350" cmpd="thinThick">
            <a:noFill/>
          </a:ln>
          <a:effectLst/>
          <a:scene3d>
            <a:camera prst="orthographicFront"/>
            <a:lightRig rig="threePt" dir="t"/>
          </a:scene3d>
          <a:sp3d>
            <a:bevelT/>
          </a:sp3d>
        </p:spPr>
        <p:txBody>
          <a:bodyPr wrap="square" rtlCol="0">
            <a:spAutoFit/>
          </a:bodyPr>
          <a:lstStyle/>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Active: 30 minutes</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Total: 50 minutes</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Yield: 4 dozen cookies</a:t>
            </a:r>
            <a:endParaRPr lang="en-US" sz="1050" dirty="0">
              <a:effectLst/>
              <a:ea typeface="Calibri" panose="020F0502020204030204" pitchFamily="34" charset="0"/>
              <a:cs typeface="Times New Roman" panose="02020603050405020304" pitchFamily="18" charset="0"/>
            </a:endParaRPr>
          </a:p>
        </p:txBody>
      </p:sp>
      <p:sp>
        <p:nvSpPr>
          <p:cNvPr id="5" name="TextBox 4"/>
          <p:cNvSpPr txBox="1"/>
          <p:nvPr/>
        </p:nvSpPr>
        <p:spPr>
          <a:xfrm>
            <a:off x="472832" y="2471985"/>
            <a:ext cx="2170181" cy="3466590"/>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Ingredients</a:t>
            </a: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½ cup unsalted butter, softened</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¾ cup packed light brown sugar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¼ cup light molasses</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 teaspoon vanilla extract</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 large egg</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2 cups all-purpose flour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 ½ teaspoon baking powder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½ teaspoon baking soda</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¼ teaspoon kosher salt</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¼ teaspoon ground cinnamon</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¼ teaspoon ground ginger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¼ teaspoon black pepper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½ cup sanding sugar or sparkling sugar</a:t>
            </a:r>
            <a:endParaRPr lang="en-US" sz="1050" dirty="0">
              <a:effectLst/>
              <a:ea typeface="Calibri" panose="020F0502020204030204" pitchFamily="34" charset="0"/>
              <a:cs typeface="Times New Roman" panose="02020603050405020304" pitchFamily="18" charset="0"/>
            </a:endParaRPr>
          </a:p>
          <a:p>
            <a:endParaRPr lang="en-US" sz="1000" b="1" dirty="0">
              <a:cs typeface="Helvetica" pitchFamily="34" charset="0"/>
            </a:endParaRPr>
          </a:p>
          <a:p>
            <a:pPr marL="114300" lvl="0"/>
            <a:endParaRPr lang="en-US" sz="1000" dirty="0"/>
          </a:p>
          <a:p>
            <a:pPr marL="114300" lvl="0"/>
            <a:endParaRPr lang="en-US" sz="1000" dirty="0"/>
          </a:p>
          <a:p>
            <a:pPr marL="114300" lvl="0"/>
            <a:endParaRPr lang="en-US" sz="1000" dirty="0"/>
          </a:p>
          <a:p>
            <a:endParaRPr lang="en-US" sz="1000" dirty="0">
              <a:cs typeface="Helvetica" pitchFamily="34" charset="0"/>
            </a:endParaRPr>
          </a:p>
        </p:txBody>
      </p:sp>
      <p:sp>
        <p:nvSpPr>
          <p:cNvPr id="14" name="Half Frame 13">
            <a:extLst>
              <a:ext uri="{FF2B5EF4-FFF2-40B4-BE49-F238E27FC236}">
                <a16:creationId xmlns:a16="http://schemas.microsoft.com/office/drawing/2014/main" id="{CC640349-A4BE-4874-9F46-1A18BD38E65A}"/>
              </a:ext>
            </a:extLst>
          </p:cNvPr>
          <p:cNvSpPr/>
          <p:nvPr/>
        </p:nvSpPr>
        <p:spPr>
          <a:xfrm>
            <a:off x="4286057" y="1302830"/>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a:extLst>
              <a:ext uri="{FF2B5EF4-FFF2-40B4-BE49-F238E27FC236}">
                <a16:creationId xmlns:a16="http://schemas.microsoft.com/office/drawing/2014/main" id="{D991E9A8-272A-4470-8E3D-E406339055A4}"/>
              </a:ext>
            </a:extLst>
          </p:cNvPr>
          <p:cNvSpPr/>
          <p:nvPr/>
        </p:nvSpPr>
        <p:spPr>
          <a:xfrm rot="5400000">
            <a:off x="6231816" y="1283088"/>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4E3EF2E5-C14F-4468-BD49-044D74FDA8CD}"/>
              </a:ext>
            </a:extLst>
          </p:cNvPr>
          <p:cNvSpPr/>
          <p:nvPr/>
        </p:nvSpPr>
        <p:spPr>
          <a:xfrm rot="16200000">
            <a:off x="4305800" y="3896539"/>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lf Frame 16">
            <a:extLst>
              <a:ext uri="{FF2B5EF4-FFF2-40B4-BE49-F238E27FC236}">
                <a16:creationId xmlns:a16="http://schemas.microsoft.com/office/drawing/2014/main" id="{AD7CD1A0-0723-47C4-9C46-E35CEFDFC599}"/>
              </a:ext>
            </a:extLst>
          </p:cNvPr>
          <p:cNvSpPr/>
          <p:nvPr/>
        </p:nvSpPr>
        <p:spPr>
          <a:xfrm rot="10800000">
            <a:off x="6231815" y="3896539"/>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498239" y="5120777"/>
            <a:ext cx="6902040" cy="2406813"/>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Preheat oven to 375°F with oven racks in top 1/3 and bottom 1/3 of oven.</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Beat butter and brown sugar with an electric mixer on medium speed until light and fluffy, about 2 minutes.</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Add molasses and vanilla and beat on low speed, just until combined.</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Add the egg, and beat on medium speed until mixture thickens slightly, about 30 seconds.</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Whisk together flour, baking powder, baking soda, salt, cinnamon, ginger, and pepper in a medium bowl.</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Gradually add to butter mixture and beat on low speed just until combined after each addition.</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Place sanding sugar in a shallow dish or bowl and drop dough by heaping tablespoonfuls into sugar, rolling to coat.</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Place half of coated dough balls about 2 inches apart on parchment-lined baking sheets.</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Bake in preheated oven until cookies are just set, 8 to 9 minutes, switching pans top rack to bottom rack halfway through baking.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Cool on pans 5 minutes; remove cookies to wire racks and cool completely, about 30 minutes.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Repeat with remaining cookie dough.</a:t>
            </a:r>
            <a:endParaRPr lang="en-US" sz="1000" b="1" dirty="0">
              <a:cs typeface="Helvetica" pitchFamily="34" charset="0"/>
            </a:endParaRPr>
          </a:p>
          <a:p>
            <a:endParaRPr lang="en-US" sz="1000" b="1" dirty="0">
              <a:cs typeface="Helvetica" pitchFamily="34" charset="0"/>
            </a:endParaRPr>
          </a:p>
        </p:txBody>
      </p:sp>
    </p:spTree>
    <p:extLst>
      <p:ext uri="{BB962C8B-B14F-4D97-AF65-F5344CB8AC3E}">
        <p14:creationId xmlns:p14="http://schemas.microsoft.com/office/powerpoint/2010/main" val="32952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Santa hat.JPG">
            <a:extLst>
              <a:ext uri="{FF2B5EF4-FFF2-40B4-BE49-F238E27FC236}">
                <a16:creationId xmlns:a16="http://schemas.microsoft.com/office/drawing/2014/main" id="{FBB0406D-89AC-467E-8BA8-734E4699894B}"/>
              </a:ext>
            </a:extLst>
          </p:cNvPr>
          <p:cNvPicPr/>
          <p:nvPr/>
        </p:nvPicPr>
        <p:blipFill>
          <a:blip r:embed="rId2" cstate="print"/>
          <a:stretch>
            <a:fillRect/>
          </a:stretch>
        </p:blipFill>
        <p:spPr>
          <a:xfrm>
            <a:off x="2224198" y="794459"/>
            <a:ext cx="2170181" cy="1579410"/>
          </a:xfrm>
          <a:prstGeom prst="rect">
            <a:avLst/>
          </a:prstGeom>
        </p:spPr>
      </p:pic>
      <p:pic>
        <p:nvPicPr>
          <p:cNvPr id="7" name="Picture 6" descr="A picture containing chocolate, doughnut, red, sweet&#10;&#10;Description automatically generated">
            <a:extLst>
              <a:ext uri="{FF2B5EF4-FFF2-40B4-BE49-F238E27FC236}">
                <a16:creationId xmlns:a16="http://schemas.microsoft.com/office/drawing/2014/main" id="{DEA6FC3E-38DD-4005-B3D1-33287C3CB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207" y="2223503"/>
            <a:ext cx="3019846" cy="2262503"/>
          </a:xfrm>
          <a:prstGeom prst="rect">
            <a:avLst/>
          </a:prstGeom>
        </p:spPr>
      </p:pic>
      <p:sp>
        <p:nvSpPr>
          <p:cNvPr id="20" name="TextBox 19"/>
          <p:cNvSpPr txBox="1"/>
          <p:nvPr/>
        </p:nvSpPr>
        <p:spPr>
          <a:xfrm>
            <a:off x="4678326" y="8512564"/>
            <a:ext cx="2764465"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082683" y="4512063"/>
            <a:ext cx="3143853"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Kathy &amp; Mark Naylor</a:t>
            </a:r>
          </a:p>
        </p:txBody>
      </p:sp>
      <p:sp>
        <p:nvSpPr>
          <p:cNvPr id="4" name="TextBox 3"/>
          <p:cNvSpPr txBox="1"/>
          <p:nvPr/>
        </p:nvSpPr>
        <p:spPr>
          <a:xfrm>
            <a:off x="3700460" y="907516"/>
            <a:ext cx="3710569" cy="1200329"/>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Brush Script Std" pitchFamily="66" charset="0"/>
                <a:cs typeface="Helvetica" pitchFamily="34" charset="0"/>
              </a:rPr>
              <a:t>Dark Chocolate </a:t>
            </a:r>
          </a:p>
          <a:p>
            <a:pPr algn="ctr"/>
            <a:r>
              <a:rPr lang="en-US" sz="3600" dirty="0">
                <a:effectLst>
                  <a:outerShdw blurRad="38100" dist="38100" dir="2700000" algn="tl">
                    <a:srgbClr val="000000">
                      <a:alpha val="43137"/>
                    </a:srgbClr>
                  </a:outerShdw>
                </a:effectLst>
                <a:latin typeface="Brush Script Std" pitchFamily="66" charset="0"/>
                <a:cs typeface="Helvetica" pitchFamily="34" charset="0"/>
              </a:rPr>
              <a:t>Sables</a:t>
            </a:r>
          </a:p>
        </p:txBody>
      </p:sp>
      <p:sp>
        <p:nvSpPr>
          <p:cNvPr id="22" name="TextBox 21"/>
          <p:cNvSpPr txBox="1"/>
          <p:nvPr/>
        </p:nvSpPr>
        <p:spPr>
          <a:xfrm>
            <a:off x="4694294" y="7994064"/>
            <a:ext cx="2753830" cy="492443"/>
          </a:xfrm>
          <a:prstGeom prst="rect">
            <a:avLst/>
          </a:prstGeom>
          <a:noFill/>
          <a:ln w="47625" cmpd="thinThick">
            <a:solidFill>
              <a:srgbClr val="0070C0"/>
            </a:solidFill>
          </a:ln>
          <a:effectLst/>
          <a:scene3d>
            <a:camera prst="orthographicFront"/>
            <a:lightRig rig="threePt" dir="t"/>
          </a:scene3d>
          <a:sp3d>
            <a:bevelT/>
          </a:sp3d>
        </p:spPr>
        <p:txBody>
          <a:bodyPr wrap="square" rtlCol="0">
            <a:spAutoFit/>
          </a:bodyPr>
          <a:lstStyle/>
          <a:p>
            <a:r>
              <a:rPr lang="en-US" sz="1200" i="1" dirty="0">
                <a:latin typeface="Helvetica" pitchFamily="34" charset="0"/>
                <a:cs typeface="Helvetica" pitchFamily="34" charset="0"/>
              </a:rPr>
              <a:t>2016 Hyper Blue Metallic Convertible</a:t>
            </a:r>
          </a:p>
          <a:p>
            <a:pPr algn="ctr"/>
            <a:r>
              <a:rPr lang="en-US" sz="1400" i="1" dirty="0">
                <a:latin typeface="Helvetica" pitchFamily="34" charset="0"/>
                <a:cs typeface="Helvetica" pitchFamily="34" charset="0"/>
              </a:rPr>
              <a:t>“Maximus”</a:t>
            </a:r>
          </a:p>
        </p:txBody>
      </p:sp>
      <p:grpSp>
        <p:nvGrpSpPr>
          <p:cNvPr id="2" name="Group 36"/>
          <p:cNvGrpSpPr/>
          <p:nvPr/>
        </p:nvGrpSpPr>
        <p:grpSpPr>
          <a:xfrm>
            <a:off x="866462" y="7488331"/>
            <a:ext cx="3623433" cy="2170019"/>
            <a:chOff x="312097" y="6751675"/>
            <a:chExt cx="4101156" cy="2456120"/>
          </a:xfrm>
        </p:grpSpPr>
        <p:sp>
          <p:nvSpPr>
            <p:cNvPr id="24" name="Rectangle 23"/>
            <p:cNvSpPr/>
            <p:nvPr/>
          </p:nvSpPr>
          <p:spPr>
            <a:xfrm>
              <a:off x="312097" y="6751675"/>
              <a:ext cx="4101156" cy="245612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4" cstate="print"/>
            <a:srcRect/>
            <a:stretch>
              <a:fillRect/>
            </a:stretch>
          </p:blipFill>
          <p:spPr bwMode="auto">
            <a:xfrm>
              <a:off x="415411" y="6900532"/>
              <a:ext cx="3889734" cy="2169042"/>
            </a:xfrm>
            <a:prstGeom prst="rect">
              <a:avLst/>
            </a:prstGeom>
            <a:noFill/>
            <a:ln w="9525">
              <a:noFill/>
              <a:miter lim="800000"/>
              <a:headEnd/>
              <a:tailEnd/>
            </a:ln>
          </p:spPr>
        </p:pic>
      </p:grpSp>
      <p:sp>
        <p:nvSpPr>
          <p:cNvPr id="29" name="TextBox 28"/>
          <p:cNvSpPr txBox="1"/>
          <p:nvPr/>
        </p:nvSpPr>
        <p:spPr>
          <a:xfrm>
            <a:off x="497782" y="1921882"/>
            <a:ext cx="1897856" cy="603242"/>
          </a:xfrm>
          <a:prstGeom prst="rect">
            <a:avLst/>
          </a:prstGeom>
          <a:noFill/>
          <a:ln w="6350" cmpd="thinThick">
            <a:noFill/>
          </a:ln>
          <a:effectLst/>
          <a:scene3d>
            <a:camera prst="orthographicFront"/>
            <a:lightRig rig="threePt" dir="t"/>
          </a:scene3d>
          <a:sp3d>
            <a:bevelT/>
          </a:sp3d>
        </p:spPr>
        <p:txBody>
          <a:bodyPr wrap="square" rtlCol="0">
            <a:spAutoFit/>
          </a:bodyPr>
          <a:lstStyle/>
          <a:p>
            <a:pPr marL="0" marR="0" fontAlgn="base">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Active: 20 minutes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Total: 1hour, 40 minutes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latin typeface="Calibri" panose="020F0502020204030204" pitchFamily="34" charset="0"/>
                <a:ea typeface="Calibri" panose="020F0502020204030204" pitchFamily="34" charset="0"/>
                <a:cs typeface="Calibri" panose="020F0502020204030204" pitchFamily="34" charset="0"/>
              </a:rPr>
              <a:t>Yield: 4 ½ dozen cookies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68043" y="2599039"/>
            <a:ext cx="2170181" cy="2852063"/>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Ingredients</a:t>
            </a: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 cup salted butter, softened</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 cup powdered sugar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 teaspoon vanilla extract</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2 cups all-purpose flour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1/3 cup unsweetened cocoa</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½ teaspoon kosher salt</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2 ½ (4oz) 60% cacao bittersweet chocolate baking bars</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Sea salt or chopped, toasted pecans (optional)</a:t>
            </a:r>
            <a:endParaRPr lang="en-US" sz="1050" dirty="0">
              <a:effectLst/>
              <a:ea typeface="Calibri" panose="020F0502020204030204" pitchFamily="34" charset="0"/>
              <a:cs typeface="Times New Roman" panose="02020603050405020304" pitchFamily="18" charset="0"/>
            </a:endParaRPr>
          </a:p>
          <a:p>
            <a:endParaRPr lang="en-US" sz="1100" b="1" dirty="0">
              <a:cs typeface="Helvetica" pitchFamily="34" charset="0"/>
            </a:endParaRPr>
          </a:p>
          <a:p>
            <a:pPr marL="114300" lvl="0"/>
            <a:endParaRPr lang="en-US" sz="1100" dirty="0"/>
          </a:p>
          <a:p>
            <a:pPr marL="114300" lvl="0"/>
            <a:endParaRPr lang="en-US" sz="1100" dirty="0"/>
          </a:p>
          <a:p>
            <a:pPr marL="114300" lvl="0"/>
            <a:endParaRPr lang="en-US" sz="1100" dirty="0"/>
          </a:p>
          <a:p>
            <a:endParaRPr lang="en-US" sz="1100" dirty="0">
              <a:cs typeface="Helvetica" pitchFamily="34" charset="0"/>
            </a:endParaRPr>
          </a:p>
        </p:txBody>
      </p:sp>
      <p:sp>
        <p:nvSpPr>
          <p:cNvPr id="6" name="TextBox 5"/>
          <p:cNvSpPr txBox="1"/>
          <p:nvPr/>
        </p:nvSpPr>
        <p:spPr>
          <a:xfrm>
            <a:off x="468043" y="4601664"/>
            <a:ext cx="6902040" cy="3054682"/>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Beat butter and sugar with an electric mixer on medium speed until combined.</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Stir together flour, cocoa, and salt.</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Gradually add flour mixture to butter mixture, beating at low speed until combined after each addition.</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Finely chop one of the bittersweet chocolate baking bars and stir into cookie dough until well incorporated.</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Divide dough in half; shape each into an 8-inch-long log.</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Wrap each log tightly in plastic wrap and chill until firm, about 30 minutes. (Dough may be frozen up to one month.)</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Preheat oven to 350°F.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Cut dough into ¼-inch thick slices; place 2 inches apart on parchment paper-lined baking sheets. (Keep logs refrigerated.)</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Bake until bottoms are lightly browned, 11 to 13 minutes.</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Cool on pans for 5 minutes; remove cookies to wire racks and cool completely, about 20 minutes.</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Chop remaining 1 ½ bittersweet chocolate baking bars and place in a small microwave-safe bowl.</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Microwave on HIGH until chocolate is melted and smooth, 1 to 1 ½ minutes, stirring every 30 seconds.</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Dip half of each cookie in the melted chocolate; sprinkle lightly with sea salt or chopped toasted pecans, if desired.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Place cookies on parchment paper-lined baking sheets and chill until chocolate sets, about 15 minutes.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Layer cookies between wax paper and store in an air-tight container at room temperature up to 5 days.</a:t>
            </a:r>
            <a:endParaRPr lang="en-US" sz="1000" dirty="0">
              <a:effectLst/>
              <a:ea typeface="Calibri" panose="020F0502020204030204" pitchFamily="34" charset="0"/>
              <a:cs typeface="Times New Roman" panose="02020603050405020304" pitchFamily="18" charset="0"/>
            </a:endParaRPr>
          </a:p>
          <a:p>
            <a:endParaRPr lang="en-US" sz="1000" b="1" dirty="0">
              <a:cs typeface="Helvetica" pitchFamily="34" charset="0"/>
            </a:endParaRPr>
          </a:p>
          <a:p>
            <a:endParaRPr lang="en-US" sz="1000" b="1" dirty="0">
              <a:cs typeface="Helvetica" pitchFamily="34" charset="0"/>
            </a:endParaRPr>
          </a:p>
        </p:txBody>
      </p:sp>
      <p:sp>
        <p:nvSpPr>
          <p:cNvPr id="23" name="Half Frame 22">
            <a:extLst>
              <a:ext uri="{FF2B5EF4-FFF2-40B4-BE49-F238E27FC236}">
                <a16:creationId xmlns:a16="http://schemas.microsoft.com/office/drawing/2014/main" id="{F5F81D1C-037F-4388-A564-75967CA0708D}"/>
              </a:ext>
            </a:extLst>
          </p:cNvPr>
          <p:cNvSpPr/>
          <p:nvPr/>
        </p:nvSpPr>
        <p:spPr>
          <a:xfrm>
            <a:off x="4123725" y="2180144"/>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a:extLst>
              <a:ext uri="{FF2B5EF4-FFF2-40B4-BE49-F238E27FC236}">
                <a16:creationId xmlns:a16="http://schemas.microsoft.com/office/drawing/2014/main" id="{A8179F8E-02B4-4030-B35D-70FEB02EFD43}"/>
              </a:ext>
            </a:extLst>
          </p:cNvPr>
          <p:cNvSpPr/>
          <p:nvPr/>
        </p:nvSpPr>
        <p:spPr>
          <a:xfrm rot="5400000">
            <a:off x="6984607" y="2160402"/>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Half Frame 32">
            <a:extLst>
              <a:ext uri="{FF2B5EF4-FFF2-40B4-BE49-F238E27FC236}">
                <a16:creationId xmlns:a16="http://schemas.microsoft.com/office/drawing/2014/main" id="{FB57CD8D-CEA3-4C07-924D-216226E8153D}"/>
              </a:ext>
            </a:extLst>
          </p:cNvPr>
          <p:cNvSpPr/>
          <p:nvPr/>
        </p:nvSpPr>
        <p:spPr>
          <a:xfrm rot="16200000">
            <a:off x="4102426" y="4270463"/>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Half Frame 33">
            <a:extLst>
              <a:ext uri="{FF2B5EF4-FFF2-40B4-BE49-F238E27FC236}">
                <a16:creationId xmlns:a16="http://schemas.microsoft.com/office/drawing/2014/main" id="{EAB8C5ED-23CB-443B-95A9-C49CFA95832A}"/>
              </a:ext>
            </a:extLst>
          </p:cNvPr>
          <p:cNvSpPr/>
          <p:nvPr/>
        </p:nvSpPr>
        <p:spPr>
          <a:xfrm rot="10800000">
            <a:off x="6984606" y="4255188"/>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2308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Ornaments on sprig.JPG">
            <a:extLst>
              <a:ext uri="{FF2B5EF4-FFF2-40B4-BE49-F238E27FC236}">
                <a16:creationId xmlns:a16="http://schemas.microsoft.com/office/drawing/2014/main" id="{566B47B1-C6AF-49A0-B926-3EDDCDA5D7C2}"/>
              </a:ext>
            </a:extLst>
          </p:cNvPr>
          <p:cNvPicPr/>
          <p:nvPr/>
        </p:nvPicPr>
        <p:blipFill>
          <a:blip r:embed="rId2" cstate="print"/>
          <a:stretch>
            <a:fillRect/>
          </a:stretch>
        </p:blipFill>
        <p:spPr>
          <a:xfrm>
            <a:off x="2158681" y="521570"/>
            <a:ext cx="2210171" cy="1945911"/>
          </a:xfrm>
          <a:prstGeom prst="rect">
            <a:avLst/>
          </a:prstGeom>
        </p:spPr>
      </p:pic>
      <p:pic>
        <p:nvPicPr>
          <p:cNvPr id="7" name="Picture 6" descr="A picture containing cake, piece, food, slice&#10;&#10;Description automatically generated">
            <a:extLst>
              <a:ext uri="{FF2B5EF4-FFF2-40B4-BE49-F238E27FC236}">
                <a16:creationId xmlns:a16="http://schemas.microsoft.com/office/drawing/2014/main" id="{AC339E18-6978-4B83-8564-7C295FD41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9772" y="1758149"/>
            <a:ext cx="2026200" cy="3035403"/>
          </a:xfrm>
          <a:prstGeom prst="rect">
            <a:avLst/>
          </a:prstGeom>
        </p:spPr>
      </p:pic>
      <p:sp>
        <p:nvSpPr>
          <p:cNvPr id="20" name="TextBox 19"/>
          <p:cNvSpPr txBox="1"/>
          <p:nvPr/>
        </p:nvSpPr>
        <p:spPr>
          <a:xfrm>
            <a:off x="4678326" y="8678411"/>
            <a:ext cx="2764465"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394380" y="4839551"/>
            <a:ext cx="2224426"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Kathy &amp; Mark Naylor</a:t>
            </a:r>
          </a:p>
        </p:txBody>
      </p:sp>
      <p:sp>
        <p:nvSpPr>
          <p:cNvPr id="4" name="TextBox 3"/>
          <p:cNvSpPr txBox="1"/>
          <p:nvPr/>
        </p:nvSpPr>
        <p:spPr>
          <a:xfrm>
            <a:off x="3475358" y="1035454"/>
            <a:ext cx="4040372" cy="646331"/>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Brush Script Std" pitchFamily="66" charset="0"/>
                <a:cs typeface="Helvetica" pitchFamily="34" charset="0"/>
              </a:rPr>
              <a:t>Pumpkin Pie Bars</a:t>
            </a:r>
          </a:p>
        </p:txBody>
      </p:sp>
      <p:sp>
        <p:nvSpPr>
          <p:cNvPr id="22" name="TextBox 21"/>
          <p:cNvSpPr txBox="1"/>
          <p:nvPr/>
        </p:nvSpPr>
        <p:spPr>
          <a:xfrm>
            <a:off x="4694294" y="8159911"/>
            <a:ext cx="2753830" cy="492443"/>
          </a:xfrm>
          <a:prstGeom prst="rect">
            <a:avLst/>
          </a:prstGeom>
          <a:noFill/>
          <a:ln w="47625" cmpd="thinThick">
            <a:solidFill>
              <a:srgbClr val="0070C0"/>
            </a:solidFill>
          </a:ln>
          <a:effectLst/>
          <a:scene3d>
            <a:camera prst="orthographicFront"/>
            <a:lightRig rig="threePt" dir="t"/>
          </a:scene3d>
          <a:sp3d>
            <a:bevelT/>
          </a:sp3d>
        </p:spPr>
        <p:txBody>
          <a:bodyPr wrap="square" rtlCol="0">
            <a:spAutoFit/>
          </a:bodyPr>
          <a:lstStyle/>
          <a:p>
            <a:r>
              <a:rPr lang="en-US" sz="1200" i="1" dirty="0">
                <a:latin typeface="Helvetica" pitchFamily="34" charset="0"/>
                <a:cs typeface="Helvetica" pitchFamily="34" charset="0"/>
              </a:rPr>
              <a:t>2016 Hyper Blue Metallic Convertible</a:t>
            </a:r>
          </a:p>
          <a:p>
            <a:pPr algn="ctr"/>
            <a:r>
              <a:rPr lang="en-US" sz="1400" i="1" dirty="0">
                <a:latin typeface="Helvetica" pitchFamily="34" charset="0"/>
                <a:cs typeface="Helvetica" pitchFamily="34" charset="0"/>
              </a:rPr>
              <a:t>“Maximus”</a:t>
            </a:r>
          </a:p>
        </p:txBody>
      </p:sp>
      <p:grpSp>
        <p:nvGrpSpPr>
          <p:cNvPr id="2" name="Group 36"/>
          <p:cNvGrpSpPr/>
          <p:nvPr/>
        </p:nvGrpSpPr>
        <p:grpSpPr>
          <a:xfrm>
            <a:off x="884268" y="7498995"/>
            <a:ext cx="3605627" cy="2159355"/>
            <a:chOff x="312097" y="6751675"/>
            <a:chExt cx="4101156" cy="2456120"/>
          </a:xfrm>
        </p:grpSpPr>
        <p:sp>
          <p:nvSpPr>
            <p:cNvPr id="24" name="Rectangle 23"/>
            <p:cNvSpPr/>
            <p:nvPr/>
          </p:nvSpPr>
          <p:spPr>
            <a:xfrm>
              <a:off x="312097" y="6751675"/>
              <a:ext cx="4101156" cy="245612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4" cstate="print"/>
            <a:srcRect/>
            <a:stretch>
              <a:fillRect/>
            </a:stretch>
          </p:blipFill>
          <p:spPr bwMode="auto">
            <a:xfrm>
              <a:off x="415411" y="6900532"/>
              <a:ext cx="3889734" cy="2169042"/>
            </a:xfrm>
            <a:prstGeom prst="rect">
              <a:avLst/>
            </a:prstGeom>
            <a:noFill/>
            <a:ln w="9525">
              <a:noFill/>
              <a:miter lim="800000"/>
              <a:headEnd/>
              <a:tailEnd/>
            </a:ln>
          </p:spPr>
        </p:pic>
      </p:grpSp>
      <p:sp>
        <p:nvSpPr>
          <p:cNvPr id="29" name="TextBox 28"/>
          <p:cNvSpPr txBox="1"/>
          <p:nvPr/>
        </p:nvSpPr>
        <p:spPr>
          <a:xfrm>
            <a:off x="480616" y="1509437"/>
            <a:ext cx="1897856" cy="246221"/>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a:cs typeface="Helvetica" pitchFamily="34" charset="0"/>
              </a:rPr>
              <a:t>Yield: About 12 bars</a:t>
            </a:r>
          </a:p>
        </p:txBody>
      </p:sp>
      <p:sp>
        <p:nvSpPr>
          <p:cNvPr id="5" name="TextBox 4"/>
          <p:cNvSpPr txBox="1"/>
          <p:nvPr/>
        </p:nvSpPr>
        <p:spPr>
          <a:xfrm>
            <a:off x="505642" y="1762125"/>
            <a:ext cx="2170181" cy="3208058"/>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Ingredients</a:t>
            </a: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Crust:</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 ½ cups all-purpose flour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6 tablespoons sugar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¼ teaspoon kosher salt</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¾ cup cold unsalted butter, cubed</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 </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Filling:</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2/3 cup sugar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2 tablespoons all-purpose flour</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½ teaspoon kosher salt</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2/3 cup light corn syrup</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2 tablespoon unsalted butter, melted</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 teaspoon vanilla extract</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2 large eggs</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1 cup coarsely chopped pecans</a:t>
            </a:r>
            <a:endParaRPr lang="en-US" sz="105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50" dirty="0">
                <a:effectLst/>
                <a:ea typeface="Calibri" panose="020F0502020204030204" pitchFamily="34" charset="0"/>
                <a:cs typeface="Calibri" panose="020F0502020204030204" pitchFamily="34" charset="0"/>
              </a:rPr>
              <a:t>Garnish: melted chocolate</a:t>
            </a:r>
            <a:endParaRPr lang="en-US" sz="1050" dirty="0">
              <a:effectLst/>
              <a:ea typeface="Calibri" panose="020F0502020204030204" pitchFamily="34" charset="0"/>
              <a:cs typeface="Times New Roman" panose="02020603050405020304" pitchFamily="18" charset="0"/>
            </a:endParaRPr>
          </a:p>
        </p:txBody>
      </p:sp>
      <p:sp>
        <p:nvSpPr>
          <p:cNvPr id="6" name="TextBox 5"/>
          <p:cNvSpPr txBox="1"/>
          <p:nvPr/>
        </p:nvSpPr>
        <p:spPr>
          <a:xfrm>
            <a:off x="451670" y="5021963"/>
            <a:ext cx="6902040" cy="2740750"/>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Preheat oven to 350°F.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Crust: Line a 9-inch square baking pan with foil with excess extending over sides of pan; spray foil with baking spray with flour.</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In a medium bowl, whisk together flour, sugar, and salt; using a pastry cutter, cut in cold butter until mixture is crumbly.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Press mixture into bottom of prepared pan and bake until lightly browned around edges of crust, about 17 minutes.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Let cool on a wire rack for 15 minutes.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Filling: In a medium bowl, combine sugar, flour, and salt, then whisk in corn syrup, melted butter, vanilla, and eggs.</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Sprinkle pecans onto prepared crust. </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Pour corn syrup mixture over pecans.</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Bake until set, 25-30 minutes. (Note: The center should </a:t>
            </a:r>
            <a:r>
              <a:rPr lang="en-US" sz="1000" u="sng" dirty="0">
                <a:effectLst/>
                <a:ea typeface="Calibri" panose="020F0502020204030204" pitchFamily="34" charset="0"/>
                <a:cs typeface="Calibri" panose="020F0502020204030204" pitchFamily="34" charset="0"/>
              </a:rPr>
              <a:t>not</a:t>
            </a:r>
            <a:r>
              <a:rPr lang="en-US" sz="1000" dirty="0">
                <a:effectLst/>
                <a:ea typeface="Calibri" panose="020F0502020204030204" pitchFamily="34" charset="0"/>
                <a:cs typeface="Calibri" panose="020F0502020204030204" pitchFamily="34" charset="0"/>
              </a:rPr>
              <a:t> be jiggly.  Inserted toothpick should come out clean.)</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Let cool completely on a wire rack.</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Remove from pan and cut into bars.</a:t>
            </a:r>
            <a:endParaRPr lang="en-US" sz="1000" dirty="0">
              <a:effectLst/>
              <a:ea typeface="Calibri" panose="020F0502020204030204" pitchFamily="34" charset="0"/>
              <a:cs typeface="Times New Roman" panose="02020603050405020304" pitchFamily="18" charset="0"/>
            </a:endParaRPr>
          </a:p>
          <a:p>
            <a:pPr marL="228600" marR="0" lvl="0" indent="-228600" fontAlgn="base">
              <a:lnSpc>
                <a:spcPct val="107000"/>
              </a:lnSpc>
              <a:spcBef>
                <a:spcPts val="0"/>
              </a:spcBef>
              <a:spcAft>
                <a:spcPts val="0"/>
              </a:spcAft>
              <a:buFont typeface="+mj-lt"/>
              <a:buAutoNum type="arabicPeriod"/>
            </a:pPr>
            <a:r>
              <a:rPr lang="en-US" sz="1000" dirty="0">
                <a:effectLst/>
                <a:ea typeface="Calibri" panose="020F0502020204030204" pitchFamily="34" charset="0"/>
                <a:cs typeface="Calibri" panose="020F0502020204030204" pitchFamily="34" charset="0"/>
              </a:rPr>
              <a:t>Garnish with melted chocolate, if desired.</a:t>
            </a:r>
            <a:endParaRPr lang="en-US" sz="1000" dirty="0">
              <a:effectLst/>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000" dirty="0">
                <a:effectLst/>
                <a:ea typeface="Calibri" panose="020F0502020204030204" pitchFamily="34" charset="0"/>
                <a:cs typeface="Calibri" panose="020F0502020204030204" pitchFamily="34" charset="0"/>
              </a:rPr>
              <a:t> </a:t>
            </a:r>
            <a:endParaRPr lang="en-US" sz="1000" dirty="0">
              <a:effectLst/>
              <a:ea typeface="Calibri" panose="020F0502020204030204" pitchFamily="34" charset="0"/>
              <a:cs typeface="Times New Roman" panose="02020603050405020304" pitchFamily="18" charset="0"/>
            </a:endParaRPr>
          </a:p>
          <a:p>
            <a:endParaRPr lang="en-US" sz="1100" b="1" dirty="0">
              <a:cs typeface="Helvetica" pitchFamily="34" charset="0"/>
            </a:endParaRPr>
          </a:p>
          <a:p>
            <a:endParaRPr lang="en-US" sz="1100" b="1" dirty="0">
              <a:cs typeface="Helvetica" pitchFamily="34" charset="0"/>
            </a:endParaRPr>
          </a:p>
        </p:txBody>
      </p:sp>
      <p:sp>
        <p:nvSpPr>
          <p:cNvPr id="14" name="Half Frame 13">
            <a:extLst>
              <a:ext uri="{FF2B5EF4-FFF2-40B4-BE49-F238E27FC236}">
                <a16:creationId xmlns:a16="http://schemas.microsoft.com/office/drawing/2014/main" id="{A9A1910C-FD3C-4252-9DA3-B3142332F9E8}"/>
              </a:ext>
            </a:extLst>
          </p:cNvPr>
          <p:cNvSpPr/>
          <p:nvPr/>
        </p:nvSpPr>
        <p:spPr>
          <a:xfrm>
            <a:off x="4439310" y="1677135"/>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a:extLst>
              <a:ext uri="{FF2B5EF4-FFF2-40B4-BE49-F238E27FC236}">
                <a16:creationId xmlns:a16="http://schemas.microsoft.com/office/drawing/2014/main" id="{354DE632-CF29-4870-A9C7-3AB9FEEE4171}"/>
              </a:ext>
            </a:extLst>
          </p:cNvPr>
          <p:cNvSpPr/>
          <p:nvPr/>
        </p:nvSpPr>
        <p:spPr>
          <a:xfrm rot="5400000">
            <a:off x="6335835" y="1657393"/>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a:extLst>
              <a:ext uri="{FF2B5EF4-FFF2-40B4-BE49-F238E27FC236}">
                <a16:creationId xmlns:a16="http://schemas.microsoft.com/office/drawing/2014/main" id="{D95075FA-BEFA-4120-945D-9ACCBC8E98B2}"/>
              </a:ext>
            </a:extLst>
          </p:cNvPr>
          <p:cNvSpPr/>
          <p:nvPr/>
        </p:nvSpPr>
        <p:spPr>
          <a:xfrm rot="16200000">
            <a:off x="4419568" y="4588065"/>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Half Frame 16">
            <a:extLst>
              <a:ext uri="{FF2B5EF4-FFF2-40B4-BE49-F238E27FC236}">
                <a16:creationId xmlns:a16="http://schemas.microsoft.com/office/drawing/2014/main" id="{BA1B0A55-EC0C-4171-AAC3-774C4838875C}"/>
              </a:ext>
            </a:extLst>
          </p:cNvPr>
          <p:cNvSpPr/>
          <p:nvPr/>
        </p:nvSpPr>
        <p:spPr>
          <a:xfrm rot="10800000">
            <a:off x="6355578" y="4567608"/>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9821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le of cookies&#10;&#10;Description automatically generated with medium confidence">
            <a:extLst>
              <a:ext uri="{FF2B5EF4-FFF2-40B4-BE49-F238E27FC236}">
                <a16:creationId xmlns:a16="http://schemas.microsoft.com/office/drawing/2014/main" id="{83FABA56-2FD7-4734-A591-850260736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6954" y="1368414"/>
            <a:ext cx="2931012" cy="1953177"/>
          </a:xfrm>
          <a:prstGeom prst="rect">
            <a:avLst/>
          </a:prstGeom>
        </p:spPr>
      </p:pic>
      <p:pic>
        <p:nvPicPr>
          <p:cNvPr id="17" name="Picture 16">
            <a:extLst>
              <a:ext uri="{FF2B5EF4-FFF2-40B4-BE49-F238E27FC236}">
                <a16:creationId xmlns:a16="http://schemas.microsoft.com/office/drawing/2014/main" id="{9FA9E631-51F9-4ED4-8204-E94BB484B61A}"/>
              </a:ext>
            </a:extLst>
          </p:cNvPr>
          <p:cNvPicPr/>
          <p:nvPr/>
        </p:nvPicPr>
        <p:blipFill>
          <a:blip r:embed="rId3" cstate="print"/>
          <a:srcRect/>
          <a:stretch>
            <a:fillRect/>
          </a:stretch>
        </p:blipFill>
        <p:spPr bwMode="auto">
          <a:xfrm>
            <a:off x="1762126" y="370922"/>
            <a:ext cx="1903322" cy="1854769"/>
          </a:xfrm>
          <a:prstGeom prst="rect">
            <a:avLst/>
          </a:prstGeom>
          <a:noFill/>
          <a:ln w="9525">
            <a:noFill/>
            <a:miter lim="800000"/>
            <a:headEnd/>
            <a:tailEnd/>
          </a:ln>
        </p:spPr>
      </p:pic>
      <p:sp>
        <p:nvSpPr>
          <p:cNvPr id="3" name="Subtitle 2">
            <a:extLst>
              <a:ext uri="{FF2B5EF4-FFF2-40B4-BE49-F238E27FC236}">
                <a16:creationId xmlns:a16="http://schemas.microsoft.com/office/drawing/2014/main" id="{B3E8DA03-55AB-481E-85B7-12BCBBA2FA9A}"/>
              </a:ext>
            </a:extLst>
          </p:cNvPr>
          <p:cNvSpPr>
            <a:spLocks noGrp="1"/>
          </p:cNvSpPr>
          <p:nvPr>
            <p:ph type="subTitle" idx="1"/>
          </p:nvPr>
        </p:nvSpPr>
        <p:spPr>
          <a:xfrm>
            <a:off x="504832" y="2674923"/>
            <a:ext cx="3160614" cy="3854278"/>
          </a:xfrm>
        </p:spPr>
        <p:txBody>
          <a:bodyPr>
            <a:noAutofit/>
          </a:bodyPr>
          <a:lstStyle/>
          <a:p>
            <a:pPr algn="l">
              <a:spcBef>
                <a:spcPts val="0"/>
              </a:spcBef>
            </a:pPr>
            <a:r>
              <a:rPr lang="en-US" sz="1200" b="1" dirty="0">
                <a:solidFill>
                  <a:schemeClr val="tx1"/>
                </a:solidFill>
                <a:latin typeface="Helvetica" panose="020B0604020202020204" pitchFamily="34" charset="0"/>
                <a:cs typeface="Helvetica" panose="020B0604020202020204" pitchFamily="34" charset="0"/>
              </a:rPr>
              <a:t>Ingredients</a:t>
            </a:r>
          </a:p>
          <a:p>
            <a:pPr algn="l">
              <a:spcBef>
                <a:spcPts val="0"/>
              </a:spcBef>
            </a:pPr>
            <a:r>
              <a:rPr lang="en-US" sz="1100" dirty="0">
                <a:solidFill>
                  <a:schemeClr val="tx1"/>
                </a:solidFill>
                <a:effectLst/>
                <a:ea typeface="Times New Roman" panose="02020603050405020304" pitchFamily="18" charset="0"/>
              </a:rPr>
              <a:t>1 overripe banana, mashed</a:t>
            </a:r>
            <a:br>
              <a:rPr lang="en-US" sz="1100" dirty="0">
                <a:solidFill>
                  <a:schemeClr val="tx1"/>
                </a:solidFill>
                <a:effectLst/>
                <a:ea typeface="Times New Roman" panose="02020603050405020304" pitchFamily="18" charset="0"/>
              </a:rPr>
            </a:br>
            <a:r>
              <a:rPr lang="en-US" sz="1100" dirty="0">
                <a:solidFill>
                  <a:schemeClr val="tx1"/>
                </a:solidFill>
                <a:effectLst/>
                <a:ea typeface="Times New Roman" panose="02020603050405020304" pitchFamily="18" charset="0"/>
              </a:rPr>
              <a:t>1/2 cup vegetable oil or melted butter</a:t>
            </a:r>
            <a:br>
              <a:rPr lang="en-US" sz="1100" dirty="0">
                <a:solidFill>
                  <a:schemeClr val="tx1"/>
                </a:solidFill>
                <a:effectLst/>
                <a:ea typeface="Times New Roman" panose="02020603050405020304" pitchFamily="18" charset="0"/>
              </a:rPr>
            </a:br>
            <a:r>
              <a:rPr lang="en-US" sz="1100" dirty="0">
                <a:solidFill>
                  <a:schemeClr val="tx1"/>
                </a:solidFill>
                <a:effectLst/>
                <a:ea typeface="Times New Roman" panose="02020603050405020304" pitchFamily="18" charset="0"/>
              </a:rPr>
              <a:t>3/4 cup brown sugar, packed</a:t>
            </a:r>
            <a:br>
              <a:rPr lang="en-US" sz="1100" dirty="0">
                <a:solidFill>
                  <a:schemeClr val="tx1"/>
                </a:solidFill>
                <a:effectLst/>
                <a:ea typeface="Times New Roman" panose="02020603050405020304" pitchFamily="18" charset="0"/>
              </a:rPr>
            </a:br>
            <a:r>
              <a:rPr lang="en-US" sz="1100" dirty="0">
                <a:solidFill>
                  <a:schemeClr val="tx1"/>
                </a:solidFill>
                <a:effectLst/>
                <a:ea typeface="Times New Roman" panose="02020603050405020304" pitchFamily="18" charset="0"/>
              </a:rPr>
              <a:t>1 egg yolk</a:t>
            </a:r>
            <a:br>
              <a:rPr lang="en-US" sz="1100" dirty="0">
                <a:solidFill>
                  <a:schemeClr val="tx1"/>
                </a:solidFill>
                <a:effectLst/>
                <a:ea typeface="Times New Roman" panose="02020603050405020304" pitchFamily="18" charset="0"/>
              </a:rPr>
            </a:br>
            <a:r>
              <a:rPr lang="en-US" sz="1100" dirty="0">
                <a:solidFill>
                  <a:schemeClr val="tx1"/>
                </a:solidFill>
                <a:effectLst/>
                <a:ea typeface="Times New Roman" panose="02020603050405020304" pitchFamily="18" charset="0"/>
              </a:rPr>
              <a:t>1 teaspoon vanilla extract</a:t>
            </a:r>
            <a:br>
              <a:rPr lang="en-US" sz="1100" dirty="0">
                <a:solidFill>
                  <a:schemeClr val="tx1"/>
                </a:solidFill>
                <a:effectLst/>
                <a:ea typeface="Times New Roman" panose="02020603050405020304" pitchFamily="18" charset="0"/>
              </a:rPr>
            </a:br>
            <a:r>
              <a:rPr lang="en-US" sz="1100" dirty="0">
                <a:solidFill>
                  <a:schemeClr val="tx1"/>
                </a:solidFill>
                <a:effectLst/>
                <a:ea typeface="Times New Roman" panose="02020603050405020304" pitchFamily="18" charset="0"/>
              </a:rPr>
              <a:t>1 1/3 cups flour</a:t>
            </a:r>
            <a:br>
              <a:rPr lang="en-US" sz="1100" dirty="0">
                <a:solidFill>
                  <a:schemeClr val="tx1"/>
                </a:solidFill>
                <a:effectLst/>
                <a:ea typeface="Times New Roman" panose="02020603050405020304" pitchFamily="18" charset="0"/>
              </a:rPr>
            </a:br>
            <a:r>
              <a:rPr lang="en-US" sz="1100" dirty="0">
                <a:solidFill>
                  <a:schemeClr val="tx1"/>
                </a:solidFill>
                <a:effectLst/>
                <a:ea typeface="Times New Roman" panose="02020603050405020304" pitchFamily="18" charset="0"/>
              </a:rPr>
              <a:t>1/2 teaspoon baking soda</a:t>
            </a:r>
            <a:br>
              <a:rPr lang="en-US" sz="1100" dirty="0">
                <a:solidFill>
                  <a:schemeClr val="tx1"/>
                </a:solidFill>
                <a:effectLst/>
                <a:ea typeface="Times New Roman" panose="02020603050405020304" pitchFamily="18" charset="0"/>
              </a:rPr>
            </a:br>
            <a:r>
              <a:rPr lang="en-US" sz="1100" dirty="0">
                <a:solidFill>
                  <a:schemeClr val="tx1"/>
                </a:solidFill>
                <a:effectLst/>
                <a:ea typeface="Times New Roman" panose="02020603050405020304" pitchFamily="18" charset="0"/>
              </a:rPr>
              <a:t>2 teaspoon cinnamon</a:t>
            </a:r>
            <a:br>
              <a:rPr lang="en-US" sz="1100" dirty="0">
                <a:solidFill>
                  <a:schemeClr val="tx1"/>
                </a:solidFill>
                <a:effectLst/>
                <a:ea typeface="Times New Roman" panose="02020603050405020304" pitchFamily="18" charset="0"/>
              </a:rPr>
            </a:br>
            <a:r>
              <a:rPr lang="en-US" sz="1100" dirty="0">
                <a:solidFill>
                  <a:schemeClr val="tx1"/>
                </a:solidFill>
                <a:effectLst/>
                <a:ea typeface="Times New Roman" panose="02020603050405020304" pitchFamily="18" charset="0"/>
              </a:rPr>
              <a:t>1/2 teaspoon salt</a:t>
            </a:r>
          </a:p>
          <a:p>
            <a:pPr algn="l">
              <a:spcBef>
                <a:spcPts val="0"/>
              </a:spcBef>
            </a:pPr>
            <a:endParaRPr lang="en-US" sz="1100" dirty="0">
              <a:solidFill>
                <a:schemeClr val="tx1"/>
              </a:solidFill>
            </a:endParaRPr>
          </a:p>
        </p:txBody>
      </p:sp>
      <p:sp>
        <p:nvSpPr>
          <p:cNvPr id="4" name="TextBox 3">
            <a:extLst>
              <a:ext uri="{FF2B5EF4-FFF2-40B4-BE49-F238E27FC236}">
                <a16:creationId xmlns:a16="http://schemas.microsoft.com/office/drawing/2014/main" id="{6605879D-578D-44BB-B0F1-DEA7AB944A90}"/>
              </a:ext>
            </a:extLst>
          </p:cNvPr>
          <p:cNvSpPr txBox="1"/>
          <p:nvPr/>
        </p:nvSpPr>
        <p:spPr>
          <a:xfrm>
            <a:off x="504832" y="4551785"/>
            <a:ext cx="6158361" cy="2646878"/>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0" marR="0"/>
            <a:r>
              <a:rPr lang="en-US" sz="1100" dirty="0">
                <a:effectLst/>
                <a:ea typeface="Times New Roman" panose="02020603050405020304" pitchFamily="18" charset="0"/>
              </a:rPr>
              <a:t>1. In a large bowl, combine the melted butter, brown sugar, and mashed banana; mix to combine.</a:t>
            </a:r>
          </a:p>
          <a:p>
            <a:pPr marL="0" marR="0"/>
            <a:r>
              <a:rPr lang="en-US" sz="1100" dirty="0">
                <a:effectLst/>
                <a:ea typeface="Times New Roman" panose="02020603050405020304" pitchFamily="18" charset="0"/>
              </a:rPr>
              <a:t>2. Add the egg yolk and vanilla extract and mix well.</a:t>
            </a:r>
          </a:p>
          <a:p>
            <a:pPr marL="0" marR="0"/>
            <a:r>
              <a:rPr lang="en-US" sz="1100" dirty="0">
                <a:effectLst/>
                <a:ea typeface="Times New Roman" panose="02020603050405020304" pitchFamily="18" charset="0"/>
              </a:rPr>
              <a:t>3. Add flour, salt, baking soda, and cinnamon. </a:t>
            </a:r>
          </a:p>
          <a:p>
            <a:pPr marL="0" marR="0"/>
            <a:r>
              <a:rPr lang="en-US" sz="1100" dirty="0">
                <a:ea typeface="Times New Roman" panose="02020603050405020304" pitchFamily="18" charset="0"/>
              </a:rPr>
              <a:t>4. </a:t>
            </a:r>
            <a:r>
              <a:rPr lang="en-US" sz="1100" dirty="0">
                <a:effectLst/>
                <a:ea typeface="Times New Roman" panose="02020603050405020304" pitchFamily="18" charset="0"/>
              </a:rPr>
              <a:t>Stir until combined and no streaks of flour remain.</a:t>
            </a:r>
          </a:p>
          <a:p>
            <a:pPr marL="0" marR="0"/>
            <a:r>
              <a:rPr lang="en-US" sz="1100" dirty="0">
                <a:ea typeface="Times New Roman" panose="02020603050405020304" pitchFamily="18" charset="0"/>
              </a:rPr>
              <a:t>5. </a:t>
            </a:r>
            <a:r>
              <a:rPr lang="en-US" sz="1100" dirty="0">
                <a:effectLst/>
                <a:ea typeface="Times New Roman" panose="02020603050405020304" pitchFamily="18" charset="0"/>
              </a:rPr>
              <a:t>Set aside to let the flour hydrate in the dough while the oven preheats.</a:t>
            </a:r>
          </a:p>
          <a:p>
            <a:pPr marL="0" marR="0"/>
            <a:r>
              <a:rPr lang="en-US" sz="1100" dirty="0">
                <a:ea typeface="Times New Roman" panose="02020603050405020304" pitchFamily="18" charset="0"/>
              </a:rPr>
              <a:t>6</a:t>
            </a:r>
            <a:r>
              <a:rPr lang="en-US" sz="1100" dirty="0">
                <a:effectLst/>
                <a:ea typeface="Times New Roman" panose="02020603050405020304" pitchFamily="18" charset="0"/>
              </a:rPr>
              <a:t>. Line a cookie sheet with parchment paper and preheat the oven to 350°F. </a:t>
            </a:r>
          </a:p>
          <a:p>
            <a:pPr marL="0" marR="0"/>
            <a:r>
              <a:rPr lang="en-US" sz="1100" dirty="0">
                <a:ea typeface="Times New Roman" panose="02020603050405020304" pitchFamily="18" charset="0"/>
              </a:rPr>
              <a:t>7. </a:t>
            </a:r>
            <a:r>
              <a:rPr lang="en-US" sz="1100" dirty="0">
                <a:effectLst/>
                <a:ea typeface="Times New Roman" panose="02020603050405020304" pitchFamily="18" charset="0"/>
              </a:rPr>
              <a:t>Once the oven is preheated, use a cookie scoop or a spoon to scoop out about 1-inch dough balls,</a:t>
            </a:r>
          </a:p>
          <a:p>
            <a:pPr marL="0" marR="0"/>
            <a:r>
              <a:rPr lang="en-US" sz="1100" dirty="0">
                <a:ea typeface="Times New Roman" panose="02020603050405020304" pitchFamily="18" charset="0"/>
              </a:rPr>
              <a:t>    </a:t>
            </a:r>
            <a:r>
              <a:rPr lang="en-US" sz="1100" dirty="0">
                <a:effectLst/>
                <a:ea typeface="Times New Roman" panose="02020603050405020304" pitchFamily="18" charset="0"/>
              </a:rPr>
              <a:t>rolling them in your hands.  </a:t>
            </a:r>
          </a:p>
          <a:p>
            <a:pPr marL="0" marR="0"/>
            <a:r>
              <a:rPr lang="en-US" sz="1100" dirty="0">
                <a:ea typeface="Times New Roman" panose="02020603050405020304" pitchFamily="18" charset="0"/>
              </a:rPr>
              <a:t>8. </a:t>
            </a:r>
            <a:r>
              <a:rPr lang="en-US" sz="1100" dirty="0">
                <a:effectLst/>
                <a:ea typeface="Times New Roman" panose="02020603050405020304" pitchFamily="18" charset="0"/>
              </a:rPr>
              <a:t>Place balls 2 inches apart on the prepared cookie sheet and bake for 10 to 11 minutes or until the</a:t>
            </a:r>
          </a:p>
          <a:p>
            <a:pPr marL="0" marR="0"/>
            <a:r>
              <a:rPr lang="en-US" sz="1100" dirty="0">
                <a:ea typeface="Times New Roman" panose="02020603050405020304" pitchFamily="18" charset="0"/>
              </a:rPr>
              <a:t>     </a:t>
            </a:r>
            <a:r>
              <a:rPr lang="en-US" sz="1100" dirty="0">
                <a:effectLst/>
                <a:ea typeface="Times New Roman" panose="02020603050405020304" pitchFamily="18" charset="0"/>
              </a:rPr>
              <a:t>edges are set and the cookies have puffed up, but the middle is still underbaked.</a:t>
            </a:r>
          </a:p>
          <a:p>
            <a:pPr marL="0" marR="0"/>
            <a:r>
              <a:rPr lang="en-US" sz="1100" dirty="0">
                <a:ea typeface="Times New Roman" panose="02020603050405020304" pitchFamily="18" charset="0"/>
              </a:rPr>
              <a:t>9</a:t>
            </a:r>
            <a:r>
              <a:rPr lang="en-US" sz="1100" dirty="0">
                <a:effectLst/>
                <a:ea typeface="Times New Roman" panose="02020603050405020304" pitchFamily="18" charset="0"/>
              </a:rPr>
              <a:t>. Allow to cool before eating.</a:t>
            </a:r>
          </a:p>
          <a:p>
            <a:endParaRPr lang="en-US" sz="1100" b="1" dirty="0"/>
          </a:p>
          <a:p>
            <a:endParaRPr lang="en-US" sz="1100" dirty="0"/>
          </a:p>
          <a:p>
            <a:endParaRPr lang="en-US" sz="1100" dirty="0"/>
          </a:p>
        </p:txBody>
      </p:sp>
      <p:sp>
        <p:nvSpPr>
          <p:cNvPr id="6" name="TextBox 5"/>
          <p:cNvSpPr txBox="1"/>
          <p:nvPr/>
        </p:nvSpPr>
        <p:spPr>
          <a:xfrm>
            <a:off x="4002126" y="3470395"/>
            <a:ext cx="3117035" cy="381207"/>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Vicki </a:t>
            </a:r>
            <a:r>
              <a:rPr lang="en-US" sz="900" i="1" dirty="0" err="1">
                <a:latin typeface="Helvetica" pitchFamily="34" charset="0"/>
                <a:cs typeface="Helvetica" pitchFamily="34" charset="0"/>
              </a:rPr>
              <a:t>Schanuel</a:t>
            </a:r>
            <a:r>
              <a:rPr lang="en-US" sz="900" i="1" dirty="0">
                <a:latin typeface="Helvetica" pitchFamily="34" charset="0"/>
                <a:cs typeface="Helvetica" pitchFamily="34" charset="0"/>
              </a:rPr>
              <a:t> &amp; Dwayne Saul</a:t>
            </a:r>
          </a:p>
        </p:txBody>
      </p:sp>
      <p:sp>
        <p:nvSpPr>
          <p:cNvPr id="7" name="TextBox 6"/>
          <p:cNvSpPr txBox="1"/>
          <p:nvPr/>
        </p:nvSpPr>
        <p:spPr>
          <a:xfrm>
            <a:off x="5032652" y="7959253"/>
            <a:ext cx="2339439"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8" name="TextBox 7"/>
          <p:cNvSpPr txBox="1"/>
          <p:nvPr/>
        </p:nvSpPr>
        <p:spPr>
          <a:xfrm>
            <a:off x="5058888" y="7671706"/>
            <a:ext cx="2324877" cy="276999"/>
          </a:xfrm>
          <a:prstGeom prst="rect">
            <a:avLst/>
          </a:prstGeom>
          <a:noFill/>
          <a:ln w="63500" cmpd="thinThick">
            <a:solidFill>
              <a:srgbClr val="FF330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2010 Inferno Orange RS</a:t>
            </a:r>
          </a:p>
        </p:txBody>
      </p:sp>
      <p:grpSp>
        <p:nvGrpSpPr>
          <p:cNvPr id="2" name="Group 9"/>
          <p:cNvGrpSpPr/>
          <p:nvPr/>
        </p:nvGrpSpPr>
        <p:grpSpPr>
          <a:xfrm>
            <a:off x="852302" y="7067550"/>
            <a:ext cx="3948810" cy="2033772"/>
            <a:chOff x="333375" y="7422078"/>
            <a:chExt cx="3953617" cy="2036248"/>
          </a:xfrm>
        </p:grpSpPr>
        <p:sp>
          <p:nvSpPr>
            <p:cNvPr id="11" name="Rectangle 10"/>
            <p:cNvSpPr/>
            <p:nvPr/>
          </p:nvSpPr>
          <p:spPr>
            <a:xfrm>
              <a:off x="333375" y="7422078"/>
              <a:ext cx="3953617" cy="203624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wayne's preferred pic_DS001 (23Aug15)-1.JPG"/>
            <p:cNvPicPr>
              <a:picLocks noChangeAspect="1"/>
            </p:cNvPicPr>
            <p:nvPr/>
          </p:nvPicPr>
          <p:blipFill>
            <a:blip r:embed="rId4" cstate="print"/>
            <a:stretch>
              <a:fillRect/>
            </a:stretch>
          </p:blipFill>
          <p:spPr>
            <a:xfrm>
              <a:off x="439388" y="7515724"/>
              <a:ext cx="3734789" cy="1853905"/>
            </a:xfrm>
            <a:prstGeom prst="rect">
              <a:avLst/>
            </a:prstGeom>
          </p:spPr>
        </p:pic>
      </p:grpSp>
      <p:sp>
        <p:nvSpPr>
          <p:cNvPr id="14" name="Title 1">
            <a:extLst>
              <a:ext uri="{FF2B5EF4-FFF2-40B4-BE49-F238E27FC236}">
                <a16:creationId xmlns:a16="http://schemas.microsoft.com/office/drawing/2014/main" id="{B7946183-B3C1-4B02-9041-76B601B52A73}"/>
              </a:ext>
            </a:extLst>
          </p:cNvPr>
          <p:cNvSpPr txBox="1">
            <a:spLocks/>
          </p:cNvSpPr>
          <p:nvPr/>
        </p:nvSpPr>
        <p:spPr>
          <a:xfrm>
            <a:off x="3512217" y="260327"/>
            <a:ext cx="4103487" cy="729673"/>
          </a:xfrm>
          <a:prstGeom prst="rect">
            <a:avLst/>
          </a:prstGeom>
        </p:spPr>
        <p:txBody>
          <a:bodyPr vert="horz" lIns="101882" tIns="50941" rIns="101882" bIns="50941" rtlCol="0" anchor="b">
            <a:noAutofit/>
          </a:bodyPr>
          <a:lstStyle/>
          <a:p>
            <a:pPr marL="0" marR="0" lvl="0" indent="0" algn="ctr" defTabSz="1018824" rtl="0" eaLnBrk="1" fontAlgn="auto" latinLnBrk="0" hangingPunct="1">
              <a:lnSpc>
                <a:spcPct val="100000"/>
              </a:lnSpc>
              <a:spcBef>
                <a:spcPct val="0"/>
              </a:spcBef>
              <a:spcAft>
                <a:spcPts val="0"/>
              </a:spcAft>
              <a:buClrTx/>
              <a:buSzTx/>
              <a:buFontTx/>
              <a:buNone/>
              <a:tabLst/>
              <a:defRPr/>
            </a:pPr>
            <a:r>
              <a:rPr lang="en-US" sz="3600" dirty="0">
                <a:effectLst>
                  <a:outerShdw blurRad="38100" dist="38100" dir="2700000" algn="tl">
                    <a:srgbClr val="000000">
                      <a:alpha val="43137"/>
                    </a:srgbClr>
                  </a:outerShdw>
                </a:effectLst>
                <a:latin typeface="Brush Script Std" pitchFamily="66" charset="0"/>
                <a:ea typeface="+mj-ea"/>
                <a:cs typeface="+mj-cs"/>
              </a:rPr>
              <a:t>Banana Bread Cookies</a:t>
            </a:r>
            <a:endParaRPr kumimoji="0" lang="en-US" sz="3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rush Script Std" pitchFamily="66" charset="0"/>
              <a:ea typeface="+mj-ea"/>
              <a:cs typeface="+mj-cs"/>
            </a:endParaRPr>
          </a:p>
        </p:txBody>
      </p:sp>
      <p:sp>
        <p:nvSpPr>
          <p:cNvPr id="20" name="Half Frame 19"/>
          <p:cNvSpPr/>
          <p:nvPr/>
        </p:nvSpPr>
        <p:spPr>
          <a:xfrm rot="16200000">
            <a:off x="4026155" y="3100979"/>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Half Frame 20"/>
          <p:cNvSpPr/>
          <p:nvPr/>
        </p:nvSpPr>
        <p:spPr>
          <a:xfrm>
            <a:off x="4060193" y="1260836"/>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Half Frame 21"/>
          <p:cNvSpPr/>
          <p:nvPr/>
        </p:nvSpPr>
        <p:spPr>
          <a:xfrm rot="5400000">
            <a:off x="6774765" y="1260836"/>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Half Frame 22"/>
          <p:cNvSpPr/>
          <p:nvPr/>
        </p:nvSpPr>
        <p:spPr>
          <a:xfrm rot="10800000">
            <a:off x="6822829" y="3050027"/>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745439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some food&#10;&#10;Description automatically generated with medium confidence">
            <a:extLst>
              <a:ext uri="{FF2B5EF4-FFF2-40B4-BE49-F238E27FC236}">
                <a16:creationId xmlns:a16="http://schemas.microsoft.com/office/drawing/2014/main" id="{355EB010-E08C-4C3B-862B-1618FB08B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5046" y="1653811"/>
            <a:ext cx="1638965" cy="2178003"/>
          </a:xfrm>
          <a:prstGeom prst="rect">
            <a:avLst/>
          </a:prstGeom>
        </p:spPr>
      </p:pic>
      <p:sp>
        <p:nvSpPr>
          <p:cNvPr id="6" name="TextBox 5"/>
          <p:cNvSpPr txBox="1"/>
          <p:nvPr/>
        </p:nvSpPr>
        <p:spPr>
          <a:xfrm>
            <a:off x="4688434" y="3977318"/>
            <a:ext cx="1796618" cy="37677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Vicki </a:t>
            </a:r>
            <a:r>
              <a:rPr lang="en-US" sz="900" i="1" dirty="0" err="1">
                <a:latin typeface="Helvetica" pitchFamily="34" charset="0"/>
                <a:cs typeface="Helvetica" pitchFamily="34" charset="0"/>
              </a:rPr>
              <a:t>Schanuel</a:t>
            </a:r>
            <a:r>
              <a:rPr lang="en-US" sz="900" i="1" dirty="0">
                <a:latin typeface="Helvetica" pitchFamily="34" charset="0"/>
                <a:cs typeface="Helvetica" pitchFamily="34" charset="0"/>
              </a:rPr>
              <a:t> &amp; Dwayne Saul</a:t>
            </a:r>
          </a:p>
        </p:txBody>
      </p:sp>
      <p:sp>
        <p:nvSpPr>
          <p:cNvPr id="7" name="TextBox 6"/>
          <p:cNvSpPr txBox="1"/>
          <p:nvPr/>
        </p:nvSpPr>
        <p:spPr>
          <a:xfrm>
            <a:off x="5032652" y="7959253"/>
            <a:ext cx="2339439"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8" name="TextBox 7"/>
          <p:cNvSpPr txBox="1"/>
          <p:nvPr/>
        </p:nvSpPr>
        <p:spPr>
          <a:xfrm>
            <a:off x="5058888" y="7671706"/>
            <a:ext cx="2324877" cy="276999"/>
          </a:xfrm>
          <a:prstGeom prst="rect">
            <a:avLst/>
          </a:prstGeom>
          <a:noFill/>
          <a:ln w="63500" cmpd="thinThick">
            <a:solidFill>
              <a:srgbClr val="FF330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2010 Inferno Orange RS</a:t>
            </a:r>
          </a:p>
        </p:txBody>
      </p:sp>
      <p:grpSp>
        <p:nvGrpSpPr>
          <p:cNvPr id="2" name="Group 9"/>
          <p:cNvGrpSpPr/>
          <p:nvPr/>
        </p:nvGrpSpPr>
        <p:grpSpPr>
          <a:xfrm>
            <a:off x="852302" y="7067550"/>
            <a:ext cx="3948810" cy="2033772"/>
            <a:chOff x="333375" y="7422078"/>
            <a:chExt cx="3953617" cy="2036248"/>
          </a:xfrm>
        </p:grpSpPr>
        <p:sp>
          <p:nvSpPr>
            <p:cNvPr id="11" name="Rectangle 10"/>
            <p:cNvSpPr/>
            <p:nvPr/>
          </p:nvSpPr>
          <p:spPr>
            <a:xfrm>
              <a:off x="333375" y="7422078"/>
              <a:ext cx="3953617" cy="203624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Dwayne's preferred pic_DS001 (23Aug15)-1.JPG"/>
            <p:cNvPicPr>
              <a:picLocks noChangeAspect="1"/>
            </p:cNvPicPr>
            <p:nvPr/>
          </p:nvPicPr>
          <p:blipFill>
            <a:blip r:embed="rId3" cstate="print"/>
            <a:stretch>
              <a:fillRect/>
            </a:stretch>
          </p:blipFill>
          <p:spPr>
            <a:xfrm>
              <a:off x="439388" y="7515724"/>
              <a:ext cx="3734789" cy="1853905"/>
            </a:xfrm>
            <a:prstGeom prst="rect">
              <a:avLst/>
            </a:prstGeom>
          </p:spPr>
        </p:pic>
      </p:grpSp>
      <p:sp>
        <p:nvSpPr>
          <p:cNvPr id="14" name="Title 1">
            <a:extLst>
              <a:ext uri="{FF2B5EF4-FFF2-40B4-BE49-F238E27FC236}">
                <a16:creationId xmlns:a16="http://schemas.microsoft.com/office/drawing/2014/main" id="{B7946183-B3C1-4B02-9041-76B601B52A73}"/>
              </a:ext>
            </a:extLst>
          </p:cNvPr>
          <p:cNvSpPr txBox="1">
            <a:spLocks/>
          </p:cNvSpPr>
          <p:nvPr/>
        </p:nvSpPr>
        <p:spPr>
          <a:xfrm>
            <a:off x="3456466" y="745717"/>
            <a:ext cx="4103487" cy="729673"/>
          </a:xfrm>
          <a:prstGeom prst="rect">
            <a:avLst/>
          </a:prstGeom>
        </p:spPr>
        <p:txBody>
          <a:bodyPr vert="horz" lIns="101882" tIns="50941" rIns="101882" bIns="50941" rtlCol="0" anchor="b">
            <a:noAutofit/>
          </a:bodyPr>
          <a:lstStyle/>
          <a:p>
            <a:pPr marL="0" marR="0" lvl="0" indent="0" algn="ctr" defTabSz="1018824" rtl="0" eaLnBrk="1" fontAlgn="auto" latinLnBrk="0" hangingPunct="1">
              <a:lnSpc>
                <a:spcPct val="100000"/>
              </a:lnSpc>
              <a:spcBef>
                <a:spcPct val="0"/>
              </a:spcBef>
              <a:spcAft>
                <a:spcPts val="0"/>
              </a:spcAft>
              <a:buClrTx/>
              <a:buSzTx/>
              <a:buFontTx/>
              <a:buNone/>
              <a:tabLst/>
              <a:defRPr/>
            </a:pPr>
            <a:r>
              <a:rPr lang="en-US" sz="3600" dirty="0">
                <a:effectLst>
                  <a:outerShdw blurRad="38100" dist="38100" dir="2700000" algn="tl">
                    <a:srgbClr val="000000">
                      <a:alpha val="43137"/>
                    </a:srgbClr>
                  </a:outerShdw>
                </a:effectLst>
                <a:latin typeface="Brush Script Std" pitchFamily="66" charset="0"/>
                <a:ea typeface="+mj-ea"/>
                <a:cs typeface="+mj-cs"/>
              </a:rPr>
              <a:t>Banana Bread Chocolate Chip Cookies</a:t>
            </a:r>
            <a:endParaRPr kumimoji="0" lang="en-US" sz="36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Brush Script Std" pitchFamily="66" charset="0"/>
              <a:ea typeface="+mj-ea"/>
              <a:cs typeface="+mj-cs"/>
            </a:endParaRPr>
          </a:p>
        </p:txBody>
      </p:sp>
      <p:sp>
        <p:nvSpPr>
          <p:cNvPr id="20" name="Half Frame 19"/>
          <p:cNvSpPr/>
          <p:nvPr/>
        </p:nvSpPr>
        <p:spPr>
          <a:xfrm rot="16200000">
            <a:off x="4688256" y="3586502"/>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Half Frame 20"/>
          <p:cNvSpPr/>
          <p:nvPr/>
        </p:nvSpPr>
        <p:spPr>
          <a:xfrm>
            <a:off x="4638013" y="1557420"/>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Half Frame 21"/>
          <p:cNvSpPr/>
          <p:nvPr/>
        </p:nvSpPr>
        <p:spPr>
          <a:xfrm rot="5400000">
            <a:off x="6166647" y="1518360"/>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Half Frame 22"/>
          <p:cNvSpPr/>
          <p:nvPr/>
        </p:nvSpPr>
        <p:spPr>
          <a:xfrm rot="10800000">
            <a:off x="6164682" y="3559780"/>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 name="Picture 18" descr="Green ornament.JPG">
            <a:extLst>
              <a:ext uri="{FF2B5EF4-FFF2-40B4-BE49-F238E27FC236}">
                <a16:creationId xmlns:a16="http://schemas.microsoft.com/office/drawing/2014/main" id="{84259ED9-9A02-4615-9DBB-67252DFDA876}"/>
              </a:ext>
            </a:extLst>
          </p:cNvPr>
          <p:cNvPicPr/>
          <p:nvPr/>
        </p:nvPicPr>
        <p:blipFill>
          <a:blip r:embed="rId4" cstate="print"/>
          <a:stretch>
            <a:fillRect/>
          </a:stretch>
        </p:blipFill>
        <p:spPr>
          <a:xfrm>
            <a:off x="2525757" y="1135638"/>
            <a:ext cx="1403808" cy="1676771"/>
          </a:xfrm>
          <a:prstGeom prst="rect">
            <a:avLst/>
          </a:prstGeom>
        </p:spPr>
      </p:pic>
      <p:pic>
        <p:nvPicPr>
          <p:cNvPr id="24" name="Picture 23" descr="Gold ornament.JPG">
            <a:extLst>
              <a:ext uri="{FF2B5EF4-FFF2-40B4-BE49-F238E27FC236}">
                <a16:creationId xmlns:a16="http://schemas.microsoft.com/office/drawing/2014/main" id="{12ACE116-EC84-4E72-B86B-AA60A61CEFE4}"/>
              </a:ext>
            </a:extLst>
          </p:cNvPr>
          <p:cNvPicPr/>
          <p:nvPr/>
        </p:nvPicPr>
        <p:blipFill>
          <a:blip r:embed="rId5" cstate="print"/>
          <a:stretch>
            <a:fillRect/>
          </a:stretch>
        </p:blipFill>
        <p:spPr>
          <a:xfrm>
            <a:off x="1378389" y="499054"/>
            <a:ext cx="1293295" cy="1242578"/>
          </a:xfrm>
          <a:prstGeom prst="rect">
            <a:avLst/>
          </a:prstGeom>
        </p:spPr>
      </p:pic>
      <p:sp>
        <p:nvSpPr>
          <p:cNvPr id="26" name="Subtitle 2">
            <a:extLst>
              <a:ext uri="{FF2B5EF4-FFF2-40B4-BE49-F238E27FC236}">
                <a16:creationId xmlns:a16="http://schemas.microsoft.com/office/drawing/2014/main" id="{B1FE2CE6-DD30-4F94-9212-B68AD81E7CAC}"/>
              </a:ext>
            </a:extLst>
          </p:cNvPr>
          <p:cNvSpPr txBox="1">
            <a:spLocks/>
          </p:cNvSpPr>
          <p:nvPr/>
        </p:nvSpPr>
        <p:spPr>
          <a:xfrm>
            <a:off x="504834" y="2346977"/>
            <a:ext cx="3160614" cy="3854278"/>
          </a:xfrm>
          <a:prstGeom prst="rect">
            <a:avLst/>
          </a:prstGeom>
        </p:spPr>
        <p:txBody>
          <a:bodyPr vert="horz" lIns="101882" tIns="50941" rIns="101882" bIns="50941" rtlCol="0">
            <a:noAutofit/>
          </a:bodyPr>
          <a:lstStyle>
            <a:lvl1pPr marL="0" indent="0" algn="ctr" defTabSz="1018824" rtl="0" eaLnBrk="1" latinLnBrk="0" hangingPunct="1">
              <a:spcBef>
                <a:spcPct val="20000"/>
              </a:spcBef>
              <a:buFont typeface="Arial"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itchFamily="34" charset="0"/>
              <a:buNone/>
              <a:defRPr sz="2200" kern="1200">
                <a:solidFill>
                  <a:schemeClr val="tx1">
                    <a:tint val="75000"/>
                  </a:schemeClr>
                </a:solidFill>
                <a:latin typeface="+mn-lt"/>
                <a:ea typeface="+mn-ea"/>
                <a:cs typeface="+mn-cs"/>
              </a:defRPr>
            </a:lvl9pPr>
          </a:lstStyle>
          <a:p>
            <a:pPr algn="l">
              <a:spcBef>
                <a:spcPts val="0"/>
              </a:spcBef>
            </a:pPr>
            <a:r>
              <a:rPr lang="en-US" sz="1200" b="1" dirty="0">
                <a:solidFill>
                  <a:schemeClr val="tx1"/>
                </a:solidFill>
                <a:latin typeface="Helvetica" panose="020B0604020202020204" pitchFamily="34" charset="0"/>
                <a:cs typeface="Helvetica" panose="020B0604020202020204" pitchFamily="34" charset="0"/>
              </a:rPr>
              <a:t>Ingredients</a:t>
            </a:r>
          </a:p>
          <a:p>
            <a:pPr algn="l">
              <a:spcBef>
                <a:spcPts val="0"/>
              </a:spcBef>
            </a:pPr>
            <a:r>
              <a:rPr lang="en-US" sz="1100" dirty="0">
                <a:solidFill>
                  <a:schemeClr val="tx1"/>
                </a:solidFill>
                <a:ea typeface="Times New Roman" panose="02020603050405020304" pitchFamily="18" charset="0"/>
              </a:rPr>
              <a:t>1 overripe banana, mashed</a:t>
            </a:r>
            <a:br>
              <a:rPr lang="en-US" sz="1100" dirty="0">
                <a:solidFill>
                  <a:schemeClr val="tx1"/>
                </a:solidFill>
                <a:ea typeface="Times New Roman" panose="02020603050405020304" pitchFamily="18" charset="0"/>
              </a:rPr>
            </a:br>
            <a:r>
              <a:rPr lang="en-US" sz="1100" dirty="0">
                <a:solidFill>
                  <a:schemeClr val="tx1"/>
                </a:solidFill>
                <a:ea typeface="Times New Roman" panose="02020603050405020304" pitchFamily="18" charset="0"/>
              </a:rPr>
              <a:t>1/2 cup vegetable oil or melted butter</a:t>
            </a:r>
            <a:br>
              <a:rPr lang="en-US" sz="1100" dirty="0">
                <a:solidFill>
                  <a:schemeClr val="tx1"/>
                </a:solidFill>
                <a:ea typeface="Times New Roman" panose="02020603050405020304" pitchFamily="18" charset="0"/>
              </a:rPr>
            </a:br>
            <a:r>
              <a:rPr lang="en-US" sz="1100" dirty="0">
                <a:solidFill>
                  <a:schemeClr val="tx1"/>
                </a:solidFill>
                <a:ea typeface="Times New Roman" panose="02020603050405020304" pitchFamily="18" charset="0"/>
              </a:rPr>
              <a:t>3/4 cup brown sugar, packed</a:t>
            </a:r>
            <a:br>
              <a:rPr lang="en-US" sz="1100" dirty="0">
                <a:solidFill>
                  <a:schemeClr val="tx1"/>
                </a:solidFill>
                <a:ea typeface="Times New Roman" panose="02020603050405020304" pitchFamily="18" charset="0"/>
              </a:rPr>
            </a:br>
            <a:r>
              <a:rPr lang="en-US" sz="1100" dirty="0">
                <a:solidFill>
                  <a:schemeClr val="tx1"/>
                </a:solidFill>
                <a:ea typeface="Times New Roman" panose="02020603050405020304" pitchFamily="18" charset="0"/>
              </a:rPr>
              <a:t>1 egg yolk</a:t>
            </a:r>
            <a:br>
              <a:rPr lang="en-US" sz="1100" dirty="0">
                <a:solidFill>
                  <a:schemeClr val="tx1"/>
                </a:solidFill>
                <a:ea typeface="Times New Roman" panose="02020603050405020304" pitchFamily="18" charset="0"/>
              </a:rPr>
            </a:br>
            <a:r>
              <a:rPr lang="en-US" sz="1100" dirty="0">
                <a:solidFill>
                  <a:schemeClr val="tx1"/>
                </a:solidFill>
                <a:ea typeface="Times New Roman" panose="02020603050405020304" pitchFamily="18" charset="0"/>
              </a:rPr>
              <a:t>1 teaspoon vanilla extract</a:t>
            </a:r>
            <a:br>
              <a:rPr lang="en-US" sz="1100" dirty="0">
                <a:solidFill>
                  <a:schemeClr val="tx1"/>
                </a:solidFill>
                <a:ea typeface="Times New Roman" panose="02020603050405020304" pitchFamily="18" charset="0"/>
              </a:rPr>
            </a:br>
            <a:r>
              <a:rPr lang="en-US" sz="1100" dirty="0">
                <a:solidFill>
                  <a:schemeClr val="tx1"/>
                </a:solidFill>
                <a:ea typeface="Times New Roman" panose="02020603050405020304" pitchFamily="18" charset="0"/>
              </a:rPr>
              <a:t>1 1/3 cups flour</a:t>
            </a:r>
            <a:br>
              <a:rPr lang="en-US" sz="1100" dirty="0">
                <a:solidFill>
                  <a:schemeClr val="tx1"/>
                </a:solidFill>
                <a:ea typeface="Times New Roman" panose="02020603050405020304" pitchFamily="18" charset="0"/>
              </a:rPr>
            </a:br>
            <a:r>
              <a:rPr lang="en-US" sz="1100" dirty="0">
                <a:solidFill>
                  <a:schemeClr val="tx1"/>
                </a:solidFill>
                <a:ea typeface="Times New Roman" panose="02020603050405020304" pitchFamily="18" charset="0"/>
              </a:rPr>
              <a:t>1/2 teaspoon baking soda</a:t>
            </a:r>
            <a:br>
              <a:rPr lang="en-US" sz="1100" dirty="0">
                <a:solidFill>
                  <a:schemeClr val="tx1"/>
                </a:solidFill>
                <a:ea typeface="Times New Roman" panose="02020603050405020304" pitchFamily="18" charset="0"/>
              </a:rPr>
            </a:br>
            <a:r>
              <a:rPr lang="en-US" sz="1100" dirty="0">
                <a:solidFill>
                  <a:schemeClr val="tx1"/>
                </a:solidFill>
                <a:ea typeface="Times New Roman" panose="02020603050405020304" pitchFamily="18" charset="0"/>
              </a:rPr>
              <a:t>2 teaspoon cinnamon</a:t>
            </a:r>
            <a:br>
              <a:rPr lang="en-US" sz="1100" dirty="0">
                <a:solidFill>
                  <a:schemeClr val="tx1"/>
                </a:solidFill>
                <a:ea typeface="Times New Roman" panose="02020603050405020304" pitchFamily="18" charset="0"/>
              </a:rPr>
            </a:br>
            <a:r>
              <a:rPr lang="en-US" sz="1100" dirty="0">
                <a:solidFill>
                  <a:schemeClr val="tx1"/>
                </a:solidFill>
                <a:ea typeface="Times New Roman" panose="02020603050405020304" pitchFamily="18" charset="0"/>
              </a:rPr>
              <a:t>1/2 teaspoon salt</a:t>
            </a:r>
            <a:br>
              <a:rPr lang="en-US" sz="1100" dirty="0">
                <a:solidFill>
                  <a:schemeClr val="tx1"/>
                </a:solidFill>
                <a:ea typeface="Times New Roman" panose="02020603050405020304" pitchFamily="18" charset="0"/>
              </a:rPr>
            </a:br>
            <a:r>
              <a:rPr lang="en-US" sz="1100" dirty="0">
                <a:solidFill>
                  <a:schemeClr val="tx1"/>
                </a:solidFill>
                <a:ea typeface="Times New Roman" panose="02020603050405020304" pitchFamily="18" charset="0"/>
              </a:rPr>
              <a:t>2/3 cup chocolate chips</a:t>
            </a:r>
          </a:p>
          <a:p>
            <a:pPr algn="l">
              <a:spcBef>
                <a:spcPts val="0"/>
              </a:spcBef>
            </a:pPr>
            <a:endParaRPr lang="en-US" sz="1100" dirty="0">
              <a:solidFill>
                <a:schemeClr val="tx1"/>
              </a:solidFill>
            </a:endParaRPr>
          </a:p>
        </p:txBody>
      </p:sp>
      <p:sp>
        <p:nvSpPr>
          <p:cNvPr id="27" name="TextBox 26">
            <a:extLst>
              <a:ext uri="{FF2B5EF4-FFF2-40B4-BE49-F238E27FC236}">
                <a16:creationId xmlns:a16="http://schemas.microsoft.com/office/drawing/2014/main" id="{6D06A828-7B38-4055-ABD5-632E0D434287}"/>
              </a:ext>
            </a:extLst>
          </p:cNvPr>
          <p:cNvSpPr txBox="1"/>
          <p:nvPr/>
        </p:nvSpPr>
        <p:spPr>
          <a:xfrm>
            <a:off x="504833" y="4398449"/>
            <a:ext cx="6347440" cy="2646878"/>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0" marR="0"/>
            <a:r>
              <a:rPr lang="en-US" sz="1100" dirty="0">
                <a:effectLst/>
                <a:ea typeface="Times New Roman" panose="02020603050405020304" pitchFamily="18" charset="0"/>
              </a:rPr>
              <a:t>1. In a large bowl, combine the melted butter, brown sugar, and mashed banana; mix to combine.</a:t>
            </a:r>
          </a:p>
          <a:p>
            <a:pPr marL="0" marR="0"/>
            <a:r>
              <a:rPr lang="en-US" sz="1100" dirty="0">
                <a:effectLst/>
                <a:ea typeface="Times New Roman" panose="02020603050405020304" pitchFamily="18" charset="0"/>
              </a:rPr>
              <a:t>2. Add the egg yolk and vanilla extract and mix well.</a:t>
            </a:r>
          </a:p>
          <a:p>
            <a:pPr marL="0" marR="0"/>
            <a:r>
              <a:rPr lang="en-US" sz="1100" dirty="0">
                <a:effectLst/>
                <a:ea typeface="Times New Roman" panose="02020603050405020304" pitchFamily="18" charset="0"/>
              </a:rPr>
              <a:t>3. Add flour, salt, baking soda, and cinnamon. </a:t>
            </a:r>
          </a:p>
          <a:p>
            <a:pPr marL="0" marR="0"/>
            <a:r>
              <a:rPr lang="en-US" sz="1100" dirty="0">
                <a:ea typeface="Times New Roman" panose="02020603050405020304" pitchFamily="18" charset="0"/>
              </a:rPr>
              <a:t>4. </a:t>
            </a:r>
            <a:r>
              <a:rPr lang="en-US" sz="1100" dirty="0">
                <a:effectLst/>
                <a:ea typeface="Times New Roman" panose="02020603050405020304" pitchFamily="18" charset="0"/>
              </a:rPr>
              <a:t>Stir until combined and no streaks of flour remain.</a:t>
            </a:r>
          </a:p>
          <a:p>
            <a:pPr marL="0" marR="0"/>
            <a:r>
              <a:rPr lang="en-US" sz="1100" dirty="0">
                <a:ea typeface="Times New Roman" panose="02020603050405020304" pitchFamily="18" charset="0"/>
              </a:rPr>
              <a:t>5</a:t>
            </a:r>
            <a:r>
              <a:rPr lang="en-US" sz="1100" dirty="0">
                <a:effectLst/>
                <a:ea typeface="Times New Roman" panose="02020603050405020304" pitchFamily="18" charset="0"/>
              </a:rPr>
              <a:t>. </a:t>
            </a:r>
            <a:r>
              <a:rPr lang="en-US" sz="1100" dirty="0">
                <a:ea typeface="Times New Roman" panose="02020603050405020304" pitchFamily="18" charset="0"/>
              </a:rPr>
              <a:t>Finally</a:t>
            </a:r>
            <a:r>
              <a:rPr lang="en-US" sz="1100" dirty="0">
                <a:effectLst/>
                <a:ea typeface="Times New Roman" panose="02020603050405020304" pitchFamily="18" charset="0"/>
              </a:rPr>
              <a:t>, fold in the chocolate chips.  </a:t>
            </a:r>
          </a:p>
          <a:p>
            <a:pPr marL="0" marR="0"/>
            <a:r>
              <a:rPr lang="en-US" sz="1100" dirty="0">
                <a:ea typeface="Times New Roman" panose="02020603050405020304" pitchFamily="18" charset="0"/>
              </a:rPr>
              <a:t>6. </a:t>
            </a:r>
            <a:r>
              <a:rPr lang="en-US" sz="1100" dirty="0">
                <a:effectLst/>
                <a:ea typeface="Times New Roman" panose="02020603050405020304" pitchFamily="18" charset="0"/>
              </a:rPr>
              <a:t>Set aside to let the flour hydrate in the dough while the oven preheats.</a:t>
            </a:r>
          </a:p>
          <a:p>
            <a:pPr marL="0" marR="0"/>
            <a:r>
              <a:rPr lang="en-US" sz="1100" dirty="0">
                <a:effectLst/>
                <a:ea typeface="Times New Roman" panose="02020603050405020304" pitchFamily="18" charset="0"/>
              </a:rPr>
              <a:t>7. Line a Cookie sheet with parchment paper and preheat the oven to 350°F. </a:t>
            </a:r>
          </a:p>
          <a:p>
            <a:pPr marL="0" marR="0"/>
            <a:r>
              <a:rPr lang="en-US" sz="1100" dirty="0">
                <a:ea typeface="Times New Roman" panose="02020603050405020304" pitchFamily="18" charset="0"/>
              </a:rPr>
              <a:t>8. </a:t>
            </a:r>
            <a:r>
              <a:rPr lang="en-US" sz="1100" dirty="0">
                <a:effectLst/>
                <a:ea typeface="Times New Roman" panose="02020603050405020304" pitchFamily="18" charset="0"/>
              </a:rPr>
              <a:t>Once the oven is preheated, use a cookie scoop or a spoon to scoop out about 1-inch dough balls,</a:t>
            </a:r>
          </a:p>
          <a:p>
            <a:pPr marL="0" marR="0"/>
            <a:r>
              <a:rPr lang="en-US" sz="1100" dirty="0">
                <a:ea typeface="Times New Roman" panose="02020603050405020304" pitchFamily="18" charset="0"/>
              </a:rPr>
              <a:t>    </a:t>
            </a:r>
            <a:r>
              <a:rPr lang="en-US" sz="1100" dirty="0">
                <a:effectLst/>
                <a:ea typeface="Times New Roman" panose="02020603050405020304" pitchFamily="18" charset="0"/>
              </a:rPr>
              <a:t>rolling them in your hands.  </a:t>
            </a:r>
          </a:p>
          <a:p>
            <a:pPr marL="0" marR="0"/>
            <a:r>
              <a:rPr lang="en-US" sz="1100" dirty="0">
                <a:ea typeface="Times New Roman" panose="02020603050405020304" pitchFamily="18" charset="0"/>
              </a:rPr>
              <a:t>9. </a:t>
            </a:r>
            <a:r>
              <a:rPr lang="en-US" sz="1100" dirty="0">
                <a:effectLst/>
                <a:ea typeface="Times New Roman" panose="02020603050405020304" pitchFamily="18" charset="0"/>
              </a:rPr>
              <a:t>Place balls 2 inches apart on the prepared cookie sheet and bake for 10 to 11 minutes or until the edges</a:t>
            </a:r>
          </a:p>
          <a:p>
            <a:pPr marL="0" marR="0"/>
            <a:r>
              <a:rPr lang="en-US" sz="1100" dirty="0">
                <a:ea typeface="Times New Roman" panose="02020603050405020304" pitchFamily="18" charset="0"/>
              </a:rPr>
              <a:t>     </a:t>
            </a:r>
            <a:r>
              <a:rPr lang="en-US" sz="1100" dirty="0">
                <a:effectLst/>
                <a:ea typeface="Times New Roman" panose="02020603050405020304" pitchFamily="18" charset="0"/>
              </a:rPr>
              <a:t>are set and the cookies have puffed up, but the middle is still underbaked.</a:t>
            </a:r>
          </a:p>
          <a:p>
            <a:pPr marL="0" marR="0"/>
            <a:r>
              <a:rPr lang="en-US" sz="1100" dirty="0">
                <a:effectLst/>
                <a:ea typeface="Times New Roman" panose="02020603050405020304" pitchFamily="18" charset="0"/>
              </a:rPr>
              <a:t>10. Allow to cool before eating.</a:t>
            </a:r>
            <a:endParaRPr lang="en-US" sz="1100" b="1" dirty="0"/>
          </a:p>
          <a:p>
            <a:endParaRPr lang="en-US" sz="1100" dirty="0"/>
          </a:p>
          <a:p>
            <a:endParaRPr lang="en-US" sz="1100" dirty="0"/>
          </a:p>
        </p:txBody>
      </p:sp>
    </p:spTree>
    <p:extLst>
      <p:ext uri="{BB962C8B-B14F-4D97-AF65-F5344CB8AC3E}">
        <p14:creationId xmlns:p14="http://schemas.microsoft.com/office/powerpoint/2010/main" val="79883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some rocks&#10;&#10;Description automatically generated with medium confidence">
            <a:extLst>
              <a:ext uri="{FF2B5EF4-FFF2-40B4-BE49-F238E27FC236}">
                <a16:creationId xmlns:a16="http://schemas.microsoft.com/office/drawing/2014/main" id="{A68DD130-4384-4708-9F97-B6EF497E38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933" y="1424537"/>
            <a:ext cx="2068492" cy="2757988"/>
          </a:xfrm>
          <a:prstGeom prst="rect">
            <a:avLst/>
          </a:prstGeom>
        </p:spPr>
      </p:pic>
      <p:pic>
        <p:nvPicPr>
          <p:cNvPr id="22" name="Picture 3" descr="C:\Kathy\PERSONAL FILES\Camaro Club\Cookie Walk 2019\Icons\Christmas candles.JPG">
            <a:extLst>
              <a:ext uri="{FF2B5EF4-FFF2-40B4-BE49-F238E27FC236}">
                <a16:creationId xmlns:a16="http://schemas.microsoft.com/office/drawing/2014/main" id="{5DB421D6-48AA-43FE-841B-07D50F058A94}"/>
              </a:ext>
            </a:extLst>
          </p:cNvPr>
          <p:cNvPicPr>
            <a:picLocks noChangeAspect="1" noChangeArrowheads="1"/>
          </p:cNvPicPr>
          <p:nvPr/>
        </p:nvPicPr>
        <p:blipFill>
          <a:blip r:embed="rId3" cstate="print"/>
          <a:srcRect/>
          <a:stretch>
            <a:fillRect/>
          </a:stretch>
        </p:blipFill>
        <p:spPr bwMode="auto">
          <a:xfrm>
            <a:off x="1747004" y="987633"/>
            <a:ext cx="2247597" cy="2416665"/>
          </a:xfrm>
          <a:prstGeom prst="rect">
            <a:avLst/>
          </a:prstGeom>
          <a:noFill/>
        </p:spPr>
      </p:pic>
      <p:sp>
        <p:nvSpPr>
          <p:cNvPr id="5" name="TextBox 4"/>
          <p:cNvSpPr txBox="1"/>
          <p:nvPr/>
        </p:nvSpPr>
        <p:spPr>
          <a:xfrm>
            <a:off x="453891" y="4153977"/>
            <a:ext cx="5186855" cy="276999"/>
          </a:xfrm>
          <a:prstGeom prst="rect">
            <a:avLst/>
          </a:prstGeom>
          <a:noFill/>
        </p:spPr>
        <p:txBody>
          <a:bodyPr wrap="square" rtlCol="0">
            <a:spAutoFit/>
          </a:bodyPr>
          <a:lstStyle/>
          <a:p>
            <a:r>
              <a:rPr lang="en-US" sz="1200" b="1" dirty="0">
                <a:latin typeface="Helvetica" pitchFamily="34" charset="0"/>
                <a:cs typeface="Helvetica" pitchFamily="34" charset="0"/>
              </a:rPr>
              <a:t>Ingredients</a:t>
            </a:r>
          </a:p>
        </p:txBody>
      </p:sp>
      <p:sp>
        <p:nvSpPr>
          <p:cNvPr id="6" name="TextBox 5"/>
          <p:cNvSpPr txBox="1"/>
          <p:nvPr/>
        </p:nvSpPr>
        <p:spPr>
          <a:xfrm>
            <a:off x="3316505" y="4627898"/>
            <a:ext cx="2218177" cy="461665"/>
          </a:xfrm>
          <a:prstGeom prst="rect">
            <a:avLst/>
          </a:prstGeom>
          <a:noFill/>
        </p:spPr>
        <p:txBody>
          <a:bodyPr wrap="square" rtlCol="0">
            <a:spAutoFit/>
          </a:bodyPr>
          <a:lstStyle/>
          <a:p>
            <a:r>
              <a:rPr lang="en-US" sz="1200" b="1" dirty="0">
                <a:latin typeface="Helvetica" pitchFamily="34" charset="0"/>
                <a:cs typeface="Helvetica" pitchFamily="34" charset="0"/>
              </a:rPr>
              <a:t>Directions</a:t>
            </a:r>
          </a:p>
          <a:p>
            <a:endParaRPr lang="en-US" sz="1200" b="1" dirty="0">
              <a:latin typeface="Helvetica" pitchFamily="34" charset="0"/>
              <a:cs typeface="Helvetica" pitchFamily="34" charset="0"/>
            </a:endParaRPr>
          </a:p>
        </p:txBody>
      </p:sp>
      <p:sp>
        <p:nvSpPr>
          <p:cNvPr id="7" name="TextBox 6"/>
          <p:cNvSpPr txBox="1"/>
          <p:nvPr/>
        </p:nvSpPr>
        <p:spPr>
          <a:xfrm>
            <a:off x="4502908" y="7703027"/>
            <a:ext cx="2753830" cy="276999"/>
          </a:xfrm>
          <a:prstGeom prst="rect">
            <a:avLst/>
          </a:prstGeom>
          <a:noFill/>
          <a:ln w="47625" cmpd="thinThick">
            <a:solidFill>
              <a:schemeClr val="tx2"/>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2016 Indy 500 Festival Car</a:t>
            </a:r>
          </a:p>
        </p:txBody>
      </p:sp>
      <p:sp>
        <p:nvSpPr>
          <p:cNvPr id="20" name="TextBox 19"/>
          <p:cNvSpPr txBox="1"/>
          <p:nvPr/>
        </p:nvSpPr>
        <p:spPr>
          <a:xfrm>
            <a:off x="4461462" y="8011083"/>
            <a:ext cx="2770496"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29" name="TextBox 28"/>
          <p:cNvSpPr txBox="1"/>
          <p:nvPr/>
        </p:nvSpPr>
        <p:spPr>
          <a:xfrm>
            <a:off x="449143" y="3618591"/>
            <a:ext cx="1740193" cy="400110"/>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a:latin typeface="Helvetica" pitchFamily="34" charset="0"/>
                <a:cs typeface="Helvetica" pitchFamily="34" charset="0"/>
              </a:rPr>
              <a:t>Total Time: 25 minutes</a:t>
            </a:r>
          </a:p>
          <a:p>
            <a:r>
              <a:rPr lang="en-US" sz="1000" dirty="0">
                <a:latin typeface="Helvetica" pitchFamily="34" charset="0"/>
                <a:cs typeface="Helvetica" pitchFamily="34" charset="0"/>
              </a:rPr>
              <a:t>Yield: 25-30 cookies</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00831" y="4440132"/>
            <a:ext cx="3073400" cy="1107996"/>
          </a:xfrm>
          <a:prstGeom prst="rect">
            <a:avLst/>
          </a:prstGeom>
          <a:noFill/>
        </p:spPr>
        <p:txBody>
          <a:bodyPr wrap="square" rtlCol="0">
            <a:spAutoFit/>
          </a:bodyPr>
          <a:lstStyle/>
          <a:p>
            <a:r>
              <a:rPr lang="en-US" sz="1100" dirty="0"/>
              <a:t>1 (8 ounce) package cream cheese</a:t>
            </a:r>
          </a:p>
          <a:p>
            <a:r>
              <a:rPr lang="en-US" sz="1100" dirty="0"/>
              <a:t>½ cup butter, softened</a:t>
            </a:r>
          </a:p>
          <a:p>
            <a:r>
              <a:rPr lang="en-US" sz="1100" dirty="0"/>
              <a:t>1 egg</a:t>
            </a:r>
          </a:p>
          <a:p>
            <a:r>
              <a:rPr lang="en-US" sz="1100" dirty="0"/>
              <a:t>¼ teaspoon vanilla extract</a:t>
            </a:r>
          </a:p>
          <a:p>
            <a:r>
              <a:rPr lang="en-US" sz="1100" dirty="0"/>
              <a:t>1 package yellow cake mix</a:t>
            </a:r>
          </a:p>
          <a:p>
            <a:r>
              <a:rPr lang="en-US" sz="1100" dirty="0"/>
              <a:t>¾ cup confectioner's sugar</a:t>
            </a:r>
          </a:p>
        </p:txBody>
      </p:sp>
      <p:sp>
        <p:nvSpPr>
          <p:cNvPr id="23" name="TextBox 22"/>
          <p:cNvSpPr txBox="1"/>
          <p:nvPr/>
        </p:nvSpPr>
        <p:spPr>
          <a:xfrm>
            <a:off x="3314700" y="4852082"/>
            <a:ext cx="4201182" cy="1615827"/>
          </a:xfrm>
          <a:prstGeom prst="rect">
            <a:avLst/>
          </a:prstGeom>
          <a:noFill/>
        </p:spPr>
        <p:txBody>
          <a:bodyPr wrap="square" rtlCol="0">
            <a:spAutoFit/>
          </a:bodyPr>
          <a:lstStyle/>
          <a:p>
            <a:r>
              <a:rPr lang="en-US" sz="1100" dirty="0"/>
              <a:t>1.  Heat oven to 350°F.</a:t>
            </a:r>
          </a:p>
          <a:p>
            <a:pPr marL="228600" indent="-228600"/>
            <a:r>
              <a:rPr lang="en-US" sz="1100" dirty="0"/>
              <a:t>2.  In a medium bowl, cream together the cream cheese and butter.</a:t>
            </a:r>
          </a:p>
          <a:p>
            <a:pPr lvl="0"/>
            <a:r>
              <a:rPr lang="en-US" sz="1100" dirty="0"/>
              <a:t>3.  Stir in the egg and vanilla.</a:t>
            </a:r>
          </a:p>
          <a:p>
            <a:pPr lvl="0"/>
            <a:r>
              <a:rPr lang="en-US" sz="1100" dirty="0"/>
              <a:t>4.  Add cake mix and stir until blended.</a:t>
            </a:r>
          </a:p>
          <a:p>
            <a:pPr lvl="0"/>
            <a:r>
              <a:rPr lang="en-US" sz="1100" dirty="0"/>
              <a:t>5.  Roll into 1-inch balls and roll the balls in the confectioners’ sugar.</a:t>
            </a:r>
          </a:p>
          <a:p>
            <a:pPr lvl="0"/>
            <a:r>
              <a:rPr lang="en-US" sz="1100" dirty="0"/>
              <a:t>6.  Place balls 2  inches  apart on a greased cookie sheet.</a:t>
            </a:r>
          </a:p>
          <a:p>
            <a:pPr lvl="0"/>
            <a:r>
              <a:rPr lang="en-US" sz="1100" dirty="0"/>
              <a:t>7.  Bake for  15 to 20  minutes in the oven. </a:t>
            </a:r>
          </a:p>
          <a:p>
            <a:pPr lvl="0"/>
            <a:r>
              <a:rPr lang="en-US" sz="1100" dirty="0"/>
              <a:t>8.  Lightly add more confectioners’ sugar. </a:t>
            </a:r>
          </a:p>
          <a:p>
            <a:pPr lvl="0"/>
            <a:r>
              <a:rPr lang="en-US" sz="1100" dirty="0"/>
              <a:t>9.  Remove from baking sheet to cool completely before storage.</a:t>
            </a:r>
          </a:p>
        </p:txBody>
      </p:sp>
      <p:sp>
        <p:nvSpPr>
          <p:cNvPr id="31" name="TextBox 30"/>
          <p:cNvSpPr txBox="1"/>
          <p:nvPr/>
        </p:nvSpPr>
        <p:spPr>
          <a:xfrm>
            <a:off x="4436933" y="4177162"/>
            <a:ext cx="2139989"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Jeanne &amp; Kevin Walk</a:t>
            </a:r>
          </a:p>
        </p:txBody>
      </p:sp>
      <p:pic>
        <p:nvPicPr>
          <p:cNvPr id="33" name="Picture 32"/>
          <p:cNvPicPr/>
          <p:nvPr/>
        </p:nvPicPr>
        <p:blipFill rotWithShape="1">
          <a:blip r:embed="rId4" cstate="print">
            <a:extLst>
              <a:ext uri="{28A0092B-C50C-407E-A947-70E740481C1C}">
                <a14:useLocalDpi xmlns:a14="http://schemas.microsoft.com/office/drawing/2010/main" val="0"/>
              </a:ext>
            </a:extLst>
          </a:blip>
          <a:srcRect t="12665" r="-132" b="28760"/>
          <a:stretch/>
        </p:blipFill>
        <p:spPr bwMode="auto">
          <a:xfrm>
            <a:off x="771525" y="7240773"/>
            <a:ext cx="3427862" cy="17396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4" name="TextBox 3"/>
          <p:cNvSpPr txBox="1"/>
          <p:nvPr/>
        </p:nvSpPr>
        <p:spPr>
          <a:xfrm>
            <a:off x="3571218" y="528886"/>
            <a:ext cx="4201182" cy="707886"/>
          </a:xfrm>
          <a:prstGeom prst="rect">
            <a:avLst/>
          </a:prstGeom>
          <a:noFill/>
        </p:spPr>
        <p:txBody>
          <a:bodyPr wrap="square" rtlCol="0">
            <a:spAutoFit/>
          </a:bodyPr>
          <a:lstStyle/>
          <a:p>
            <a:r>
              <a:rPr lang="en-US" sz="4000" b="1" dirty="0">
                <a:latin typeface="Brush Script Std" pitchFamily="66" charset="0"/>
              </a:rPr>
              <a:t>Gooey Butter Cookies</a:t>
            </a:r>
            <a:endParaRPr lang="en-US" sz="4000" dirty="0">
              <a:latin typeface="Brush Script Std" pitchFamily="66" charset="0"/>
            </a:endParaRPr>
          </a:p>
        </p:txBody>
      </p:sp>
      <p:sp>
        <p:nvSpPr>
          <p:cNvPr id="25" name="Half Frame 24"/>
          <p:cNvSpPr/>
          <p:nvPr/>
        </p:nvSpPr>
        <p:spPr>
          <a:xfrm>
            <a:off x="4351552" y="1361633"/>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5400000">
            <a:off x="6251770" y="1322581"/>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16200000">
            <a:off x="4371295" y="3958246"/>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rot="10800000">
            <a:off x="6313695" y="3920515"/>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port, ball&#10;&#10;Description automatically generated">
            <a:extLst>
              <a:ext uri="{FF2B5EF4-FFF2-40B4-BE49-F238E27FC236}">
                <a16:creationId xmlns:a16="http://schemas.microsoft.com/office/drawing/2014/main" id="{8FA0F018-B541-4F54-B9FB-9DAF39A53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9007" y="1192511"/>
            <a:ext cx="2322744" cy="3094341"/>
          </a:xfrm>
          <a:prstGeom prst="rect">
            <a:avLst/>
          </a:prstGeom>
        </p:spPr>
      </p:pic>
      <p:pic>
        <p:nvPicPr>
          <p:cNvPr id="16" name="Picture 15">
            <a:extLst>
              <a:ext uri="{FF2B5EF4-FFF2-40B4-BE49-F238E27FC236}">
                <a16:creationId xmlns:a16="http://schemas.microsoft.com/office/drawing/2014/main" id="{737705F0-175F-4DB9-904E-7FDF1C2347F4}"/>
              </a:ext>
            </a:extLst>
          </p:cNvPr>
          <p:cNvPicPr/>
          <p:nvPr/>
        </p:nvPicPr>
        <p:blipFill>
          <a:blip r:embed="rId3" cstate="print"/>
          <a:srcRect/>
          <a:stretch>
            <a:fillRect/>
          </a:stretch>
        </p:blipFill>
        <p:spPr bwMode="auto">
          <a:xfrm>
            <a:off x="2133167" y="1251216"/>
            <a:ext cx="1982996" cy="1691602"/>
          </a:xfrm>
          <a:prstGeom prst="rect">
            <a:avLst/>
          </a:prstGeom>
          <a:noFill/>
          <a:ln w="9525">
            <a:noFill/>
            <a:miter lim="800000"/>
            <a:headEnd/>
            <a:tailEnd/>
          </a:ln>
        </p:spPr>
      </p:pic>
      <p:sp>
        <p:nvSpPr>
          <p:cNvPr id="4" name="TextBox 3"/>
          <p:cNvSpPr txBox="1"/>
          <p:nvPr/>
        </p:nvSpPr>
        <p:spPr>
          <a:xfrm>
            <a:off x="1196911" y="408219"/>
            <a:ext cx="5569525" cy="523220"/>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latin typeface="Brush Script Std" pitchFamily="66" charset="0"/>
                <a:cs typeface="Helvetica" pitchFamily="34" charset="0"/>
              </a:rPr>
              <a:t>Soft Cream Cheese Cookies with Icing</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dirty="0"/>
          </a:p>
        </p:txBody>
      </p:sp>
      <p:sp>
        <p:nvSpPr>
          <p:cNvPr id="2" name="Rectangle 1"/>
          <p:cNvSpPr/>
          <p:nvPr/>
        </p:nvSpPr>
        <p:spPr>
          <a:xfrm>
            <a:off x="482252" y="2842374"/>
            <a:ext cx="3438525" cy="1461939"/>
          </a:xfrm>
          <a:prstGeom prst="rect">
            <a:avLst/>
          </a:prstGeom>
        </p:spPr>
        <p:txBody>
          <a:bodyPr wrap="square">
            <a:spAutoFit/>
          </a:bodyPr>
          <a:lstStyle/>
          <a:p>
            <a:r>
              <a:rPr lang="en-US" sz="1200" b="1" dirty="0">
                <a:latin typeface="Helvetica" panose="020B0604020202020204" pitchFamily="34" charset="0"/>
                <a:cs typeface="Helvetica" panose="020B0604020202020204" pitchFamily="34" charset="0"/>
              </a:rPr>
              <a:t>Ingredients </a:t>
            </a:r>
          </a:p>
          <a:p>
            <a:r>
              <a:rPr lang="en-US" sz="1100" dirty="0">
                <a:effectLst/>
                <a:ea typeface="Calibri" panose="020F0502020204030204" pitchFamily="34" charset="0"/>
                <a:cs typeface="Helvetica" panose="020B0604020202020204" pitchFamily="34" charset="0"/>
              </a:rPr>
              <a:t>3 cups + 2 tablespoons all-purpose flour</a:t>
            </a:r>
            <a:r>
              <a:rPr lang="en-US" sz="1100" dirty="0">
                <a:effectLst/>
                <a:ea typeface="Calibri" panose="020F0502020204030204" pitchFamily="34" charset="0"/>
              </a:rPr>
              <a:t> </a:t>
            </a:r>
          </a:p>
          <a:p>
            <a:r>
              <a:rPr lang="en-US" sz="1100" dirty="0">
                <a:ea typeface="Calibri" panose="020F0502020204030204" pitchFamily="34" charset="0"/>
              </a:rPr>
              <a:t>1 ½ teaspoons baking powder</a:t>
            </a:r>
          </a:p>
          <a:p>
            <a:r>
              <a:rPr lang="en-US" sz="1100" dirty="0">
                <a:effectLst/>
                <a:ea typeface="Calibri" panose="020F0502020204030204" pitchFamily="34" charset="0"/>
              </a:rPr>
              <a:t>1 cup butter, softened to room temperature</a:t>
            </a:r>
          </a:p>
          <a:p>
            <a:r>
              <a:rPr lang="en-US" sz="1100" dirty="0">
                <a:ea typeface="Calibri" panose="020F0502020204030204" pitchFamily="34" charset="0"/>
              </a:rPr>
              <a:t>5 ounces cream cheese, softened to room temperature</a:t>
            </a:r>
          </a:p>
          <a:p>
            <a:r>
              <a:rPr lang="en-US" sz="1100" dirty="0">
                <a:effectLst/>
                <a:ea typeface="Calibri" panose="020F0502020204030204" pitchFamily="34" charset="0"/>
              </a:rPr>
              <a:t>1 cup granulated sugar</a:t>
            </a:r>
          </a:p>
          <a:p>
            <a:r>
              <a:rPr lang="en-US" sz="1100" dirty="0">
                <a:ea typeface="Calibri" panose="020F0502020204030204" pitchFamily="34" charset="0"/>
              </a:rPr>
              <a:t>1 large egg, at room temperature</a:t>
            </a:r>
          </a:p>
          <a:p>
            <a:r>
              <a:rPr lang="en-US" sz="1100" dirty="0">
                <a:effectLst/>
                <a:ea typeface="Calibri" panose="020F0502020204030204" pitchFamily="34" charset="0"/>
              </a:rPr>
              <a:t>3 teaspoons vanilla extract</a:t>
            </a:r>
          </a:p>
        </p:txBody>
      </p:sp>
      <p:sp>
        <p:nvSpPr>
          <p:cNvPr id="6" name="TextBox 5"/>
          <p:cNvSpPr txBox="1"/>
          <p:nvPr/>
        </p:nvSpPr>
        <p:spPr>
          <a:xfrm>
            <a:off x="3721100" y="1197017"/>
            <a:ext cx="3797300" cy="1189900"/>
          </a:xfrm>
          <a:prstGeom prst="rect">
            <a:avLst/>
          </a:prstGeom>
          <a:noFill/>
        </p:spPr>
        <p:txBody>
          <a:bodyPr wrap="square" rtlCol="0">
            <a:spAutoFit/>
          </a:bodyPr>
          <a:lstStyle/>
          <a:p>
            <a:endParaRPr lang="en-US" dirty="0"/>
          </a:p>
        </p:txBody>
      </p:sp>
      <p:sp>
        <p:nvSpPr>
          <p:cNvPr id="9" name="TextBox 8"/>
          <p:cNvSpPr txBox="1"/>
          <p:nvPr/>
        </p:nvSpPr>
        <p:spPr>
          <a:xfrm>
            <a:off x="4212585" y="4314033"/>
            <a:ext cx="2635905"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Wendy </a:t>
            </a:r>
            <a:r>
              <a:rPr lang="en-US" sz="900" i="1" dirty="0" err="1">
                <a:latin typeface="Helvetica" pitchFamily="34" charset="0"/>
                <a:cs typeface="Helvetica" pitchFamily="34" charset="0"/>
              </a:rPr>
              <a:t>Toettcher</a:t>
            </a:r>
            <a:endParaRPr lang="en-US" sz="900" i="1" dirty="0">
              <a:latin typeface="Helvetica" pitchFamily="34" charset="0"/>
              <a:cs typeface="Helvetica" pitchFamily="34" charset="0"/>
            </a:endParaRPr>
          </a:p>
        </p:txBody>
      </p:sp>
      <p:sp>
        <p:nvSpPr>
          <p:cNvPr id="10" name="Half Frame 9"/>
          <p:cNvSpPr/>
          <p:nvPr/>
        </p:nvSpPr>
        <p:spPr>
          <a:xfrm rot="16200000">
            <a:off x="4236613" y="3998629"/>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Half Frame 11"/>
          <p:cNvSpPr/>
          <p:nvPr/>
        </p:nvSpPr>
        <p:spPr>
          <a:xfrm rot="5400000">
            <a:off x="6383776" y="1083653"/>
            <a:ext cx="320369" cy="368424"/>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Half Frame 12"/>
          <p:cNvSpPr/>
          <p:nvPr/>
        </p:nvSpPr>
        <p:spPr>
          <a:xfrm rot="10800000">
            <a:off x="6407804" y="3974601"/>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9A0C8414-E32B-434F-A97E-707C0EFE1BDB}"/>
              </a:ext>
            </a:extLst>
          </p:cNvPr>
          <p:cNvSpPr txBox="1"/>
          <p:nvPr/>
        </p:nvSpPr>
        <p:spPr>
          <a:xfrm>
            <a:off x="482252" y="4416147"/>
            <a:ext cx="6649223" cy="5186035"/>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230188" indent="-230188">
              <a:buFont typeface="+mj-lt"/>
              <a:buAutoNum type="arabicPeriod"/>
            </a:pPr>
            <a:r>
              <a:rPr lang="en-US" sz="1100" dirty="0">
                <a:cs typeface="Helvetica" panose="020B0604020202020204" pitchFamily="34" charset="0"/>
              </a:rPr>
              <a:t>Whisk flour, baking powder, and salt together in a large bowl; set aside.</a:t>
            </a:r>
          </a:p>
          <a:p>
            <a:pPr marL="230188" indent="-230188">
              <a:buFont typeface="+mj-lt"/>
              <a:buAutoNum type="arabicPeriod"/>
            </a:pPr>
            <a:r>
              <a:rPr lang="en-US" sz="1100" dirty="0">
                <a:cs typeface="Helvetica" panose="020B0604020202020204" pitchFamily="34" charset="0"/>
              </a:rPr>
              <a:t>In a large bowl, using a hand-held mixer or stand mixer, beat butter and cream cheese together on medium-high speed until completely smooth and creamy, about 2 minutes.</a:t>
            </a:r>
          </a:p>
          <a:p>
            <a:pPr marL="230188" indent="-230188">
              <a:buFont typeface="+mj-lt"/>
              <a:buAutoNum type="arabicPeriod"/>
            </a:pPr>
            <a:r>
              <a:rPr lang="en-US" sz="1100" dirty="0">
                <a:cs typeface="Helvetica" panose="020B0604020202020204" pitchFamily="34" charset="0"/>
              </a:rPr>
              <a:t>Add the granulated sugar and beat until mixture is fluffy and combined, about 1 minute. </a:t>
            </a:r>
          </a:p>
          <a:p>
            <a:pPr marL="230188" indent="-230188">
              <a:buFont typeface="+mj-lt"/>
              <a:buAutoNum type="arabicPeriod"/>
            </a:pPr>
            <a:r>
              <a:rPr lang="en-US" sz="1100" dirty="0">
                <a:cs typeface="Helvetica" panose="020B0604020202020204" pitchFamily="34" charset="0"/>
              </a:rPr>
              <a:t>Add the egg and vanilla extract; beat on high-speed until combined, about 1 minute; scrape down the sides and the bottom of the bowl and beat again, as needed.</a:t>
            </a:r>
          </a:p>
          <a:p>
            <a:pPr marL="230188" indent="-230188">
              <a:buFont typeface="+mj-lt"/>
              <a:buAutoNum type="arabicPeriod"/>
            </a:pPr>
            <a:r>
              <a:rPr lang="en-US" sz="1100" dirty="0">
                <a:cs typeface="Helvetica" panose="020B0604020202020204" pitchFamily="34" charset="0"/>
              </a:rPr>
              <a:t>Add the dry ingredients to the wet ingredients and mix on low-speed until combined; dough will be very soft and creamy.</a:t>
            </a:r>
          </a:p>
          <a:p>
            <a:pPr marL="230188" indent="-230188">
              <a:buFont typeface="+mj-lt"/>
              <a:buAutoNum type="arabicPeriod"/>
            </a:pPr>
            <a:r>
              <a:rPr lang="en-US" sz="1100" dirty="0">
                <a:cs typeface="Helvetica" panose="020B0604020202020204" pitchFamily="34" charset="0"/>
              </a:rPr>
              <a:t>Generously flour your hands and rolling pin.</a:t>
            </a:r>
          </a:p>
          <a:p>
            <a:pPr marL="230188" indent="-230188">
              <a:buFont typeface="+mj-lt"/>
              <a:buAutoNum type="arabicPeriod"/>
            </a:pPr>
            <a:r>
              <a:rPr lang="en-US" sz="1100" dirty="0">
                <a:cs typeface="Helvetica" panose="020B0604020202020204" pitchFamily="34" charset="0"/>
              </a:rPr>
              <a:t>Divide the dough into 2 equal parts; roll each portion out on a lightly floured piece of parchment paper or silicone baking mat to about ¼ inch thickness. (The rolled-out dough can be any shape as long as it is evenly ¼ inch thick.)</a:t>
            </a:r>
          </a:p>
          <a:p>
            <a:pPr marL="230188" indent="-230188">
              <a:buFont typeface="+mj-lt"/>
              <a:buAutoNum type="arabicPeriod"/>
            </a:pPr>
            <a:r>
              <a:rPr lang="en-US" sz="1100" dirty="0">
                <a:cs typeface="Helvetica" panose="020B0604020202020204" pitchFamily="34" charset="0"/>
              </a:rPr>
              <a:t>Lightly dust one of the rolled-out doughs with flour and place a piece of parchment paper on top.</a:t>
            </a:r>
          </a:p>
          <a:p>
            <a:pPr marL="230188" indent="-230188">
              <a:buFont typeface="+mj-lt"/>
              <a:buAutoNum type="arabicPeriod"/>
            </a:pPr>
            <a:r>
              <a:rPr lang="en-US" sz="1100" dirty="0">
                <a:cs typeface="Helvetica" panose="020B0604020202020204" pitchFamily="34" charset="0"/>
              </a:rPr>
              <a:t>Place the second rolled-out dough on top of the first.</a:t>
            </a:r>
          </a:p>
          <a:p>
            <a:pPr marL="230188" indent="-230188">
              <a:buFont typeface="+mj-lt"/>
              <a:buAutoNum type="arabicPeriod"/>
            </a:pPr>
            <a:r>
              <a:rPr lang="en-US" sz="1100" dirty="0">
                <a:cs typeface="Helvetica" panose="020B0604020202020204" pitchFamily="34" charset="0"/>
              </a:rPr>
              <a:t>Cover with plastic wrap or aluminum foil and refrigerate for at least 2 hours and up to 2 days.</a:t>
            </a:r>
          </a:p>
          <a:p>
            <a:pPr marL="230188" indent="-230188">
              <a:buFont typeface="+mj-lt"/>
              <a:buAutoNum type="arabicPeriod"/>
            </a:pPr>
            <a:r>
              <a:rPr lang="en-US" sz="1100" dirty="0">
                <a:cs typeface="Helvetica" panose="020B0604020202020204" pitchFamily="34" charset="0"/>
              </a:rPr>
              <a:t>Once chilled, preheat the oven to </a:t>
            </a:r>
            <a:r>
              <a:rPr lang="en-US" sz="1100" dirty="0">
                <a:effectLst/>
                <a:ea typeface="Times New Roman" panose="02020603050405020304" pitchFamily="18" charset="0"/>
              </a:rPr>
              <a:t>350°F (or 325°F for dark, non-stick pans).</a:t>
            </a:r>
          </a:p>
          <a:p>
            <a:pPr marL="230188" indent="-230188">
              <a:buFont typeface="+mj-lt"/>
              <a:buAutoNum type="arabicPeriod"/>
            </a:pPr>
            <a:r>
              <a:rPr lang="en-US" sz="1100" dirty="0">
                <a:ea typeface="Times New Roman" panose="02020603050405020304" pitchFamily="18" charset="0"/>
              </a:rPr>
              <a:t>Line 2-3 large baking sheets with parchment paper or silicone mats.</a:t>
            </a:r>
          </a:p>
          <a:p>
            <a:pPr marL="230188" indent="-230188">
              <a:buFont typeface="+mj-lt"/>
              <a:buAutoNum type="arabicPeriod"/>
            </a:pPr>
            <a:r>
              <a:rPr lang="en-US" sz="1100" dirty="0">
                <a:effectLst/>
                <a:ea typeface="Times New Roman" panose="02020603050405020304" pitchFamily="18" charset="0"/>
              </a:rPr>
              <a:t>Carefully, remove the top dough piece from the refrigerator. (If the dough is sticking at the bottom, run your hand under it to help remove it.)</a:t>
            </a:r>
          </a:p>
          <a:p>
            <a:pPr marL="230188" indent="-230188">
              <a:buFont typeface="+mj-lt"/>
              <a:buAutoNum type="arabicPeriod"/>
            </a:pPr>
            <a:r>
              <a:rPr lang="en-US" sz="1100" dirty="0">
                <a:ea typeface="Times New Roman" panose="02020603050405020304" pitchFamily="18" charset="0"/>
              </a:rPr>
              <a:t>Using a cookie cutter, cut the dough into shapes; reroll the remaining dough and continue cutting until all the dough is used up; repeat with the second piece of dough.</a:t>
            </a:r>
          </a:p>
          <a:p>
            <a:pPr marL="230188" indent="-230188">
              <a:buFont typeface="+mj-lt"/>
              <a:buAutoNum type="arabicPeriod"/>
            </a:pPr>
            <a:r>
              <a:rPr lang="en-US" sz="1100" dirty="0">
                <a:effectLst/>
                <a:ea typeface="Times New Roman" panose="02020603050405020304" pitchFamily="18" charset="0"/>
              </a:rPr>
              <a:t>Arrange cookies on the baking sheet 3 inches apart and bake 12 to 13 minutes (13 to 15 minutes for dark, nonstick pans), until very lightly browned around the edges.</a:t>
            </a:r>
          </a:p>
          <a:p>
            <a:pPr marL="230188" indent="-230188">
              <a:buFont typeface="+mj-lt"/>
              <a:buAutoNum type="arabicPeriod"/>
            </a:pPr>
            <a:r>
              <a:rPr lang="en-US" sz="1100" dirty="0">
                <a:ea typeface="Times New Roman" panose="02020603050405020304" pitchFamily="18" charset="0"/>
              </a:rPr>
              <a:t>Leave on the parchment sheet for 5 minutes and then transfer to a wire rack to cool completely before decorating.</a:t>
            </a:r>
          </a:p>
          <a:p>
            <a:pPr marL="230188" indent="-230188">
              <a:buFont typeface="+mj-lt"/>
              <a:buAutoNum type="arabicPeriod"/>
            </a:pPr>
            <a:r>
              <a:rPr lang="en-US" sz="1100" dirty="0">
                <a:ea typeface="Times New Roman" panose="02020603050405020304" pitchFamily="18" charset="0"/>
              </a:rPr>
              <a:t>Cover with vanilla icing and decorate however you wish.</a:t>
            </a:r>
          </a:p>
          <a:p>
            <a:pPr marL="174625" indent="-174625">
              <a:buFont typeface="+mj-lt"/>
              <a:buAutoNum type="arabicPeriod"/>
            </a:pPr>
            <a:endParaRPr lang="en-US" sz="1100" dirty="0">
              <a:effectLst/>
              <a:ea typeface="Times New Roman" panose="02020603050405020304" pitchFamily="18" charset="0"/>
            </a:endParaRPr>
          </a:p>
          <a:p>
            <a:r>
              <a:rPr lang="en-US" sz="1100" dirty="0">
                <a:ea typeface="Times New Roman" panose="02020603050405020304" pitchFamily="18" charset="0"/>
              </a:rPr>
              <a:t>Note: Plain or decorated sugar cookies will freeze well for up to 3 months. Wait for icing to set completely before layering the cookies between parchment paper in a freezer-friendly container.</a:t>
            </a:r>
            <a:endParaRPr lang="en-US" sz="1100" dirty="0">
              <a:effectLst/>
              <a:ea typeface="Times New Roman" panose="02020603050405020304" pitchFamily="18" charset="0"/>
            </a:endParaRPr>
          </a:p>
        </p:txBody>
      </p:sp>
      <p:sp>
        <p:nvSpPr>
          <p:cNvPr id="11" name="Half Frame 10"/>
          <p:cNvSpPr/>
          <p:nvPr/>
        </p:nvSpPr>
        <p:spPr>
          <a:xfrm>
            <a:off x="4212585" y="1107680"/>
            <a:ext cx="320369" cy="368425"/>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1745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a:extLst>
              <a:ext uri="{FF2B5EF4-FFF2-40B4-BE49-F238E27FC236}">
                <a16:creationId xmlns:a16="http://schemas.microsoft.com/office/drawing/2014/main" id="{0DA904E8-F154-4618-94BF-A1D96682D213}"/>
              </a:ext>
            </a:extLst>
          </p:cNvPr>
          <p:cNvPicPr>
            <a:picLocks noChangeAspect="1" noChangeArrowheads="1"/>
          </p:cNvPicPr>
          <p:nvPr/>
        </p:nvPicPr>
        <p:blipFill>
          <a:blip r:embed="rId2" cstate="print"/>
          <a:srcRect/>
          <a:stretch>
            <a:fillRect/>
          </a:stretch>
        </p:blipFill>
        <p:spPr bwMode="auto">
          <a:xfrm>
            <a:off x="4190627" y="2048869"/>
            <a:ext cx="2959264" cy="1895476"/>
          </a:xfrm>
          <a:prstGeom prst="rect">
            <a:avLst/>
          </a:prstGeom>
          <a:noFill/>
          <a:ln w="9525">
            <a:noFill/>
            <a:miter lim="800000"/>
            <a:headEnd/>
            <a:tailEnd/>
          </a:ln>
        </p:spPr>
      </p:pic>
      <p:pic>
        <p:nvPicPr>
          <p:cNvPr id="37" name="Picture 8"/>
          <p:cNvPicPr>
            <a:picLocks noChangeAspect="1" noChangeArrowheads="1"/>
          </p:cNvPicPr>
          <p:nvPr/>
        </p:nvPicPr>
        <p:blipFill>
          <a:blip r:embed="rId3" cstate="print"/>
          <a:srcRect/>
          <a:stretch>
            <a:fillRect/>
          </a:stretch>
        </p:blipFill>
        <p:spPr bwMode="auto">
          <a:xfrm>
            <a:off x="1541603" y="189187"/>
            <a:ext cx="2649024" cy="3375666"/>
          </a:xfrm>
          <a:prstGeom prst="rect">
            <a:avLst/>
          </a:prstGeom>
          <a:noFill/>
          <a:ln w="9525">
            <a:noFill/>
            <a:miter lim="800000"/>
            <a:headEnd/>
            <a:tailEnd/>
          </a:ln>
        </p:spPr>
      </p:pic>
      <p:sp>
        <p:nvSpPr>
          <p:cNvPr id="15" name="TextBox 14"/>
          <p:cNvSpPr txBox="1"/>
          <p:nvPr/>
        </p:nvSpPr>
        <p:spPr>
          <a:xfrm>
            <a:off x="509412" y="3888949"/>
            <a:ext cx="2859782" cy="1631216"/>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Ingredients</a:t>
            </a:r>
          </a:p>
          <a:p>
            <a:pPr marL="0" marR="0"/>
            <a:r>
              <a:rPr lang="en-US" sz="1100" dirty="0">
                <a:effectLst/>
                <a:ea typeface="Calibri" panose="020F0502020204030204" pitchFamily="34" charset="0"/>
                <a:cs typeface="Times New Roman" panose="02020603050405020304" pitchFamily="18" charset="0"/>
              </a:rPr>
              <a:t>2 cups sugar</a:t>
            </a:r>
          </a:p>
          <a:p>
            <a:pPr marL="0" marR="0"/>
            <a:r>
              <a:rPr lang="en-US" sz="1100" dirty="0">
                <a:effectLst/>
                <a:ea typeface="Calibri" panose="020F0502020204030204" pitchFamily="34" charset="0"/>
                <a:cs typeface="Times New Roman" panose="02020603050405020304" pitchFamily="18" charset="0"/>
              </a:rPr>
              <a:t>¼ cup cocoa</a:t>
            </a:r>
          </a:p>
          <a:p>
            <a:pPr marL="0" marR="0"/>
            <a:r>
              <a:rPr lang="en-US" sz="1100" dirty="0">
                <a:effectLst/>
                <a:ea typeface="Calibri" panose="020F0502020204030204" pitchFamily="34" charset="0"/>
                <a:cs typeface="Times New Roman" panose="02020603050405020304" pitchFamily="18" charset="0"/>
              </a:rPr>
              <a:t>¼ cup butter</a:t>
            </a:r>
          </a:p>
          <a:p>
            <a:pPr marL="0" marR="0"/>
            <a:r>
              <a:rPr lang="en-US" sz="1100" dirty="0">
                <a:effectLst/>
                <a:ea typeface="Calibri" panose="020F0502020204030204" pitchFamily="34" charset="0"/>
                <a:cs typeface="Times New Roman" panose="02020603050405020304" pitchFamily="18" charset="0"/>
              </a:rPr>
              <a:t>Pinch of salt</a:t>
            </a:r>
          </a:p>
          <a:p>
            <a:pPr marL="0" marR="0"/>
            <a:r>
              <a:rPr lang="en-US" sz="1100" dirty="0">
                <a:effectLst/>
                <a:ea typeface="Calibri" panose="020F0502020204030204" pitchFamily="34" charset="0"/>
                <a:cs typeface="Times New Roman" panose="02020603050405020304" pitchFamily="18" charset="0"/>
              </a:rPr>
              <a:t>½ cup milk</a:t>
            </a:r>
          </a:p>
          <a:p>
            <a:pPr marL="0" marR="0"/>
            <a:r>
              <a:rPr lang="en-US" sz="1100" dirty="0">
                <a:effectLst/>
                <a:ea typeface="Calibri" panose="020F0502020204030204" pitchFamily="34" charset="0"/>
                <a:cs typeface="Times New Roman" panose="02020603050405020304" pitchFamily="18" charset="0"/>
              </a:rPr>
              <a:t>1 teaspoon vanilla</a:t>
            </a:r>
          </a:p>
          <a:p>
            <a:pPr marL="0" marR="0"/>
            <a:r>
              <a:rPr lang="en-US" sz="1100" dirty="0">
                <a:effectLst/>
                <a:ea typeface="Calibri" panose="020F0502020204030204" pitchFamily="34" charset="0"/>
                <a:cs typeface="Times New Roman" panose="02020603050405020304" pitchFamily="18" charset="0"/>
              </a:rPr>
              <a:t>½ cup peanut butter</a:t>
            </a:r>
          </a:p>
          <a:p>
            <a:pPr marL="0" marR="0"/>
            <a:r>
              <a:rPr lang="en-US" sz="1100" dirty="0">
                <a:effectLst/>
                <a:ea typeface="Calibri" panose="020F0502020204030204" pitchFamily="34" charset="0"/>
                <a:cs typeface="Times New Roman" panose="02020603050405020304" pitchFamily="18" charset="0"/>
              </a:rPr>
              <a:t>3 cups small quick oats</a:t>
            </a:r>
          </a:p>
        </p:txBody>
      </p:sp>
      <p:sp>
        <p:nvSpPr>
          <p:cNvPr id="16" name="TextBox 15"/>
          <p:cNvSpPr txBox="1"/>
          <p:nvPr/>
        </p:nvSpPr>
        <p:spPr>
          <a:xfrm>
            <a:off x="509412" y="5656145"/>
            <a:ext cx="5220053" cy="784830"/>
          </a:xfrm>
          <a:prstGeom prst="rect">
            <a:avLst/>
          </a:prstGeom>
          <a:noFill/>
        </p:spPr>
        <p:txBody>
          <a:bodyPr wrap="square" rtlCol="0">
            <a:spAutoFit/>
          </a:bodyPr>
          <a:lstStyle/>
          <a:p>
            <a:r>
              <a:rPr lang="en-US" sz="1200" b="1" dirty="0">
                <a:latin typeface="Helvetica" pitchFamily="34" charset="0"/>
                <a:cs typeface="Helvetica" pitchFamily="34" charset="0"/>
              </a:rPr>
              <a:t>Directions</a:t>
            </a:r>
          </a:p>
          <a:p>
            <a:pPr marL="228600" indent="-228600">
              <a:buFont typeface="+mj-lt"/>
              <a:buAutoNum type="arabicPeriod"/>
            </a:pPr>
            <a:r>
              <a:rPr lang="en-US" sz="1100" dirty="0">
                <a:cs typeface="Helvetica" pitchFamily="34" charset="0"/>
              </a:rPr>
              <a:t>In a saucepan, bring sugar, cocoa, butter, milk, and salt to a rapid boil for 1 minute.</a:t>
            </a:r>
          </a:p>
          <a:p>
            <a:pPr marL="228600" indent="-228600">
              <a:buFont typeface="+mj-lt"/>
              <a:buAutoNum type="arabicPeriod"/>
            </a:pPr>
            <a:r>
              <a:rPr lang="en-US" sz="1100" dirty="0">
                <a:cs typeface="Helvetica" pitchFamily="34" charset="0"/>
              </a:rPr>
              <a:t>Add quick cooking oats, peanut butter, and vanilla; mix well.</a:t>
            </a:r>
          </a:p>
          <a:p>
            <a:pPr marL="228600" indent="-228600">
              <a:buFont typeface="+mj-lt"/>
              <a:buAutoNum type="arabicPeriod"/>
            </a:pPr>
            <a:r>
              <a:rPr lang="en-US" sz="1100" dirty="0">
                <a:cs typeface="Helvetica" pitchFamily="34" charset="0"/>
              </a:rPr>
              <a:t>Working quickly, drop by teaspoonfuls onto wax paper and let cool.</a:t>
            </a:r>
          </a:p>
        </p:txBody>
      </p:sp>
      <p:sp>
        <p:nvSpPr>
          <p:cNvPr id="18" name="TextBox 17"/>
          <p:cNvSpPr txBox="1"/>
          <p:nvPr/>
        </p:nvSpPr>
        <p:spPr>
          <a:xfrm>
            <a:off x="4460251" y="8291954"/>
            <a:ext cx="2797790"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dirty="0"/>
              <a:t>Gateway Camaro Club </a:t>
            </a:r>
          </a:p>
          <a:p>
            <a:pPr algn="ctr"/>
            <a:r>
              <a:rPr lang="en-US" sz="1000" dirty="0"/>
              <a:t>2021</a:t>
            </a:r>
          </a:p>
        </p:txBody>
      </p:sp>
      <p:sp>
        <p:nvSpPr>
          <p:cNvPr id="21" name="TextBox 20"/>
          <p:cNvSpPr txBox="1"/>
          <p:nvPr/>
        </p:nvSpPr>
        <p:spPr>
          <a:xfrm>
            <a:off x="4190627" y="4018901"/>
            <a:ext cx="2988212" cy="369331"/>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Linda and John </a:t>
            </a:r>
            <a:r>
              <a:rPr lang="en-US" sz="900" i="1" dirty="0" err="1">
                <a:latin typeface="Helvetica" pitchFamily="34" charset="0"/>
                <a:cs typeface="Helvetica" pitchFamily="34" charset="0"/>
              </a:rPr>
              <a:t>Kondrick</a:t>
            </a:r>
            <a:endParaRPr lang="en-US" sz="900" i="1" dirty="0">
              <a:latin typeface="Helvetica" pitchFamily="34" charset="0"/>
              <a:cs typeface="Helvetica" pitchFamily="34" charset="0"/>
            </a:endParaRPr>
          </a:p>
        </p:txBody>
      </p:sp>
      <p:sp>
        <p:nvSpPr>
          <p:cNvPr id="20482" name="AutoShape 2" descr="http://www.iconarchive.com/download/i66035/lovuhemant/merry-christmas/Santa.ico"/>
          <p:cNvSpPr>
            <a:spLocks noChangeAspect="1" noChangeArrowheads="1"/>
          </p:cNvSpPr>
          <p:nvPr/>
        </p:nvSpPr>
        <p:spPr bwMode="auto">
          <a:xfrm>
            <a:off x="155575" y="-1189038"/>
            <a:ext cx="2490788" cy="249078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http://www.iconarchive.com/download/i66035/lovuhemant/merry-christmas/Santa.ico"/>
          <p:cNvSpPr>
            <a:spLocks noChangeAspect="1" noChangeArrowheads="1"/>
          </p:cNvSpPr>
          <p:nvPr/>
        </p:nvSpPr>
        <p:spPr bwMode="auto">
          <a:xfrm>
            <a:off x="155575" y="-1189038"/>
            <a:ext cx="2490788" cy="249078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1" y="877956"/>
            <a:ext cx="7772399" cy="707886"/>
          </a:xfrm>
          <a:prstGeom prst="rect">
            <a:avLst/>
          </a:prstGeom>
          <a:noFill/>
        </p:spPr>
        <p:txBody>
          <a:bodyPr wrap="square" rtlCol="0">
            <a:spAutoFit/>
          </a:bodyPr>
          <a:lstStyle/>
          <a:p>
            <a:pPr algn="ctr"/>
            <a:r>
              <a:rPr lang="en-US" sz="4000" dirty="0">
                <a:effectLst>
                  <a:outerShdw blurRad="38100" dist="38100" dir="2700000" algn="tl">
                    <a:srgbClr val="000000">
                      <a:alpha val="43137"/>
                    </a:srgbClr>
                  </a:outerShdw>
                </a:effectLst>
                <a:latin typeface="Brush Script Std" pitchFamily="66" charset="0"/>
                <a:cs typeface="Helvetica" pitchFamily="34" charset="0"/>
              </a:rPr>
              <a:t>                     No Bake Cookies</a:t>
            </a:r>
          </a:p>
        </p:txBody>
      </p:sp>
      <p:sp>
        <p:nvSpPr>
          <p:cNvPr id="30" name="TextBox 29"/>
          <p:cNvSpPr txBox="1"/>
          <p:nvPr/>
        </p:nvSpPr>
        <p:spPr>
          <a:xfrm>
            <a:off x="4501800" y="7769672"/>
            <a:ext cx="2753830" cy="523220"/>
          </a:xfrm>
          <a:prstGeom prst="rect">
            <a:avLst/>
          </a:prstGeom>
          <a:noFill/>
          <a:ln w="47625" cmpd="thinThick">
            <a:solidFill>
              <a:srgbClr val="0070C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2016 Hyper Blue Metallic</a:t>
            </a:r>
          </a:p>
          <a:p>
            <a:pPr algn="ctr"/>
            <a:r>
              <a:rPr lang="en-US" sz="1600" i="1" dirty="0">
                <a:latin typeface="Helvetica" pitchFamily="34" charset="0"/>
                <a:cs typeface="Helvetica" pitchFamily="34" charset="0"/>
              </a:rPr>
              <a:t>“Blue Beauty”</a:t>
            </a:r>
          </a:p>
        </p:txBody>
      </p:sp>
      <p:grpSp>
        <p:nvGrpSpPr>
          <p:cNvPr id="35" name="Group 34"/>
          <p:cNvGrpSpPr/>
          <p:nvPr/>
        </p:nvGrpSpPr>
        <p:grpSpPr>
          <a:xfrm>
            <a:off x="428625" y="7058026"/>
            <a:ext cx="3848100" cy="2228849"/>
            <a:chOff x="428625" y="7343776"/>
            <a:chExt cx="3848100" cy="2228849"/>
          </a:xfrm>
        </p:grpSpPr>
        <p:sp>
          <p:nvSpPr>
            <p:cNvPr id="22" name="Rectangle 21"/>
            <p:cNvSpPr/>
            <p:nvPr/>
          </p:nvSpPr>
          <p:spPr>
            <a:xfrm>
              <a:off x="428625" y="7343776"/>
              <a:ext cx="3848100" cy="2228849"/>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554" name="Picture 2" descr="http://www.gatewaycamaro.com/6th%20Gen/LK/slides/14581562_10211043968598303_4589949049291426892_n.jpg"/>
            <p:cNvPicPr>
              <a:picLocks noChangeAspect="1" noChangeArrowheads="1"/>
            </p:cNvPicPr>
            <p:nvPr/>
          </p:nvPicPr>
          <p:blipFill>
            <a:blip r:embed="rId4" cstate="print"/>
            <a:srcRect/>
            <a:stretch>
              <a:fillRect/>
            </a:stretch>
          </p:blipFill>
          <p:spPr bwMode="auto">
            <a:xfrm>
              <a:off x="509412" y="7427913"/>
              <a:ext cx="3694287" cy="2078037"/>
            </a:xfrm>
            <a:prstGeom prst="rect">
              <a:avLst/>
            </a:prstGeom>
            <a:noFill/>
          </p:spPr>
        </p:pic>
      </p:grpSp>
      <p:sp>
        <p:nvSpPr>
          <p:cNvPr id="23" name="Half Frame 22"/>
          <p:cNvSpPr/>
          <p:nvPr/>
        </p:nvSpPr>
        <p:spPr>
          <a:xfrm>
            <a:off x="4119376" y="1951576"/>
            <a:ext cx="280981" cy="323129"/>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Half Frame 23"/>
          <p:cNvSpPr/>
          <p:nvPr/>
        </p:nvSpPr>
        <p:spPr>
          <a:xfrm rot="5400000">
            <a:off x="6908890" y="1972556"/>
            <a:ext cx="280981" cy="323129"/>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Half Frame 24"/>
          <p:cNvSpPr/>
          <p:nvPr/>
        </p:nvSpPr>
        <p:spPr>
          <a:xfrm rot="16200000">
            <a:off x="4142461" y="3679035"/>
            <a:ext cx="280981" cy="323129"/>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10800000">
            <a:off x="6938150" y="3718509"/>
            <a:ext cx="280981" cy="323129"/>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ck, plate, piece, slice&#10;&#10;Description automatically generated">
            <a:extLst>
              <a:ext uri="{FF2B5EF4-FFF2-40B4-BE49-F238E27FC236}">
                <a16:creationId xmlns:a16="http://schemas.microsoft.com/office/drawing/2014/main" id="{1B6CBA4A-7B5F-4396-B38B-4B32A01CC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9552" y="1338957"/>
            <a:ext cx="2209430" cy="3314145"/>
          </a:xfrm>
          <a:prstGeom prst="rect">
            <a:avLst/>
          </a:prstGeom>
        </p:spPr>
      </p:pic>
      <p:pic>
        <p:nvPicPr>
          <p:cNvPr id="38" name="Picture 37"/>
          <p:cNvPicPr/>
          <p:nvPr/>
        </p:nvPicPr>
        <p:blipFill>
          <a:blip r:embed="rId3" cstate="print"/>
          <a:srcRect/>
          <a:stretch>
            <a:fillRect/>
          </a:stretch>
        </p:blipFill>
        <p:spPr bwMode="auto">
          <a:xfrm>
            <a:off x="1452778" y="1144664"/>
            <a:ext cx="2786957" cy="2323867"/>
          </a:xfrm>
          <a:prstGeom prst="rect">
            <a:avLst/>
          </a:prstGeom>
          <a:noFill/>
          <a:ln w="9525">
            <a:noFill/>
            <a:miter lim="800000"/>
            <a:headEnd/>
            <a:tailEnd/>
          </a:ln>
        </p:spPr>
      </p:pic>
      <p:sp>
        <p:nvSpPr>
          <p:cNvPr id="5" name="TextBox 4"/>
          <p:cNvSpPr txBox="1"/>
          <p:nvPr/>
        </p:nvSpPr>
        <p:spPr>
          <a:xfrm>
            <a:off x="453892" y="3777478"/>
            <a:ext cx="3532433" cy="1123384"/>
          </a:xfrm>
          <a:prstGeom prst="rect">
            <a:avLst/>
          </a:prstGeom>
          <a:noFill/>
        </p:spPr>
        <p:txBody>
          <a:bodyPr wrap="square" rtlCol="0">
            <a:spAutoFit/>
          </a:bodyPr>
          <a:lstStyle/>
          <a:p>
            <a:r>
              <a:rPr lang="en-US" sz="1200" b="1" dirty="0">
                <a:latin typeface="Helvetica" pitchFamily="34" charset="0"/>
                <a:cs typeface="Helvetica" pitchFamily="34" charset="0"/>
              </a:rPr>
              <a:t>Ingredients</a:t>
            </a:r>
          </a:p>
          <a:p>
            <a:r>
              <a:rPr lang="en-US" sz="1100" dirty="0">
                <a:cs typeface="Helvetica" pitchFamily="34" charset="0"/>
              </a:rPr>
              <a:t>1 box Betty Crocker Super Moist devil’s food cake mix</a:t>
            </a:r>
          </a:p>
          <a:p>
            <a:r>
              <a:rPr lang="en-US" sz="1100" dirty="0">
                <a:cs typeface="Helvetica" pitchFamily="34" charset="0"/>
              </a:rPr>
              <a:t>1/3 cup vegetable oil</a:t>
            </a:r>
          </a:p>
          <a:p>
            <a:r>
              <a:rPr lang="en-US" sz="1100" dirty="0">
                <a:cs typeface="Helvetica" pitchFamily="34" charset="0"/>
              </a:rPr>
              <a:t>2 eggs</a:t>
            </a:r>
          </a:p>
          <a:p>
            <a:r>
              <a:rPr lang="en-US" sz="1100" dirty="0">
                <a:cs typeface="Helvetica" pitchFamily="34" charset="0"/>
              </a:rPr>
              <a:t>1 teaspoon vanilla</a:t>
            </a:r>
          </a:p>
          <a:p>
            <a:r>
              <a:rPr lang="en-US" sz="1100" dirty="0">
                <a:cs typeface="Helvetica" pitchFamily="34" charset="0"/>
              </a:rPr>
              <a:t>Powdered sugar</a:t>
            </a:r>
          </a:p>
        </p:txBody>
      </p:sp>
      <p:sp>
        <p:nvSpPr>
          <p:cNvPr id="6" name="TextBox 5"/>
          <p:cNvSpPr txBox="1"/>
          <p:nvPr/>
        </p:nvSpPr>
        <p:spPr>
          <a:xfrm>
            <a:off x="425599" y="4992095"/>
            <a:ext cx="6033383" cy="1985159"/>
          </a:xfrm>
          <a:prstGeom prst="rect">
            <a:avLst/>
          </a:prstGeom>
          <a:noFill/>
        </p:spPr>
        <p:txBody>
          <a:bodyPr wrap="square" rtlCol="0">
            <a:spAutoFit/>
          </a:bodyPr>
          <a:lstStyle/>
          <a:p>
            <a:r>
              <a:rPr lang="en-US" sz="1200" b="1" dirty="0">
                <a:latin typeface="Helvetica" pitchFamily="34" charset="0"/>
                <a:cs typeface="Helvetica" pitchFamily="34" charset="0"/>
              </a:rPr>
              <a:t>Directions</a:t>
            </a:r>
          </a:p>
          <a:p>
            <a:pPr marL="228600" indent="-228600">
              <a:buFont typeface="+mj-lt"/>
              <a:buAutoNum type="arabicPeriod"/>
            </a:pPr>
            <a:r>
              <a:rPr lang="en-US" sz="1100" dirty="0">
                <a:cs typeface="Helvetica" pitchFamily="34" charset="0"/>
              </a:rPr>
              <a:t>Heat oven to </a:t>
            </a:r>
            <a:r>
              <a:rPr lang="en-US" sz="1100" dirty="0">
                <a:effectLst/>
                <a:ea typeface="Calibri" panose="020F0502020204030204" pitchFamily="34" charset="0"/>
                <a:cs typeface="Calibri" panose="020F0502020204030204" pitchFamily="34" charset="0"/>
              </a:rPr>
              <a:t>350°F (325°F for dark or nonstick cookie sheets).</a:t>
            </a:r>
          </a:p>
          <a:p>
            <a:pPr marL="228600" indent="-228600">
              <a:buFont typeface="+mj-lt"/>
              <a:buAutoNum type="arabicPeriod"/>
            </a:pPr>
            <a:r>
              <a:rPr lang="en-US" sz="1100" dirty="0">
                <a:ea typeface="Calibri" panose="020F0502020204030204" pitchFamily="34" charset="0"/>
                <a:cs typeface="Calibri" panose="020F0502020204030204" pitchFamily="34" charset="0"/>
              </a:rPr>
              <a:t>In a large bowl, stir the cake mix, oil, eggs, and vanilla with spoon until dough forms.</a:t>
            </a:r>
          </a:p>
          <a:p>
            <a:pPr marL="228600" indent="-228600">
              <a:buFont typeface="+mj-lt"/>
              <a:buAutoNum type="arabicPeriod"/>
            </a:pPr>
            <a:r>
              <a:rPr lang="en-US" sz="1100" dirty="0">
                <a:effectLst/>
                <a:ea typeface="Calibri" panose="020F0502020204030204" pitchFamily="34" charset="0"/>
                <a:cs typeface="Calibri" panose="020F0502020204030204" pitchFamily="34" charset="0"/>
              </a:rPr>
              <a:t>Refrigerate the dough 15 to 30 minutes, or as needed </a:t>
            </a:r>
            <a:r>
              <a:rPr lang="en-US" sz="1100" dirty="0">
                <a:ea typeface="Calibri" panose="020F0502020204030204" pitchFamily="34" charset="0"/>
                <a:cs typeface="Calibri" panose="020F0502020204030204" pitchFamily="34" charset="0"/>
              </a:rPr>
              <a:t>for easier handling. </a:t>
            </a:r>
          </a:p>
          <a:p>
            <a:pPr marL="228600" indent="-228600">
              <a:buFont typeface="+mj-lt"/>
              <a:buAutoNum type="arabicPeriod"/>
            </a:pPr>
            <a:r>
              <a:rPr lang="en-US" sz="1100" dirty="0">
                <a:effectLst/>
                <a:ea typeface="Calibri" panose="020F0502020204030204" pitchFamily="34" charset="0"/>
                <a:cs typeface="Calibri" panose="020F0502020204030204" pitchFamily="34" charset="0"/>
              </a:rPr>
              <a:t>Shape dough into 1-inch balls; r</a:t>
            </a:r>
            <a:r>
              <a:rPr lang="en-US" sz="1100" dirty="0">
                <a:ea typeface="Calibri" panose="020F0502020204030204" pitchFamily="34" charset="0"/>
                <a:cs typeface="Calibri" panose="020F0502020204030204" pitchFamily="34" charset="0"/>
              </a:rPr>
              <a:t>oll balls in powdered sugar.</a:t>
            </a:r>
          </a:p>
          <a:p>
            <a:pPr marL="228600" indent="-228600">
              <a:buFont typeface="+mj-lt"/>
              <a:buAutoNum type="arabicPeriod"/>
            </a:pPr>
            <a:r>
              <a:rPr lang="en-US" sz="1100" dirty="0">
                <a:effectLst/>
                <a:ea typeface="Calibri" panose="020F0502020204030204" pitchFamily="34" charset="0"/>
                <a:cs typeface="Calibri" panose="020F0502020204030204" pitchFamily="34" charset="0"/>
              </a:rPr>
              <a:t>On ungreased cookie sheets, place balls about 2 inches apart.</a:t>
            </a:r>
          </a:p>
          <a:p>
            <a:pPr marL="228600" indent="-228600">
              <a:buFont typeface="+mj-lt"/>
              <a:buAutoNum type="arabicPeriod"/>
            </a:pPr>
            <a:r>
              <a:rPr lang="en-US" sz="1100" dirty="0">
                <a:ea typeface="Calibri" panose="020F0502020204030204" pitchFamily="34" charset="0"/>
                <a:cs typeface="Calibri" panose="020F0502020204030204" pitchFamily="34" charset="0"/>
              </a:rPr>
              <a:t>Bake 9 to 11 minutes or until set.</a:t>
            </a:r>
          </a:p>
          <a:p>
            <a:pPr marL="228600" indent="-228600">
              <a:buFont typeface="+mj-lt"/>
              <a:buAutoNum type="arabicPeriod"/>
            </a:pPr>
            <a:r>
              <a:rPr lang="en-US" sz="1100" dirty="0">
                <a:effectLst/>
                <a:ea typeface="Calibri" panose="020F0502020204030204" pitchFamily="34" charset="0"/>
                <a:cs typeface="Calibri" panose="020F0502020204030204" pitchFamily="34" charset="0"/>
              </a:rPr>
              <a:t>Cool 1 minute; remove from cookie sheets to cooling rack and cool completely, about 30 minutes.</a:t>
            </a:r>
          </a:p>
          <a:p>
            <a:pPr marL="228600" indent="-228600">
              <a:buFont typeface="+mj-lt"/>
              <a:buAutoNum type="arabicPeriod"/>
            </a:pPr>
            <a:r>
              <a:rPr lang="en-US" sz="1100" dirty="0">
                <a:ea typeface="Calibri" panose="020F0502020204030204" pitchFamily="34" charset="0"/>
                <a:cs typeface="Calibri" panose="020F0502020204030204" pitchFamily="34" charset="0"/>
              </a:rPr>
              <a:t>Store tightly covered.</a:t>
            </a:r>
            <a:endParaRPr lang="en-US" sz="1100" dirty="0">
              <a:effectLst/>
              <a:ea typeface="Calibri" panose="020F0502020204030204" pitchFamily="34" charset="0"/>
              <a:cs typeface="Times New Roman" panose="02020603050405020304" pitchFamily="18" charset="0"/>
            </a:endParaRPr>
          </a:p>
          <a:p>
            <a:pPr marL="228600" indent="-228600">
              <a:buFont typeface="+mj-lt"/>
              <a:buAutoNum type="arabicPeriod"/>
            </a:pPr>
            <a:endParaRPr lang="en-US" sz="1100" dirty="0">
              <a:cs typeface="Helvetica" pitchFamily="34" charset="0"/>
            </a:endParaRPr>
          </a:p>
          <a:p>
            <a:endParaRPr lang="en-US" sz="1200" b="1" dirty="0">
              <a:latin typeface="Helvetica" pitchFamily="34" charset="0"/>
              <a:cs typeface="Helvetica" pitchFamily="34" charset="0"/>
            </a:endParaRPr>
          </a:p>
        </p:txBody>
      </p:sp>
      <p:sp>
        <p:nvSpPr>
          <p:cNvPr id="7" name="TextBox 6"/>
          <p:cNvSpPr txBox="1"/>
          <p:nvPr/>
        </p:nvSpPr>
        <p:spPr>
          <a:xfrm>
            <a:off x="4502908" y="7608024"/>
            <a:ext cx="2753830" cy="276999"/>
          </a:xfrm>
          <a:prstGeom prst="rect">
            <a:avLst/>
          </a:prstGeom>
          <a:noFill/>
          <a:ln w="47625" cmpd="thinThick">
            <a:solidFill>
              <a:srgbClr val="FF660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1969 Indy 500 Pace Car</a:t>
            </a:r>
          </a:p>
        </p:txBody>
      </p:sp>
      <p:sp>
        <p:nvSpPr>
          <p:cNvPr id="20" name="TextBox 19"/>
          <p:cNvSpPr txBox="1"/>
          <p:nvPr/>
        </p:nvSpPr>
        <p:spPr>
          <a:xfrm>
            <a:off x="4473338" y="7904204"/>
            <a:ext cx="2770496"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29" name="TextBox 28"/>
          <p:cNvSpPr txBox="1"/>
          <p:nvPr/>
        </p:nvSpPr>
        <p:spPr>
          <a:xfrm>
            <a:off x="430441" y="3336509"/>
            <a:ext cx="1937796" cy="400110"/>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a:latin typeface="Helvetica" pitchFamily="34" charset="0"/>
                <a:cs typeface="Helvetica" pitchFamily="34" charset="0"/>
              </a:rPr>
              <a:t>Total Time: 1hr 50 minutes</a:t>
            </a:r>
          </a:p>
          <a:p>
            <a:r>
              <a:rPr lang="en-US" sz="1000" dirty="0">
                <a:latin typeface="Helvetica" pitchFamily="34" charset="0"/>
                <a:cs typeface="Helvetica" pitchFamily="34" charset="0"/>
              </a:rPr>
              <a:t>Yield: 30 cookies</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95300" y="4697694"/>
            <a:ext cx="2379458"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Jeanne &amp; Kevin Walk</a:t>
            </a:r>
          </a:p>
        </p:txBody>
      </p:sp>
      <p:sp>
        <p:nvSpPr>
          <p:cNvPr id="4" name="TextBox 3"/>
          <p:cNvSpPr txBox="1"/>
          <p:nvPr/>
        </p:nvSpPr>
        <p:spPr>
          <a:xfrm>
            <a:off x="3447326" y="598485"/>
            <a:ext cx="4137521" cy="646331"/>
          </a:xfrm>
          <a:prstGeom prst="rect">
            <a:avLst/>
          </a:prstGeom>
          <a:noFill/>
        </p:spPr>
        <p:txBody>
          <a:bodyPr wrap="square" rtlCol="0">
            <a:spAutoFit/>
          </a:bodyPr>
          <a:lstStyle/>
          <a:p>
            <a:r>
              <a:rPr lang="en-US" sz="3600" b="1" dirty="0">
                <a:latin typeface="Brush Script Std" pitchFamily="66" charset="0"/>
              </a:rPr>
              <a:t>Chocolate Crinkle Cookie</a:t>
            </a:r>
            <a:endParaRPr lang="en-US" sz="3600" dirty="0">
              <a:latin typeface="Brush Script Std" pitchFamily="66" charset="0"/>
            </a:endParaRPr>
          </a:p>
        </p:txBody>
      </p:sp>
      <p:pic>
        <p:nvPicPr>
          <p:cNvPr id="21" name="Picture 20" descr="C:\Documents and Settings\JeanneLachmiller\My Documents\My Pictures\pacecar kansas\9-4-2007\9-4-2007-10.jpg"/>
          <p:cNvPicPr/>
          <p:nvPr/>
        </p:nvPicPr>
        <p:blipFill rotWithShape="1">
          <a:blip r:embed="rId4" cstate="print">
            <a:extLst>
              <a:ext uri="{28A0092B-C50C-407E-A947-70E740481C1C}">
                <a14:useLocalDpi xmlns:a14="http://schemas.microsoft.com/office/drawing/2010/main" val="0"/>
              </a:ext>
            </a:extLst>
          </a:blip>
          <a:srcRect l="11524"/>
          <a:stretch/>
        </p:blipFill>
        <p:spPr bwMode="auto">
          <a:xfrm>
            <a:off x="694619" y="6864984"/>
            <a:ext cx="3310644" cy="2221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25" name="Half Frame 24"/>
          <p:cNvSpPr/>
          <p:nvPr/>
        </p:nvSpPr>
        <p:spPr>
          <a:xfrm>
            <a:off x="4147001" y="1278021"/>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Half Frame 25"/>
          <p:cNvSpPr/>
          <p:nvPr/>
        </p:nvSpPr>
        <p:spPr>
          <a:xfrm rot="5400000">
            <a:off x="6263232" y="1225059"/>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Half Frame 26"/>
          <p:cNvSpPr/>
          <p:nvPr/>
        </p:nvSpPr>
        <p:spPr>
          <a:xfrm rot="16200000">
            <a:off x="4166744" y="4438894"/>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Half Frame 27"/>
          <p:cNvSpPr/>
          <p:nvPr/>
        </p:nvSpPr>
        <p:spPr>
          <a:xfrm rot="10800000">
            <a:off x="6263231" y="4444531"/>
            <a:ext cx="263227" cy="302712"/>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a:extLst>
              <a:ext uri="{FF2B5EF4-FFF2-40B4-BE49-F238E27FC236}">
                <a16:creationId xmlns:a16="http://schemas.microsoft.com/office/drawing/2014/main" id="{05D00883-7C1B-4CB3-BD24-4BD1F1B6D38B}"/>
              </a:ext>
            </a:extLst>
          </p:cNvPr>
          <p:cNvPicPr>
            <a:picLocks noChangeAspect="1" noChangeArrowheads="1"/>
          </p:cNvPicPr>
          <p:nvPr/>
        </p:nvPicPr>
        <p:blipFill>
          <a:blip r:embed="rId2" cstate="print"/>
          <a:srcRect/>
          <a:stretch>
            <a:fillRect/>
          </a:stretch>
        </p:blipFill>
        <p:spPr bwMode="auto">
          <a:xfrm>
            <a:off x="5417566" y="5553087"/>
            <a:ext cx="1622375" cy="1805179"/>
          </a:xfrm>
          <a:prstGeom prst="rect">
            <a:avLst/>
          </a:prstGeom>
          <a:noFill/>
          <a:ln w="9525">
            <a:noFill/>
            <a:miter lim="800000"/>
            <a:headEnd/>
            <a:tailEnd/>
          </a:ln>
        </p:spPr>
      </p:pic>
      <p:pic>
        <p:nvPicPr>
          <p:cNvPr id="19" name="Picture 18" descr="Christmas puppy.JPG">
            <a:extLst>
              <a:ext uri="{FF2B5EF4-FFF2-40B4-BE49-F238E27FC236}">
                <a16:creationId xmlns:a16="http://schemas.microsoft.com/office/drawing/2014/main" id="{74107A95-5E59-412F-8162-9F2E4F68D70D}"/>
              </a:ext>
            </a:extLst>
          </p:cNvPr>
          <p:cNvPicPr/>
          <p:nvPr/>
        </p:nvPicPr>
        <p:blipFill>
          <a:blip r:embed="rId3" cstate="print"/>
          <a:stretch>
            <a:fillRect/>
          </a:stretch>
        </p:blipFill>
        <p:spPr>
          <a:xfrm>
            <a:off x="2367229" y="619396"/>
            <a:ext cx="2051683" cy="2644941"/>
          </a:xfrm>
          <a:prstGeom prst="rect">
            <a:avLst/>
          </a:prstGeom>
        </p:spPr>
      </p:pic>
      <p:pic>
        <p:nvPicPr>
          <p:cNvPr id="3" name="Picture 2" descr="A picture containing chocolate, food, plant, close&#10;&#10;Description automatically generated">
            <a:extLst>
              <a:ext uri="{FF2B5EF4-FFF2-40B4-BE49-F238E27FC236}">
                <a16:creationId xmlns:a16="http://schemas.microsoft.com/office/drawing/2014/main" id="{190E62A7-9589-4B5C-8747-40EAE2DCF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147" y="1918673"/>
            <a:ext cx="2012050" cy="2685810"/>
          </a:xfrm>
          <a:prstGeom prst="rect">
            <a:avLst/>
          </a:prstGeom>
        </p:spPr>
      </p:pic>
      <p:sp>
        <p:nvSpPr>
          <p:cNvPr id="5" name="TextBox 4"/>
          <p:cNvSpPr txBox="1"/>
          <p:nvPr/>
        </p:nvSpPr>
        <p:spPr>
          <a:xfrm>
            <a:off x="487800" y="3381462"/>
            <a:ext cx="2621446" cy="1533112"/>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Ingredients</a:t>
            </a: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1 cup semisweet chocolate chips</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1 cup milk chocolate chips </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3 cups chow </a:t>
            </a:r>
            <a:r>
              <a:rPr lang="en-US" sz="1100" dirty="0" err="1">
                <a:effectLst/>
                <a:ea typeface="Calibri" panose="020F0502020204030204" pitchFamily="34" charset="0"/>
                <a:cs typeface="Calibri" panose="020F0502020204030204" pitchFamily="34" charset="0"/>
              </a:rPr>
              <a:t>mein</a:t>
            </a:r>
            <a:r>
              <a:rPr lang="en-US" sz="1100" dirty="0">
                <a:effectLst/>
                <a:ea typeface="Calibri" panose="020F0502020204030204" pitchFamily="34" charset="0"/>
                <a:cs typeface="Calibri" panose="020F0502020204030204" pitchFamily="34" charset="0"/>
              </a:rPr>
              <a:t> noodles</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½ cup roughly chopped almonds</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½ cup shelled pistachios</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2 tablespoons assorted holiday sprinkles</a:t>
            </a:r>
            <a:endParaRPr lang="en-US" sz="1100" dirty="0">
              <a:effectLst/>
              <a:ea typeface="Calibri" panose="020F0502020204030204" pitchFamily="34" charset="0"/>
              <a:cs typeface="Times New Roman" panose="02020603050405020304" pitchFamily="18" charset="0"/>
            </a:endParaRPr>
          </a:p>
          <a:p>
            <a:endParaRPr lang="en-US" sz="1100" b="1" dirty="0">
              <a:cs typeface="Helvetica" pitchFamily="34" charset="0"/>
            </a:endParaRPr>
          </a:p>
        </p:txBody>
      </p:sp>
      <p:sp>
        <p:nvSpPr>
          <p:cNvPr id="6" name="TextBox 5"/>
          <p:cNvSpPr txBox="1"/>
          <p:nvPr/>
        </p:nvSpPr>
        <p:spPr>
          <a:xfrm>
            <a:off x="494068" y="4778822"/>
            <a:ext cx="6259129" cy="2076531"/>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230188" marR="0" lvl="0" indent="-230188">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Heat 2 inches of water in a pot to a simmer.</a:t>
            </a:r>
            <a:endParaRPr lang="en-US" sz="1100" dirty="0">
              <a:effectLst/>
              <a:ea typeface="Calibri" panose="020F0502020204030204" pitchFamily="34" charset="0"/>
              <a:cs typeface="Times New Roman" panose="02020603050405020304" pitchFamily="18" charset="0"/>
            </a:endParaRPr>
          </a:p>
          <a:p>
            <a:pPr marL="230188" marR="0" lvl="0" indent="-230188">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Add the semisweet and milk chocolate chips to a bowl and place over the pot of simmering water.</a:t>
            </a:r>
            <a:endParaRPr lang="en-US" sz="1100" dirty="0">
              <a:effectLst/>
              <a:ea typeface="Calibri" panose="020F0502020204030204" pitchFamily="34" charset="0"/>
              <a:cs typeface="Times New Roman" panose="02020603050405020304" pitchFamily="18" charset="0"/>
            </a:endParaRPr>
          </a:p>
          <a:p>
            <a:pPr marL="230188" marR="0" lvl="0" indent="-230188">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Allow chips to melt, stirring occasionally, 4 to 5 minutes.</a:t>
            </a:r>
            <a:endParaRPr lang="en-US" sz="1100" dirty="0">
              <a:effectLst/>
              <a:ea typeface="Calibri" panose="020F0502020204030204" pitchFamily="34" charset="0"/>
              <a:cs typeface="Times New Roman" panose="02020603050405020304" pitchFamily="18" charset="0"/>
            </a:endParaRPr>
          </a:p>
          <a:p>
            <a:pPr marL="230188" marR="0" lvl="0" indent="-230188">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Meanwhile, add the noodles, almonds, and pistachios to a large bowl and set aside.</a:t>
            </a:r>
            <a:endParaRPr lang="en-US" sz="1100" dirty="0">
              <a:effectLst/>
              <a:ea typeface="Calibri" panose="020F0502020204030204" pitchFamily="34" charset="0"/>
              <a:cs typeface="Times New Roman" panose="02020603050405020304" pitchFamily="18" charset="0"/>
            </a:endParaRPr>
          </a:p>
          <a:p>
            <a:pPr marL="230188" marR="0" lvl="0" indent="-230188">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When the chocolate has melted completely, pour over the noodle and nut mixture.</a:t>
            </a:r>
            <a:endParaRPr lang="en-US" sz="1100" dirty="0">
              <a:effectLst/>
              <a:ea typeface="Calibri" panose="020F0502020204030204" pitchFamily="34" charset="0"/>
              <a:cs typeface="Times New Roman" panose="02020603050405020304" pitchFamily="18" charset="0"/>
            </a:endParaRPr>
          </a:p>
          <a:p>
            <a:pPr marL="230188" marR="0" lvl="0" indent="-230188">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Mix until everything is well coated in the melted chocolate.</a:t>
            </a:r>
            <a:endParaRPr lang="en-US" sz="1100" dirty="0">
              <a:effectLst/>
              <a:ea typeface="Calibri" panose="020F0502020204030204" pitchFamily="34" charset="0"/>
              <a:cs typeface="Times New Roman" panose="02020603050405020304" pitchFamily="18" charset="0"/>
            </a:endParaRPr>
          </a:p>
          <a:p>
            <a:pPr marL="230188" marR="0" lvl="0" indent="-230188">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Using 2 spoons, drop tablespoon mounds onto 2 parchment-lined baking sheets; </a:t>
            </a:r>
          </a:p>
          <a:p>
            <a:pPr marR="0" lvl="0">
              <a:lnSpc>
                <a:spcPct val="107000"/>
              </a:lnSpc>
              <a:spcBef>
                <a:spcPts val="0"/>
              </a:spcBef>
              <a:spcAft>
                <a:spcPts val="0"/>
              </a:spcAft>
            </a:pPr>
            <a:r>
              <a:rPr lang="en-US" sz="1100" dirty="0">
                <a:ea typeface="Calibri" panose="020F0502020204030204" pitchFamily="34" charset="0"/>
                <a:cs typeface="Calibri" panose="020F0502020204030204" pitchFamily="34" charset="0"/>
              </a:rPr>
              <a:t>       s</a:t>
            </a:r>
            <a:r>
              <a:rPr lang="en-US" sz="1100" dirty="0">
                <a:effectLst/>
                <a:ea typeface="Calibri" panose="020F0502020204030204" pitchFamily="34" charset="0"/>
                <a:cs typeface="Calibri" panose="020F0502020204030204" pitchFamily="34" charset="0"/>
              </a:rPr>
              <a:t>prinkle the holiday decorations over the top.</a:t>
            </a:r>
            <a:endParaRPr lang="en-US" sz="11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1100" dirty="0">
                <a:effectLst/>
                <a:ea typeface="Calibri" panose="020F0502020204030204" pitchFamily="34" charset="0"/>
                <a:cs typeface="Times New Roman" panose="02020603050405020304" pitchFamily="18" charset="0"/>
              </a:rPr>
              <a:t>8.    </a:t>
            </a:r>
            <a:r>
              <a:rPr lang="en-US" sz="1100" dirty="0">
                <a:effectLst/>
                <a:ea typeface="Calibri" panose="020F0502020204030204" pitchFamily="34" charset="0"/>
                <a:cs typeface="Calibri" panose="020F0502020204030204" pitchFamily="34" charset="0"/>
              </a:rPr>
              <a:t>Allow to dry completely before storing, about 1 hour.</a:t>
            </a:r>
            <a:endParaRPr lang="en-US" sz="1100" dirty="0">
              <a:effectLst/>
              <a:ea typeface="Calibri" panose="020F0502020204030204" pitchFamily="34" charset="0"/>
              <a:cs typeface="Times New Roman" panose="02020603050405020304" pitchFamily="18" charset="0"/>
            </a:endParaRPr>
          </a:p>
          <a:p>
            <a:endParaRPr lang="en-US" sz="1100" b="1" dirty="0">
              <a:cs typeface="Helvetica" pitchFamily="34" charset="0"/>
            </a:endParaRPr>
          </a:p>
        </p:txBody>
      </p:sp>
      <p:sp>
        <p:nvSpPr>
          <p:cNvPr id="20" name="TextBox 19"/>
          <p:cNvSpPr txBox="1"/>
          <p:nvPr/>
        </p:nvSpPr>
        <p:spPr>
          <a:xfrm>
            <a:off x="4762005" y="8153586"/>
            <a:ext cx="2458078"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656887" y="4675616"/>
            <a:ext cx="2167430" cy="507831"/>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Heather and John Flaherty</a:t>
            </a:r>
          </a:p>
          <a:p>
            <a:pPr algn="ctr"/>
            <a:endParaRPr lang="en-US" sz="900" i="1" dirty="0">
              <a:latin typeface="Helvetica" pitchFamily="34" charset="0"/>
              <a:cs typeface="Helvetica" pitchFamily="34" charset="0"/>
            </a:endParaRPr>
          </a:p>
        </p:txBody>
      </p:sp>
      <p:sp>
        <p:nvSpPr>
          <p:cNvPr id="25" name="TextBox 24"/>
          <p:cNvSpPr txBox="1"/>
          <p:nvPr/>
        </p:nvSpPr>
        <p:spPr>
          <a:xfrm>
            <a:off x="4800908" y="7861179"/>
            <a:ext cx="2412124" cy="276999"/>
          </a:xfrm>
          <a:prstGeom prst="rect">
            <a:avLst/>
          </a:prstGeom>
          <a:noFill/>
          <a:ln w="63500" cmpd="thinThick">
            <a:solidFill>
              <a:srgbClr val="2DA40C"/>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1968  British Green Camaro</a:t>
            </a:r>
            <a:endParaRPr lang="en-US" sz="1600" i="1" dirty="0">
              <a:latin typeface="Helvetica" pitchFamily="34" charset="0"/>
              <a:cs typeface="Helvetica" pitchFamily="34" charset="0"/>
            </a:endParaRPr>
          </a:p>
        </p:txBody>
      </p:sp>
      <p:grpSp>
        <p:nvGrpSpPr>
          <p:cNvPr id="32" name="Group 31"/>
          <p:cNvGrpSpPr/>
          <p:nvPr/>
        </p:nvGrpSpPr>
        <p:grpSpPr>
          <a:xfrm>
            <a:off x="581687" y="6911849"/>
            <a:ext cx="3978361" cy="2600696"/>
            <a:chOff x="320635" y="7042068"/>
            <a:chExt cx="3360716" cy="2196935"/>
          </a:xfrm>
        </p:grpSpPr>
        <p:sp>
          <p:nvSpPr>
            <p:cNvPr id="33" name="Rectangle 32"/>
            <p:cNvSpPr/>
            <p:nvPr/>
          </p:nvSpPr>
          <p:spPr>
            <a:xfrm>
              <a:off x="320635" y="7042068"/>
              <a:ext cx="3360716" cy="2196935"/>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Flaherty_68Camaro_revised.jpg"/>
            <p:cNvPicPr>
              <a:picLocks noChangeAspect="1"/>
            </p:cNvPicPr>
            <p:nvPr/>
          </p:nvPicPr>
          <p:blipFill>
            <a:blip r:embed="rId5" cstate="print"/>
            <a:stretch>
              <a:fillRect/>
            </a:stretch>
          </p:blipFill>
          <p:spPr>
            <a:xfrm>
              <a:off x="380010" y="7113319"/>
              <a:ext cx="3224993" cy="2041190"/>
            </a:xfrm>
            <a:prstGeom prst="rect">
              <a:avLst/>
            </a:prstGeom>
          </p:spPr>
        </p:pic>
      </p:grpSp>
      <p:sp>
        <p:nvSpPr>
          <p:cNvPr id="44" name="Half Frame 43"/>
          <p:cNvSpPr/>
          <p:nvPr/>
        </p:nvSpPr>
        <p:spPr>
          <a:xfrm rot="16200000">
            <a:off x="4657629" y="4340038"/>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Half Frame 42"/>
          <p:cNvSpPr/>
          <p:nvPr/>
        </p:nvSpPr>
        <p:spPr>
          <a:xfrm rot="5400000">
            <a:off x="6471758" y="1818651"/>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Half Frame 44"/>
          <p:cNvSpPr/>
          <p:nvPr/>
        </p:nvSpPr>
        <p:spPr>
          <a:xfrm rot="10800000">
            <a:off x="6533974" y="4327348"/>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Half Frame 38"/>
          <p:cNvSpPr/>
          <p:nvPr/>
        </p:nvSpPr>
        <p:spPr>
          <a:xfrm>
            <a:off x="4624367" y="1818651"/>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p:cNvSpPr txBox="1"/>
          <p:nvPr/>
        </p:nvSpPr>
        <p:spPr>
          <a:xfrm>
            <a:off x="563868" y="2662941"/>
            <a:ext cx="1514982" cy="627736"/>
          </a:xfrm>
          <a:prstGeom prst="rect">
            <a:avLst/>
          </a:prstGeom>
          <a:noFill/>
          <a:ln w="6350" cmpd="thinThick">
            <a:noFill/>
          </a:ln>
          <a:effectLst/>
          <a:scene3d>
            <a:camera prst="orthographicFront"/>
            <a:lightRig rig="threePt" dir="t"/>
          </a:scene3d>
          <a:sp3d>
            <a:bevelT/>
          </a:sp3d>
        </p:spPr>
        <p:txBody>
          <a:bodyPr wrap="square" rtlCol="0">
            <a:sp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Active: 15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Total: 1 </a:t>
            </a:r>
            <a:r>
              <a:rPr lang="en-US" sz="1100" dirty="0" err="1">
                <a:effectLst/>
                <a:latin typeface="Calibri" panose="020F0502020204030204" pitchFamily="34" charset="0"/>
                <a:ea typeface="Calibri" panose="020F0502020204030204" pitchFamily="34" charset="0"/>
                <a:cs typeface="Calibri" panose="020F0502020204030204" pitchFamily="34" charset="0"/>
              </a:rPr>
              <a:t>hr</a:t>
            </a:r>
            <a:r>
              <a:rPr lang="en-US" sz="1100" dirty="0">
                <a:effectLst/>
                <a:latin typeface="Calibri" panose="020F0502020204030204" pitchFamily="34" charset="0"/>
                <a:ea typeface="Calibri" panose="020F0502020204030204" pitchFamily="34" charset="0"/>
                <a:cs typeface="Calibri" panose="020F0502020204030204" pitchFamily="34" charset="0"/>
              </a:rPr>
              <a:t> 15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Yield: 24 cookies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431971" y="1178814"/>
            <a:ext cx="4345343" cy="615553"/>
          </a:xfrm>
          <a:prstGeom prst="rect">
            <a:avLst/>
          </a:prstGeom>
          <a:noFill/>
        </p:spPr>
        <p:txBody>
          <a:bodyPr wrap="square" rtlCol="0">
            <a:spAutoFit/>
          </a:bodyPr>
          <a:lstStyle/>
          <a:p>
            <a:pPr algn="ctr"/>
            <a:r>
              <a:rPr lang="en-US" sz="3400" dirty="0">
                <a:effectLst>
                  <a:outerShdw blurRad="38100" dist="38100" dir="2700000" algn="tl">
                    <a:srgbClr val="000000">
                      <a:alpha val="43137"/>
                    </a:srgbClr>
                  </a:outerShdw>
                </a:effectLst>
                <a:latin typeface="Brush Script Std" pitchFamily="66" charset="0"/>
                <a:cs typeface="Helvetica" pitchFamily="34" charset="0"/>
              </a:rPr>
              <a:t>Holiday Haystacks</a:t>
            </a:r>
          </a:p>
        </p:txBody>
      </p:sp>
    </p:spTree>
    <p:extLst>
      <p:ext uri="{BB962C8B-B14F-4D97-AF65-F5344CB8AC3E}">
        <p14:creationId xmlns:p14="http://schemas.microsoft.com/office/powerpoint/2010/main" val="378032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sh, meat&#10;&#10;Description automatically generated">
            <a:extLst>
              <a:ext uri="{FF2B5EF4-FFF2-40B4-BE49-F238E27FC236}">
                <a16:creationId xmlns:a16="http://schemas.microsoft.com/office/drawing/2014/main" id="{613D7E97-3163-4C29-B8C1-F077E4E05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4508" y="2015457"/>
            <a:ext cx="2337342" cy="3116456"/>
          </a:xfrm>
          <a:prstGeom prst="rect">
            <a:avLst/>
          </a:prstGeom>
        </p:spPr>
      </p:pic>
      <p:sp>
        <p:nvSpPr>
          <p:cNvPr id="5" name="TextBox 4"/>
          <p:cNvSpPr txBox="1"/>
          <p:nvPr/>
        </p:nvSpPr>
        <p:spPr>
          <a:xfrm>
            <a:off x="488942" y="3515888"/>
            <a:ext cx="2621446" cy="1521250"/>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Ingredients</a:t>
            </a: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½ cup vegetable oil</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½ teaspoon kosher salt</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2 eggs</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1 (15.25 oz) box of red velvet cake mix</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¾ cup white chocolate chips</a:t>
            </a:r>
            <a:endParaRPr lang="en-US" sz="1100" dirty="0">
              <a:effectLst/>
              <a:ea typeface="Calibri" panose="020F0502020204030204" pitchFamily="34" charset="0"/>
              <a:cs typeface="Times New Roman" panose="02020603050405020304" pitchFamily="18" charset="0"/>
            </a:endParaRPr>
          </a:p>
          <a:p>
            <a:endParaRPr lang="en-US" sz="1100" b="1" dirty="0">
              <a:cs typeface="Helvetica" pitchFamily="34" charset="0"/>
            </a:endParaRPr>
          </a:p>
          <a:p>
            <a:pPr marL="119063"/>
            <a:endParaRPr lang="en-US" sz="1100" dirty="0">
              <a:cs typeface="Helvetica" pitchFamily="34" charset="0"/>
            </a:endParaRPr>
          </a:p>
        </p:txBody>
      </p:sp>
      <p:sp>
        <p:nvSpPr>
          <p:cNvPr id="6" name="TextBox 5"/>
          <p:cNvSpPr txBox="1"/>
          <p:nvPr/>
        </p:nvSpPr>
        <p:spPr>
          <a:xfrm>
            <a:off x="511525" y="4844602"/>
            <a:ext cx="6259129" cy="2619948"/>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228600" marR="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Preheat oven to 350°F. </a:t>
            </a:r>
            <a:endParaRPr lang="en-US" sz="1100" dirty="0">
              <a:effectLst/>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In a medium-sized bowl, whisk together oil, salt, </a:t>
            </a:r>
          </a:p>
          <a:p>
            <a:pPr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          and eggs until well combined.</a:t>
            </a:r>
            <a:endParaRPr lang="en-US" sz="1100" dirty="0">
              <a:effectLst/>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Add the cake mix and mix until fully combined, about 2 minutes.</a:t>
            </a:r>
            <a:endParaRPr lang="en-US" sz="1100" dirty="0">
              <a:effectLst/>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Refrigerate for 20 minutes.</a:t>
            </a:r>
            <a:endParaRPr lang="en-US" sz="1100" dirty="0">
              <a:effectLst/>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Line 2 rimmed baking sheets with parchment paper. </a:t>
            </a:r>
            <a:endParaRPr lang="en-US" sz="1100" dirty="0">
              <a:effectLst/>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Portion out heaping tablespoons of dough and roll them in your hands to form round balls.</a:t>
            </a:r>
            <a:endParaRPr lang="en-US" sz="1100" dirty="0">
              <a:effectLst/>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Place each ball about 2 inches apart on the baking sheets. </a:t>
            </a:r>
            <a:endParaRPr lang="en-US" sz="1100" dirty="0">
              <a:effectLs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          (Note: the cookies will spread out considerably, so it is important to leave plenty of space.)</a:t>
            </a:r>
            <a:endParaRPr lang="en-US" sz="1100" dirty="0">
              <a:effectLs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6.    Bake in preheated oven for 10 to 12 minutes, just until the edges begin to brown slightly. </a:t>
            </a:r>
            <a:endParaRPr lang="en-US" sz="1100" dirty="0">
              <a:effectLst/>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buAutoNum type="arabicPeriod" startAt="7"/>
            </a:pPr>
            <a:r>
              <a:rPr lang="en-US" sz="1100" dirty="0">
                <a:effectLst/>
                <a:ea typeface="Calibri" panose="020F0502020204030204" pitchFamily="34" charset="0"/>
                <a:cs typeface="Calibri" panose="020F0502020204030204" pitchFamily="34" charset="0"/>
              </a:rPr>
              <a:t>Allow the cookies to cool for 10 minutes on the baking sheet before removing them to a wire rack to</a:t>
            </a:r>
          </a:p>
          <a:p>
            <a:pPr marR="0">
              <a:lnSpc>
                <a:spcPct val="107000"/>
              </a:lnSpc>
              <a:spcBef>
                <a:spcPts val="0"/>
              </a:spcBef>
              <a:spcAft>
                <a:spcPts val="0"/>
              </a:spcAft>
            </a:pPr>
            <a:r>
              <a:rPr lang="en-US" sz="1100" dirty="0">
                <a:ea typeface="Calibri" panose="020F0502020204030204" pitchFamily="34" charset="0"/>
                <a:cs typeface="Calibri" panose="020F0502020204030204" pitchFamily="34" charset="0"/>
              </a:rPr>
              <a:t>          </a:t>
            </a:r>
            <a:r>
              <a:rPr lang="en-US" sz="1100" dirty="0">
                <a:effectLst/>
                <a:ea typeface="Calibri" panose="020F0502020204030204" pitchFamily="34" charset="0"/>
                <a:cs typeface="Calibri" panose="020F0502020204030204" pitchFamily="34" charset="0"/>
              </a:rPr>
              <a:t>finish cooling.</a:t>
            </a:r>
            <a:endParaRPr lang="en-US" sz="1100" dirty="0">
              <a:effectLst/>
              <a:ea typeface="Calibri" panose="020F0502020204030204" pitchFamily="34" charset="0"/>
              <a:cs typeface="Times New Roman" panose="02020603050405020304" pitchFamily="18" charset="0"/>
            </a:endParaRPr>
          </a:p>
          <a:p>
            <a:endParaRPr lang="en-US" sz="1100" b="1" dirty="0">
              <a:cs typeface="Helvetica" pitchFamily="34" charset="0"/>
            </a:endParaRPr>
          </a:p>
        </p:txBody>
      </p:sp>
      <p:sp>
        <p:nvSpPr>
          <p:cNvPr id="20" name="TextBox 19"/>
          <p:cNvSpPr txBox="1"/>
          <p:nvPr/>
        </p:nvSpPr>
        <p:spPr>
          <a:xfrm>
            <a:off x="4762005" y="8315750"/>
            <a:ext cx="2458078"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30" name="Rectangle 29"/>
          <p:cNvSpPr/>
          <p:nvPr/>
        </p:nvSpPr>
        <p:spPr>
          <a:xfrm>
            <a:off x="641269" y="7057796"/>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207866" y="5175771"/>
            <a:ext cx="2770496" cy="507831"/>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Heather and John Flaherty</a:t>
            </a:r>
          </a:p>
          <a:p>
            <a:pPr algn="ctr"/>
            <a:endParaRPr lang="en-US" sz="900" i="1" dirty="0">
              <a:latin typeface="Helvetica" pitchFamily="34" charset="0"/>
              <a:cs typeface="Helvetica" pitchFamily="34" charset="0"/>
            </a:endParaRPr>
          </a:p>
        </p:txBody>
      </p:sp>
      <p:sp>
        <p:nvSpPr>
          <p:cNvPr id="25" name="TextBox 24"/>
          <p:cNvSpPr txBox="1"/>
          <p:nvPr/>
        </p:nvSpPr>
        <p:spPr>
          <a:xfrm>
            <a:off x="4800908" y="8023343"/>
            <a:ext cx="2412124" cy="276999"/>
          </a:xfrm>
          <a:prstGeom prst="rect">
            <a:avLst/>
          </a:prstGeom>
          <a:noFill/>
          <a:ln w="63500" cmpd="thinThick">
            <a:solidFill>
              <a:srgbClr val="2DA40C"/>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1968  British Green Camaro</a:t>
            </a:r>
            <a:endParaRPr lang="en-US" sz="1600" i="1" dirty="0">
              <a:latin typeface="Helvetica" pitchFamily="34" charset="0"/>
              <a:cs typeface="Helvetica" pitchFamily="34" charset="0"/>
            </a:endParaRPr>
          </a:p>
        </p:txBody>
      </p:sp>
      <p:grpSp>
        <p:nvGrpSpPr>
          <p:cNvPr id="32" name="Group 31"/>
          <p:cNvGrpSpPr/>
          <p:nvPr/>
        </p:nvGrpSpPr>
        <p:grpSpPr>
          <a:xfrm>
            <a:off x="1286540" y="7431635"/>
            <a:ext cx="3290000" cy="2150707"/>
            <a:chOff x="320635" y="7042068"/>
            <a:chExt cx="3360716" cy="2196935"/>
          </a:xfrm>
        </p:grpSpPr>
        <p:sp>
          <p:nvSpPr>
            <p:cNvPr id="33" name="Rectangle 32"/>
            <p:cNvSpPr/>
            <p:nvPr/>
          </p:nvSpPr>
          <p:spPr>
            <a:xfrm>
              <a:off x="320635" y="7042068"/>
              <a:ext cx="3360716" cy="2196935"/>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Flaherty_68Camaro_revised.jpg"/>
            <p:cNvPicPr>
              <a:picLocks noChangeAspect="1"/>
            </p:cNvPicPr>
            <p:nvPr/>
          </p:nvPicPr>
          <p:blipFill>
            <a:blip r:embed="rId3" cstate="print"/>
            <a:stretch>
              <a:fillRect/>
            </a:stretch>
          </p:blipFill>
          <p:spPr>
            <a:xfrm>
              <a:off x="380010" y="7113319"/>
              <a:ext cx="3224993" cy="2041190"/>
            </a:xfrm>
            <a:prstGeom prst="rect">
              <a:avLst/>
            </a:prstGeom>
          </p:spPr>
        </p:pic>
      </p:grpSp>
      <p:sp>
        <p:nvSpPr>
          <p:cNvPr id="44" name="Half Frame 43"/>
          <p:cNvSpPr/>
          <p:nvPr/>
        </p:nvSpPr>
        <p:spPr>
          <a:xfrm rot="16200000">
            <a:off x="4223981" y="4902061"/>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Half Frame 42"/>
          <p:cNvSpPr/>
          <p:nvPr/>
        </p:nvSpPr>
        <p:spPr>
          <a:xfrm rot="5400000">
            <a:off x="6418095" y="1887500"/>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Half Frame 44"/>
          <p:cNvSpPr/>
          <p:nvPr/>
        </p:nvSpPr>
        <p:spPr>
          <a:xfrm rot="10800000">
            <a:off x="6448913" y="4872132"/>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Half Frame 38"/>
          <p:cNvSpPr/>
          <p:nvPr/>
        </p:nvSpPr>
        <p:spPr>
          <a:xfrm>
            <a:off x="4207866" y="1892750"/>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p:cNvSpPr txBox="1"/>
          <p:nvPr/>
        </p:nvSpPr>
        <p:spPr>
          <a:xfrm>
            <a:off x="513058" y="2803806"/>
            <a:ext cx="1740193" cy="627736"/>
          </a:xfrm>
          <a:prstGeom prst="rect">
            <a:avLst/>
          </a:prstGeom>
          <a:noFill/>
          <a:ln w="6350" cmpd="thinThick">
            <a:noFill/>
          </a:ln>
          <a:effectLst/>
          <a:scene3d>
            <a:camera prst="orthographicFront"/>
            <a:lightRig rig="threePt" dir="t"/>
          </a:scene3d>
          <a:sp3d>
            <a:bevelT/>
          </a:sp3d>
        </p:spPr>
        <p:txBody>
          <a:bodyPr wrap="square" rtlCol="0">
            <a:spAutoFit/>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Active: 10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Total: 45 minutes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Yield: 24 cookies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206339" y="561849"/>
            <a:ext cx="4345343" cy="1138773"/>
          </a:xfrm>
          <a:prstGeom prst="rect">
            <a:avLst/>
          </a:prstGeom>
          <a:noFill/>
        </p:spPr>
        <p:txBody>
          <a:bodyPr wrap="square" rtlCol="0">
            <a:spAutoFit/>
          </a:bodyPr>
          <a:lstStyle/>
          <a:p>
            <a:pPr algn="ctr"/>
            <a:r>
              <a:rPr lang="en-US" sz="3400" dirty="0">
                <a:effectLst>
                  <a:outerShdw blurRad="38100" dist="38100" dir="2700000" algn="tl">
                    <a:srgbClr val="000000">
                      <a:alpha val="43137"/>
                    </a:srgbClr>
                  </a:outerShdw>
                </a:effectLst>
                <a:latin typeface="Brush Script Std" pitchFamily="66" charset="0"/>
                <a:cs typeface="Helvetica" pitchFamily="34" charset="0"/>
              </a:rPr>
              <a:t>Red Velvet Cake Mix Cookie with White Chocolate Chips</a:t>
            </a:r>
          </a:p>
        </p:txBody>
      </p:sp>
      <p:pic>
        <p:nvPicPr>
          <p:cNvPr id="18" name="Picture 17" descr="Christmas kitten.JPG">
            <a:extLst>
              <a:ext uri="{FF2B5EF4-FFF2-40B4-BE49-F238E27FC236}">
                <a16:creationId xmlns:a16="http://schemas.microsoft.com/office/drawing/2014/main" id="{DEF1DF70-4CF3-4003-A51F-40C01E14D6D5}"/>
              </a:ext>
            </a:extLst>
          </p:cNvPr>
          <p:cNvPicPr/>
          <p:nvPr/>
        </p:nvPicPr>
        <p:blipFill>
          <a:blip r:embed="rId4" cstate="print"/>
          <a:stretch>
            <a:fillRect/>
          </a:stretch>
        </p:blipFill>
        <p:spPr>
          <a:xfrm>
            <a:off x="676960" y="1374860"/>
            <a:ext cx="2588688" cy="1449223"/>
          </a:xfrm>
          <a:prstGeom prst="rect">
            <a:avLst/>
          </a:prstGeom>
        </p:spPr>
      </p:pic>
    </p:spTree>
    <p:extLst>
      <p:ext uri="{BB962C8B-B14F-4D97-AF65-F5344CB8AC3E}">
        <p14:creationId xmlns:p14="http://schemas.microsoft.com/office/powerpoint/2010/main" val="171720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1652DAC-58F6-4F06-A9B4-6BCEA2396349}"/>
              </a:ext>
            </a:extLst>
          </p:cNvPr>
          <p:cNvPicPr/>
          <p:nvPr/>
        </p:nvPicPr>
        <p:blipFill>
          <a:blip r:embed="rId2" cstate="print"/>
          <a:srcRect/>
          <a:stretch>
            <a:fillRect/>
          </a:stretch>
        </p:blipFill>
        <p:spPr bwMode="auto">
          <a:xfrm>
            <a:off x="2417105" y="877858"/>
            <a:ext cx="2107129" cy="2096666"/>
          </a:xfrm>
          <a:prstGeom prst="rect">
            <a:avLst/>
          </a:prstGeom>
          <a:noFill/>
          <a:ln w="9525">
            <a:noFill/>
            <a:miter lim="800000"/>
            <a:headEnd/>
            <a:tailEnd/>
          </a:ln>
        </p:spPr>
      </p:pic>
      <p:pic>
        <p:nvPicPr>
          <p:cNvPr id="7" name="Picture 6" descr="A chocolate cake in a plastic wrapper&#10;&#10;Description automatically generated with low confidence">
            <a:extLst>
              <a:ext uri="{FF2B5EF4-FFF2-40B4-BE49-F238E27FC236}">
                <a16:creationId xmlns:a16="http://schemas.microsoft.com/office/drawing/2014/main" id="{F64DC081-656C-4F92-B8F2-15B296363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874" y="2284734"/>
            <a:ext cx="1784680" cy="2377953"/>
          </a:xfrm>
          <a:prstGeom prst="rect">
            <a:avLst/>
          </a:prstGeom>
        </p:spPr>
      </p:pic>
      <p:sp>
        <p:nvSpPr>
          <p:cNvPr id="6" name="TextBox 5"/>
          <p:cNvSpPr txBox="1"/>
          <p:nvPr/>
        </p:nvSpPr>
        <p:spPr>
          <a:xfrm>
            <a:off x="466414" y="4957385"/>
            <a:ext cx="6259129" cy="2242280"/>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228600" marR="0" lvl="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Preheat oven to 375°F.</a:t>
            </a:r>
            <a:endParaRPr lang="en-US" sz="1100" dirty="0">
              <a:effectLst/>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In a large mixing bowl, beat together the shortening, peanut butter, brown sugar, milk, and vanilla with an electric mixer until well blended.</a:t>
            </a:r>
            <a:endParaRPr lang="en-US" sz="1100" dirty="0">
              <a:effectLst/>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Add the egg and mix until just combined.</a:t>
            </a:r>
            <a:endParaRPr lang="en-US" sz="1100" dirty="0">
              <a:effectLst/>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In a small mixing bowl, whisk together the flour, cocoa powder, baking soda, and salt. </a:t>
            </a:r>
          </a:p>
          <a:p>
            <a:pPr marL="228600" marR="0" lvl="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Add the dry mixture to the wet mixture and stir until combined.</a:t>
            </a:r>
            <a:endParaRPr lang="en-US" sz="1100" dirty="0">
              <a:effectLst/>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Scoop the cookie dough onto an ungreased cookie sheet to form 1 to 1 ½ inch dough balls. </a:t>
            </a:r>
          </a:p>
          <a:p>
            <a:pPr marL="228600" marR="0" lvl="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Use a fork to press the dough down and create the traditional crisscross pattern on each cookie.</a:t>
            </a:r>
            <a:endParaRPr lang="en-US" sz="1100" dirty="0">
              <a:effectLst/>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Bake for 7 to 8 minutes at 375°F, just until set around the edges.</a:t>
            </a:r>
            <a:endParaRPr lang="en-US" sz="1100" dirty="0">
              <a:effectLst/>
              <a:ea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US" sz="1100" dirty="0">
                <a:effectLst/>
                <a:ea typeface="Calibri" panose="020F0502020204030204" pitchFamily="34" charset="0"/>
                <a:cs typeface="Calibri" panose="020F0502020204030204" pitchFamily="34" charset="0"/>
              </a:rPr>
              <a:t>Cool for 2 minutes on the cookie sheet, then transfer to a wire cooling rack.</a:t>
            </a:r>
            <a:endParaRPr lang="en-US" sz="1100" dirty="0">
              <a:effectLst/>
              <a:ea typeface="Calibri" panose="020F0502020204030204" pitchFamily="34" charset="0"/>
              <a:cs typeface="Times New Roman" panose="02020603050405020304" pitchFamily="18" charset="0"/>
            </a:endParaRPr>
          </a:p>
          <a:p>
            <a:endParaRPr lang="en-US" sz="1100" b="1" dirty="0">
              <a:cs typeface="Helvetica" pitchFamily="34" charset="0"/>
            </a:endParaRPr>
          </a:p>
        </p:txBody>
      </p:sp>
      <p:sp>
        <p:nvSpPr>
          <p:cNvPr id="20" name="TextBox 19"/>
          <p:cNvSpPr txBox="1"/>
          <p:nvPr/>
        </p:nvSpPr>
        <p:spPr>
          <a:xfrm>
            <a:off x="5130141" y="8364556"/>
            <a:ext cx="2315688"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852373" y="4775278"/>
            <a:ext cx="1986435" cy="507831"/>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Tim &amp; Theresa Jezeski</a:t>
            </a:r>
          </a:p>
          <a:p>
            <a:pPr algn="ctr"/>
            <a:endParaRPr lang="en-US" sz="900" i="1" dirty="0">
              <a:latin typeface="Helvetica" pitchFamily="34" charset="0"/>
              <a:cs typeface="Helvetica" pitchFamily="34" charset="0"/>
            </a:endParaRPr>
          </a:p>
        </p:txBody>
      </p:sp>
      <p:sp>
        <p:nvSpPr>
          <p:cNvPr id="4" name="TextBox 3"/>
          <p:cNvSpPr txBox="1"/>
          <p:nvPr/>
        </p:nvSpPr>
        <p:spPr>
          <a:xfrm>
            <a:off x="4137943" y="829990"/>
            <a:ext cx="3099460" cy="1200329"/>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Brush Script Std" pitchFamily="66" charset="0"/>
                <a:cs typeface="Helvetica" pitchFamily="34" charset="0"/>
              </a:rPr>
              <a:t>Chocolate Peanut Butter Cookies</a:t>
            </a:r>
          </a:p>
        </p:txBody>
      </p:sp>
      <p:sp>
        <p:nvSpPr>
          <p:cNvPr id="5" name="TextBox 4"/>
          <p:cNvSpPr txBox="1"/>
          <p:nvPr/>
        </p:nvSpPr>
        <p:spPr>
          <a:xfrm>
            <a:off x="466414" y="2506226"/>
            <a:ext cx="2621446" cy="2423420"/>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Ingredients</a:t>
            </a: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½ cup shortening, regular or butter</a:t>
            </a:r>
          </a:p>
          <a:p>
            <a:pPr marL="0" marR="0">
              <a:lnSpc>
                <a:spcPct val="107000"/>
              </a:lnSpc>
              <a:spcBef>
                <a:spcPts val="0"/>
              </a:spcBef>
              <a:spcAft>
                <a:spcPts val="0"/>
              </a:spcAft>
            </a:pPr>
            <a:r>
              <a:rPr lang="en-US" sz="1100" dirty="0">
                <a:ea typeface="Calibri" panose="020F0502020204030204" pitchFamily="34" charset="0"/>
                <a:cs typeface="Calibri" panose="020F0502020204030204" pitchFamily="34" charset="0"/>
              </a:rPr>
              <a:t>    </a:t>
            </a:r>
            <a:r>
              <a:rPr lang="en-US" sz="1100" dirty="0">
                <a:effectLst/>
                <a:ea typeface="Calibri" panose="020F0502020204030204" pitchFamily="34" charset="0"/>
                <a:cs typeface="Calibri" panose="020F0502020204030204" pitchFamily="34" charset="0"/>
              </a:rPr>
              <a:t>flavored</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¾ cup creamy peanut butter</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1 ½ cups brown sugar, packed</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3 tablespoons milk</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1 teaspoon vanilla extract</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1 large egg</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1 ¼ cups all-purpose flour</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½ cup unsweetened cocoa powder</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1 teaspoon baking soda</a:t>
            </a:r>
            <a:endParaRPr lang="en-US" sz="1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ea typeface="Calibri" panose="020F0502020204030204" pitchFamily="34" charset="0"/>
                <a:cs typeface="Calibri" panose="020F0502020204030204" pitchFamily="34" charset="0"/>
              </a:rPr>
              <a:t>½ teaspoon salt</a:t>
            </a:r>
            <a:endParaRPr lang="en-US" sz="1100" dirty="0">
              <a:effectLst/>
              <a:ea typeface="Calibri" panose="020F0502020204030204" pitchFamily="34" charset="0"/>
              <a:cs typeface="Times New Roman" panose="02020603050405020304" pitchFamily="18" charset="0"/>
            </a:endParaRPr>
          </a:p>
          <a:p>
            <a:endParaRPr lang="en-US" sz="1100" b="1" dirty="0">
              <a:cs typeface="Helvetica" pitchFamily="34" charset="0"/>
            </a:endParaRPr>
          </a:p>
        </p:txBody>
      </p:sp>
      <p:sp>
        <p:nvSpPr>
          <p:cNvPr id="19" name="TextBox 18"/>
          <p:cNvSpPr txBox="1"/>
          <p:nvPr/>
        </p:nvSpPr>
        <p:spPr>
          <a:xfrm>
            <a:off x="5153891" y="7795685"/>
            <a:ext cx="2269774" cy="523220"/>
          </a:xfrm>
          <a:prstGeom prst="rect">
            <a:avLst/>
          </a:prstGeom>
          <a:noFill/>
          <a:ln w="63500" cmpd="thinThick">
            <a:solidFill>
              <a:srgbClr val="2DA40C"/>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2010 Synergy Green </a:t>
            </a:r>
          </a:p>
          <a:p>
            <a:pPr algn="ctr"/>
            <a:r>
              <a:rPr lang="en-US" sz="1600" i="1" dirty="0">
                <a:latin typeface="Helvetica" pitchFamily="34" charset="0"/>
                <a:cs typeface="Helvetica" pitchFamily="34" charset="0"/>
              </a:rPr>
              <a:t>“Synergy”</a:t>
            </a:r>
          </a:p>
        </p:txBody>
      </p:sp>
      <p:grpSp>
        <p:nvGrpSpPr>
          <p:cNvPr id="2" name="Group 21"/>
          <p:cNvGrpSpPr/>
          <p:nvPr/>
        </p:nvGrpSpPr>
        <p:grpSpPr>
          <a:xfrm>
            <a:off x="427512" y="7507060"/>
            <a:ext cx="4463040" cy="1626921"/>
            <a:chOff x="213756" y="7778339"/>
            <a:chExt cx="4821382" cy="1757548"/>
          </a:xfrm>
        </p:grpSpPr>
        <p:sp>
          <p:nvSpPr>
            <p:cNvPr id="23" name="Rectangle 22"/>
            <p:cNvSpPr/>
            <p:nvPr/>
          </p:nvSpPr>
          <p:spPr>
            <a:xfrm>
              <a:off x="213756" y="7778339"/>
              <a:ext cx="4821382" cy="1757548"/>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Synergy.jpg"/>
            <p:cNvPicPr>
              <a:picLocks noChangeAspect="1"/>
            </p:cNvPicPr>
            <p:nvPr/>
          </p:nvPicPr>
          <p:blipFill>
            <a:blip r:embed="rId4" cstate="print"/>
            <a:stretch>
              <a:fillRect/>
            </a:stretch>
          </p:blipFill>
          <p:spPr>
            <a:xfrm>
              <a:off x="325270" y="7899985"/>
              <a:ext cx="4638675" cy="1524000"/>
            </a:xfrm>
            <a:prstGeom prst="rect">
              <a:avLst/>
            </a:prstGeom>
          </p:spPr>
        </p:pic>
      </p:grpSp>
      <p:sp>
        <p:nvSpPr>
          <p:cNvPr id="44" name="Half Frame 43"/>
          <p:cNvSpPr/>
          <p:nvPr/>
        </p:nvSpPr>
        <p:spPr>
          <a:xfrm rot="16200000">
            <a:off x="4829941" y="4422733"/>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Half Frame 42"/>
          <p:cNvSpPr/>
          <p:nvPr/>
        </p:nvSpPr>
        <p:spPr>
          <a:xfrm rot="5400000">
            <a:off x="6486249" y="2144500"/>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5" name="Half Frame 44"/>
          <p:cNvSpPr/>
          <p:nvPr/>
        </p:nvSpPr>
        <p:spPr>
          <a:xfrm rot="10800000">
            <a:off x="6483124" y="4389652"/>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Half Frame 38"/>
          <p:cNvSpPr/>
          <p:nvPr/>
        </p:nvSpPr>
        <p:spPr>
          <a:xfrm>
            <a:off x="4802180" y="2176102"/>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05780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meatball, white, lots, dish&#10;&#10;Description automatically generated">
            <a:extLst>
              <a:ext uri="{FF2B5EF4-FFF2-40B4-BE49-F238E27FC236}">
                <a16:creationId xmlns:a16="http://schemas.microsoft.com/office/drawing/2014/main" id="{4DE3BE2D-A86A-43FB-B5A1-D7DF73A0B8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867" y="1897367"/>
            <a:ext cx="2057326" cy="2731278"/>
          </a:xfrm>
          <a:prstGeom prst="rect">
            <a:avLst/>
          </a:prstGeom>
        </p:spPr>
      </p:pic>
      <p:pic>
        <p:nvPicPr>
          <p:cNvPr id="25" name="Picture 24">
            <a:extLst>
              <a:ext uri="{FF2B5EF4-FFF2-40B4-BE49-F238E27FC236}">
                <a16:creationId xmlns:a16="http://schemas.microsoft.com/office/drawing/2014/main" id="{79F1597D-808D-450F-AAF7-B561AFDF6B3F}"/>
              </a:ext>
            </a:extLst>
          </p:cNvPr>
          <p:cNvPicPr/>
          <p:nvPr/>
        </p:nvPicPr>
        <p:blipFill>
          <a:blip r:embed="rId3" cstate="print"/>
          <a:srcRect/>
          <a:stretch>
            <a:fillRect/>
          </a:stretch>
        </p:blipFill>
        <p:spPr bwMode="auto">
          <a:xfrm>
            <a:off x="2427248" y="1271270"/>
            <a:ext cx="1980757" cy="2560786"/>
          </a:xfrm>
          <a:prstGeom prst="rect">
            <a:avLst/>
          </a:prstGeom>
          <a:noFill/>
          <a:ln w="9525">
            <a:noFill/>
            <a:miter lim="800000"/>
            <a:headEnd/>
            <a:tailEnd/>
          </a:ln>
        </p:spPr>
      </p:pic>
      <p:sp>
        <p:nvSpPr>
          <p:cNvPr id="5" name="TextBox 4"/>
          <p:cNvSpPr txBox="1"/>
          <p:nvPr/>
        </p:nvSpPr>
        <p:spPr>
          <a:xfrm>
            <a:off x="482451" y="3323388"/>
            <a:ext cx="2977705" cy="2094163"/>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Ingredients</a:t>
            </a:r>
          </a:p>
          <a:p>
            <a:r>
              <a:rPr lang="en-US" sz="1100" dirty="0">
                <a:effectLst/>
                <a:ea typeface="Times New Roman" panose="02020603050405020304" pitchFamily="18" charset="0"/>
                <a:cs typeface="Calibri" panose="020F0502020204030204" pitchFamily="34" charset="0"/>
              </a:rPr>
              <a:t>3+ cups (311 g) vanilla wafers </a:t>
            </a:r>
          </a:p>
          <a:p>
            <a:r>
              <a:rPr lang="en-US" sz="1100" dirty="0">
                <a:ea typeface="Times New Roman" panose="02020603050405020304" pitchFamily="18" charset="0"/>
                <a:cs typeface="Calibri" panose="020F0502020204030204" pitchFamily="34" charset="0"/>
              </a:rPr>
              <a:t>   </a:t>
            </a:r>
            <a:r>
              <a:rPr lang="en-US" sz="1100" dirty="0">
                <a:effectLst/>
                <a:ea typeface="Times New Roman" panose="02020603050405020304" pitchFamily="18" charset="0"/>
                <a:cs typeface="Calibri" panose="020F0502020204030204" pitchFamily="34" charset="0"/>
              </a:rPr>
              <a:t>(a whole box of </a:t>
            </a:r>
            <a:r>
              <a:rPr lang="en-US" sz="1100" dirty="0" err="1">
                <a:effectLst/>
                <a:ea typeface="Times New Roman" panose="02020603050405020304" pitchFamily="18" charset="0"/>
                <a:cs typeface="Calibri" panose="020F0502020204030204" pitchFamily="34" charset="0"/>
              </a:rPr>
              <a:t>Nilla</a:t>
            </a:r>
            <a:r>
              <a:rPr lang="en-US" sz="1100" dirty="0">
                <a:effectLst/>
                <a:ea typeface="Times New Roman" panose="02020603050405020304" pitchFamily="18" charset="0"/>
                <a:cs typeface="Calibri" panose="020F0502020204030204" pitchFamily="34" charset="0"/>
              </a:rPr>
              <a:t> wafers)</a:t>
            </a:r>
            <a:endParaRPr lang="en-US" sz="1100" dirty="0">
              <a:ea typeface="Times New Roman" panose="02020603050405020304" pitchFamily="18" charset="0"/>
              <a:cs typeface="Times New Roman" panose="02020603050405020304" pitchFamily="18" charset="0"/>
            </a:endParaRPr>
          </a:p>
          <a:p>
            <a:r>
              <a:rPr lang="en-US" sz="1100" dirty="0">
                <a:effectLst/>
                <a:ea typeface="Times New Roman" panose="02020603050405020304" pitchFamily="18" charset="0"/>
                <a:cs typeface="Calibri" panose="020F0502020204030204" pitchFamily="34" charset="0"/>
              </a:rPr>
              <a:t>1 cup (120 g) confectioners’ sugar </a:t>
            </a:r>
          </a:p>
          <a:p>
            <a:r>
              <a:rPr lang="en-US" sz="1100" dirty="0">
                <a:ea typeface="Times New Roman" panose="02020603050405020304" pitchFamily="18" charset="0"/>
                <a:cs typeface="Calibri" panose="020F0502020204030204" pitchFamily="34" charset="0"/>
              </a:rPr>
              <a:t>   </a:t>
            </a:r>
            <a:r>
              <a:rPr lang="en-US" sz="1100" dirty="0">
                <a:effectLst/>
                <a:ea typeface="Times New Roman" panose="02020603050405020304" pitchFamily="18" charset="0"/>
                <a:cs typeface="Calibri" panose="020F0502020204030204" pitchFamily="34" charset="0"/>
              </a:rPr>
              <a:t>(plus more for rolling)</a:t>
            </a:r>
            <a:endParaRPr lang="en-US" sz="1100" dirty="0">
              <a:effectLst/>
              <a:ea typeface="Calibri" panose="020F0502020204030204" pitchFamily="34" charset="0"/>
              <a:cs typeface="Times New Roman" panose="02020603050405020304" pitchFamily="18" charset="0"/>
            </a:endParaRPr>
          </a:p>
          <a:p>
            <a:pPr marR="0" fontAlgn="base">
              <a:lnSpc>
                <a:spcPct val="107000"/>
              </a:lnSpc>
              <a:spcBef>
                <a:spcPts val="0"/>
              </a:spcBef>
              <a:spcAft>
                <a:spcPts val="0"/>
              </a:spcAft>
            </a:pPr>
            <a:r>
              <a:rPr lang="en-US" sz="1100" dirty="0">
                <a:effectLst/>
                <a:ea typeface="Times New Roman" panose="02020603050405020304" pitchFamily="18" charset="0"/>
                <a:cs typeface="Calibri" panose="020F0502020204030204" pitchFamily="34" charset="0"/>
              </a:rPr>
              <a:t>2 tablespoons (10 g) cocoa powder</a:t>
            </a:r>
            <a:endParaRPr lang="en-US" sz="1100" dirty="0">
              <a:effectLst/>
              <a:ea typeface="Calibri" panose="020F0502020204030204" pitchFamily="34" charset="0"/>
              <a:cs typeface="Times New Roman" panose="02020603050405020304" pitchFamily="18" charset="0"/>
            </a:endParaRPr>
          </a:p>
          <a:p>
            <a:pPr marR="0" fontAlgn="base">
              <a:lnSpc>
                <a:spcPct val="107000"/>
              </a:lnSpc>
              <a:spcBef>
                <a:spcPts val="0"/>
              </a:spcBef>
              <a:spcAft>
                <a:spcPts val="0"/>
              </a:spcAft>
            </a:pPr>
            <a:r>
              <a:rPr lang="en-US" sz="1100" dirty="0">
                <a:effectLst/>
                <a:ea typeface="Times New Roman" panose="02020603050405020304" pitchFamily="18" charset="0"/>
                <a:cs typeface="Calibri" panose="020F0502020204030204" pitchFamily="34" charset="0"/>
              </a:rPr>
              <a:t>2 tablespoons (44 g) white corn syrup</a:t>
            </a:r>
            <a:endParaRPr lang="en-US" sz="1100" dirty="0">
              <a:effectLst/>
              <a:ea typeface="Calibri" panose="020F0502020204030204" pitchFamily="34" charset="0"/>
              <a:cs typeface="Times New Roman" panose="02020603050405020304" pitchFamily="18" charset="0"/>
            </a:endParaRPr>
          </a:p>
          <a:p>
            <a:pPr marR="0" fontAlgn="base">
              <a:lnSpc>
                <a:spcPct val="107000"/>
              </a:lnSpc>
              <a:spcBef>
                <a:spcPts val="0"/>
              </a:spcBef>
              <a:spcAft>
                <a:spcPts val="0"/>
              </a:spcAft>
            </a:pPr>
            <a:r>
              <a:rPr lang="en-US" sz="1100" dirty="0">
                <a:effectLst/>
                <a:ea typeface="Times New Roman" panose="02020603050405020304" pitchFamily="18" charset="0"/>
                <a:cs typeface="Calibri" panose="020F0502020204030204" pitchFamily="34" charset="0"/>
              </a:rPr>
              <a:t>1/3 cup rum, plus more, as needed</a:t>
            </a:r>
            <a:endParaRPr lang="en-US" sz="1100" dirty="0">
              <a:effectLst/>
              <a:ea typeface="Calibri" panose="020F0502020204030204" pitchFamily="34" charset="0"/>
              <a:cs typeface="Times New Roman" panose="02020603050405020304" pitchFamily="18" charset="0"/>
            </a:endParaRPr>
          </a:p>
          <a:p>
            <a:pPr marR="0" fontAlgn="base">
              <a:lnSpc>
                <a:spcPct val="107000"/>
              </a:lnSpc>
              <a:spcBef>
                <a:spcPts val="0"/>
              </a:spcBef>
              <a:spcAft>
                <a:spcPts val="600"/>
              </a:spcAft>
            </a:pPr>
            <a:r>
              <a:rPr lang="en-US" sz="1100" dirty="0">
                <a:effectLst/>
                <a:ea typeface="Times New Roman" panose="02020603050405020304" pitchFamily="18" charset="0"/>
                <a:cs typeface="Calibri" panose="020F0502020204030204" pitchFamily="34" charset="0"/>
              </a:rPr>
              <a:t>1 cup chopped walnuts</a:t>
            </a:r>
            <a:endParaRPr lang="en-US" sz="1100" dirty="0">
              <a:effectLst/>
              <a:ea typeface="Calibri" panose="020F0502020204030204" pitchFamily="34" charset="0"/>
              <a:cs typeface="Times New Roman" panose="02020603050405020304" pitchFamily="18" charset="0"/>
            </a:endParaRPr>
          </a:p>
          <a:p>
            <a:br>
              <a:rPr lang="en-US" sz="1100" dirty="0"/>
            </a:br>
            <a:endParaRPr lang="en-US" sz="1100" dirty="0"/>
          </a:p>
        </p:txBody>
      </p:sp>
      <p:sp>
        <p:nvSpPr>
          <p:cNvPr id="6" name="TextBox 5"/>
          <p:cNvSpPr txBox="1"/>
          <p:nvPr/>
        </p:nvSpPr>
        <p:spPr>
          <a:xfrm>
            <a:off x="482451" y="5036589"/>
            <a:ext cx="6259129" cy="2477601"/>
          </a:xfrm>
          <a:prstGeom prst="rect">
            <a:avLst/>
          </a:prstGeom>
          <a:noFill/>
        </p:spPr>
        <p:txBody>
          <a:bodyPr wrap="square" rtlCol="0">
            <a:spAutoFit/>
          </a:bodyPr>
          <a:lstStyle/>
          <a:p>
            <a:r>
              <a:rPr lang="en-US" sz="1200" b="1" dirty="0">
                <a:latin typeface="Helvetica" panose="020B0604020202020204" pitchFamily="34" charset="0"/>
                <a:cs typeface="Helvetica" panose="020B0604020202020204" pitchFamily="34" charset="0"/>
              </a:rPr>
              <a:t>Directions</a:t>
            </a:r>
          </a:p>
          <a:p>
            <a:pPr marL="228600" marR="0" lvl="0" indent="-228600" fontAlgn="base">
              <a:spcBef>
                <a:spcPts val="0"/>
              </a:spcBef>
              <a:buFont typeface="+mj-lt"/>
              <a:buAutoNum type="arabicPeriod"/>
              <a:tabLst>
                <a:tab pos="457200" algn="l"/>
              </a:tabLst>
            </a:pPr>
            <a:r>
              <a:rPr lang="en-US" sz="1100" dirty="0">
                <a:effectLst/>
                <a:ea typeface="Times New Roman" panose="02020603050405020304" pitchFamily="18" charset="0"/>
                <a:cs typeface="Calibri" panose="020F0502020204030204" pitchFamily="34" charset="0"/>
              </a:rPr>
              <a:t>Place vanilla wafers in a food processor and pulse into fine crumbs. (Alternatively, place vanilla wafers</a:t>
            </a:r>
          </a:p>
          <a:p>
            <a:pPr marR="0" lvl="0" fontAlgn="base">
              <a:spcBef>
                <a:spcPts val="0"/>
              </a:spcBef>
              <a:tabLst>
                <a:tab pos="457200" algn="l"/>
              </a:tabLst>
            </a:pPr>
            <a:r>
              <a:rPr lang="en-US" sz="1100" dirty="0">
                <a:ea typeface="Times New Roman" panose="02020603050405020304" pitchFamily="18" charset="0"/>
                <a:cs typeface="Calibri" panose="020F0502020204030204" pitchFamily="34" charset="0"/>
              </a:rPr>
              <a:t>           </a:t>
            </a:r>
            <a:r>
              <a:rPr lang="en-US" sz="1100" dirty="0">
                <a:effectLst/>
                <a:ea typeface="Times New Roman" panose="02020603050405020304" pitchFamily="18" charset="0"/>
                <a:cs typeface="Calibri" panose="020F0502020204030204" pitchFamily="34" charset="0"/>
              </a:rPr>
              <a:t>into a Ziploc bag and bash them with a rolling pin until they are fine pieces). </a:t>
            </a:r>
            <a:endParaRPr lang="en-US" sz="1100" dirty="0">
              <a:effectLst/>
              <a:ea typeface="Calibri" panose="020F0502020204030204" pitchFamily="34" charset="0"/>
              <a:cs typeface="Times New Roman" panose="02020603050405020304" pitchFamily="18" charset="0"/>
            </a:endParaRPr>
          </a:p>
          <a:p>
            <a:pPr marR="0" lvl="0" fontAlgn="base">
              <a:spcBef>
                <a:spcPts val="0"/>
              </a:spcBef>
              <a:tabLst>
                <a:tab pos="457200" algn="l"/>
              </a:tabLst>
            </a:pPr>
            <a:r>
              <a:rPr lang="en-US" sz="1100" dirty="0">
                <a:effectLst/>
                <a:ea typeface="Times New Roman" panose="02020603050405020304" pitchFamily="18" charset="0"/>
                <a:cs typeface="Calibri" panose="020F0502020204030204" pitchFamily="34" charset="0"/>
              </a:rPr>
              <a:t>2.    Add confectioners’ sugar, cocoa, corn syrup, and walnuts and pulse until combined. </a:t>
            </a:r>
            <a:endParaRPr lang="en-US" sz="1100" dirty="0">
              <a:effectLst/>
              <a:ea typeface="Calibri" panose="020F0502020204030204" pitchFamily="34" charset="0"/>
              <a:cs typeface="Times New Roman" panose="02020603050405020304" pitchFamily="18" charset="0"/>
            </a:endParaRPr>
          </a:p>
          <a:p>
            <a:pPr marR="0" lvl="0" fontAlgn="base">
              <a:spcBef>
                <a:spcPts val="0"/>
              </a:spcBef>
              <a:tabLst>
                <a:tab pos="457200" algn="l"/>
              </a:tabLst>
            </a:pPr>
            <a:r>
              <a:rPr lang="en-US" sz="1100" dirty="0">
                <a:effectLst/>
                <a:ea typeface="Times New Roman" panose="02020603050405020304" pitchFamily="18" charset="0"/>
                <a:cs typeface="Calibri" panose="020F0502020204030204" pitchFamily="34" charset="0"/>
              </a:rPr>
              <a:t>3.    Add the 1/3 cup rum and pulse to combine. </a:t>
            </a:r>
            <a:endParaRPr lang="en-US" sz="1100" dirty="0">
              <a:effectLst/>
              <a:ea typeface="Calibri" panose="020F0502020204030204" pitchFamily="34" charset="0"/>
              <a:cs typeface="Times New Roman" panose="02020603050405020304" pitchFamily="18" charset="0"/>
            </a:endParaRPr>
          </a:p>
          <a:p>
            <a:pPr marR="0" lvl="0" fontAlgn="base">
              <a:spcBef>
                <a:spcPts val="0"/>
              </a:spcBef>
              <a:tabLst>
                <a:tab pos="457200" algn="l"/>
              </a:tabLst>
            </a:pPr>
            <a:r>
              <a:rPr lang="en-US" sz="1100" dirty="0">
                <a:effectLst/>
                <a:ea typeface="Times New Roman" panose="02020603050405020304" pitchFamily="18" charset="0"/>
                <a:cs typeface="Calibri" panose="020F0502020204030204" pitchFamily="34" charset="0"/>
              </a:rPr>
              <a:t>4.    If necessary, slowly add more rum to the food processor until the mixture comes together and forms a</a:t>
            </a:r>
          </a:p>
          <a:p>
            <a:pPr marR="0" lvl="0" fontAlgn="base">
              <a:spcBef>
                <a:spcPts val="0"/>
              </a:spcBef>
              <a:tabLst>
                <a:tab pos="457200" algn="l"/>
              </a:tabLst>
            </a:pPr>
            <a:r>
              <a:rPr lang="en-US" sz="1100" dirty="0">
                <a:ea typeface="Times New Roman" panose="02020603050405020304" pitchFamily="18" charset="0"/>
                <a:cs typeface="Calibri" panose="020F0502020204030204" pitchFamily="34" charset="0"/>
              </a:rPr>
              <a:t>           </a:t>
            </a:r>
            <a:r>
              <a:rPr lang="en-US" sz="1100" dirty="0">
                <a:effectLst/>
                <a:ea typeface="Times New Roman" panose="02020603050405020304" pitchFamily="18" charset="0"/>
                <a:cs typeface="Calibri" panose="020F0502020204030204" pitchFamily="34" charset="0"/>
              </a:rPr>
              <a:t>mass around the blade or holds together when you pinch it. </a:t>
            </a:r>
            <a:endParaRPr lang="en-US" sz="1100" dirty="0">
              <a:effectLst/>
              <a:ea typeface="Calibri" panose="020F0502020204030204" pitchFamily="34" charset="0"/>
              <a:cs typeface="Times New Roman" panose="02020603050405020304" pitchFamily="18" charset="0"/>
            </a:endParaRPr>
          </a:p>
          <a:p>
            <a:pPr marR="0" lvl="0" fontAlgn="base">
              <a:spcBef>
                <a:spcPts val="0"/>
              </a:spcBef>
              <a:tabLst>
                <a:tab pos="457200" algn="l"/>
              </a:tabLst>
            </a:pPr>
            <a:r>
              <a:rPr lang="en-US" sz="1100" dirty="0">
                <a:effectLst/>
                <a:ea typeface="Times New Roman" panose="02020603050405020304" pitchFamily="18" charset="0"/>
                <a:cs typeface="Calibri" panose="020F0502020204030204" pitchFamily="34" charset="0"/>
              </a:rPr>
              <a:t>5.    Using a teaspoon, scoop out balls from the processor, roll them gently with your hands into irregular</a:t>
            </a:r>
          </a:p>
          <a:p>
            <a:pPr marR="0" lvl="0" fontAlgn="base">
              <a:spcBef>
                <a:spcPts val="0"/>
              </a:spcBef>
              <a:tabLst>
                <a:tab pos="457200" algn="l"/>
              </a:tabLst>
            </a:pPr>
            <a:r>
              <a:rPr lang="en-US" sz="1100" dirty="0">
                <a:ea typeface="Times New Roman" panose="02020603050405020304" pitchFamily="18" charset="0"/>
                <a:cs typeface="Calibri" panose="020F0502020204030204" pitchFamily="34" charset="0"/>
              </a:rPr>
              <a:t>          </a:t>
            </a:r>
            <a:r>
              <a:rPr lang="en-US" sz="1100" dirty="0">
                <a:effectLst/>
                <a:ea typeface="Times New Roman" panose="02020603050405020304" pitchFamily="18" charset="0"/>
                <a:cs typeface="Calibri" panose="020F0502020204030204" pitchFamily="34" charset="0"/>
              </a:rPr>
              <a:t>shaped balls, and drop them into a plate (or shallow Tupperware) filled with a thin layer of </a:t>
            </a:r>
          </a:p>
          <a:p>
            <a:pPr marR="0" lvl="0" fontAlgn="base">
              <a:spcBef>
                <a:spcPts val="0"/>
              </a:spcBef>
              <a:tabLst>
                <a:tab pos="457200" algn="l"/>
              </a:tabLst>
            </a:pPr>
            <a:r>
              <a:rPr lang="en-US" sz="1100" dirty="0">
                <a:ea typeface="Times New Roman" panose="02020603050405020304" pitchFamily="18" charset="0"/>
                <a:cs typeface="Calibri" panose="020F0502020204030204" pitchFamily="34" charset="0"/>
              </a:rPr>
              <a:t>          </a:t>
            </a:r>
            <a:r>
              <a:rPr lang="en-US" sz="1100" dirty="0">
                <a:effectLst/>
                <a:ea typeface="Times New Roman" panose="02020603050405020304" pitchFamily="18" charset="0"/>
                <a:cs typeface="Calibri" panose="020F0502020204030204" pitchFamily="34" charset="0"/>
              </a:rPr>
              <a:t>powdered sugar. </a:t>
            </a:r>
            <a:endParaRPr lang="en-US" sz="1100" dirty="0">
              <a:effectLst/>
              <a:ea typeface="Calibri" panose="020F0502020204030204" pitchFamily="34" charset="0"/>
              <a:cs typeface="Times New Roman" panose="02020603050405020304" pitchFamily="18" charset="0"/>
            </a:endParaRPr>
          </a:p>
          <a:p>
            <a:pPr marR="0" lvl="0" fontAlgn="base">
              <a:spcBef>
                <a:spcPts val="0"/>
              </a:spcBef>
              <a:tabLst>
                <a:tab pos="457200" algn="l"/>
              </a:tabLst>
            </a:pPr>
            <a:r>
              <a:rPr lang="en-US" sz="1100" dirty="0">
                <a:effectLst/>
                <a:ea typeface="Times New Roman" panose="02020603050405020304" pitchFamily="18" charset="0"/>
                <a:cs typeface="Calibri" panose="020F0502020204030204" pitchFamily="34" charset="0"/>
              </a:rPr>
              <a:t>6.    Shake the vessel to coat the balls, then transfer balls to an airtight storage container until you are</a:t>
            </a:r>
          </a:p>
          <a:p>
            <a:pPr marR="0" lvl="0" fontAlgn="base">
              <a:spcBef>
                <a:spcPts val="0"/>
              </a:spcBef>
              <a:tabLst>
                <a:tab pos="457200" algn="l"/>
              </a:tabLst>
            </a:pPr>
            <a:r>
              <a:rPr lang="en-US" sz="1100" dirty="0">
                <a:ea typeface="Times New Roman" panose="02020603050405020304" pitchFamily="18" charset="0"/>
                <a:cs typeface="Calibri" panose="020F0502020204030204" pitchFamily="34" charset="0"/>
              </a:rPr>
              <a:t>          </a:t>
            </a:r>
            <a:r>
              <a:rPr lang="en-US" sz="1100" dirty="0">
                <a:effectLst/>
                <a:ea typeface="Times New Roman" panose="02020603050405020304" pitchFamily="18" charset="0"/>
                <a:cs typeface="Calibri" panose="020F0502020204030204" pitchFamily="34" charset="0"/>
              </a:rPr>
              <a:t>ready to serve them. </a:t>
            </a:r>
            <a:endParaRPr lang="en-US" sz="1100" dirty="0">
              <a:effectLst/>
              <a:ea typeface="Calibri" panose="020F0502020204030204" pitchFamily="34" charset="0"/>
              <a:cs typeface="Times New Roman" panose="02020603050405020304" pitchFamily="18" charset="0"/>
            </a:endParaRPr>
          </a:p>
          <a:p>
            <a:pPr marR="0" lvl="0" fontAlgn="base">
              <a:spcBef>
                <a:spcPts val="0"/>
              </a:spcBef>
              <a:tabLst>
                <a:tab pos="457200" algn="l"/>
              </a:tabLst>
            </a:pPr>
            <a:r>
              <a:rPr lang="en-US" sz="1100" dirty="0">
                <a:effectLst/>
                <a:ea typeface="Times New Roman" panose="02020603050405020304" pitchFamily="18" charset="0"/>
                <a:cs typeface="Calibri" panose="020F0502020204030204" pitchFamily="34" charset="0"/>
              </a:rPr>
              <a:t>7.    Store in the fridge or freeze for up to 3 months. (Bring to room temperature briefly before serving.)</a:t>
            </a:r>
            <a:endParaRPr lang="en-US" sz="1100" dirty="0">
              <a:effectLst/>
              <a:ea typeface="Calibri" panose="020F0502020204030204" pitchFamily="34" charset="0"/>
              <a:cs typeface="Times New Roman" panose="02020603050405020304" pitchFamily="18" charset="0"/>
            </a:endParaRPr>
          </a:p>
          <a:p>
            <a:endParaRPr lang="en-US" sz="1100" b="1" dirty="0">
              <a:cs typeface="Helvetica" pitchFamily="34" charset="0"/>
            </a:endParaRPr>
          </a:p>
        </p:txBody>
      </p:sp>
      <p:sp>
        <p:nvSpPr>
          <p:cNvPr id="20" name="TextBox 19"/>
          <p:cNvSpPr txBox="1"/>
          <p:nvPr/>
        </p:nvSpPr>
        <p:spPr>
          <a:xfrm>
            <a:off x="4928260" y="8794638"/>
            <a:ext cx="2648197"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4943073" y="8275603"/>
            <a:ext cx="2603696" cy="492443"/>
          </a:xfrm>
          <a:prstGeom prst="rect">
            <a:avLst/>
          </a:prstGeom>
          <a:noFill/>
          <a:ln w="63500" cmpd="thinThick">
            <a:solidFill>
              <a:srgbClr val="FF000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2015 Red Rock Metallic Convertible</a:t>
            </a:r>
          </a:p>
          <a:p>
            <a:pPr algn="ctr"/>
            <a:r>
              <a:rPr lang="en-US" sz="1400" i="1" dirty="0">
                <a:latin typeface="Helvetica" pitchFamily="34" charset="0"/>
                <a:cs typeface="Helvetica" pitchFamily="34" charset="0"/>
              </a:rPr>
              <a:t>“Cinnamon”</a:t>
            </a:r>
          </a:p>
        </p:txBody>
      </p:sp>
      <p:grpSp>
        <p:nvGrpSpPr>
          <p:cNvPr id="2" name="Group 20"/>
          <p:cNvGrpSpPr/>
          <p:nvPr/>
        </p:nvGrpSpPr>
        <p:grpSpPr>
          <a:xfrm>
            <a:off x="917636" y="7537307"/>
            <a:ext cx="3640461" cy="2219138"/>
            <a:chOff x="133349" y="7077075"/>
            <a:chExt cx="3933825" cy="2286000"/>
          </a:xfrm>
        </p:grpSpPr>
        <p:sp>
          <p:nvSpPr>
            <p:cNvPr id="22" name="Rectangle 21"/>
            <p:cNvSpPr/>
            <p:nvPr/>
          </p:nvSpPr>
          <p:spPr>
            <a:xfrm>
              <a:off x="133349" y="7077075"/>
              <a:ext cx="3933825" cy="228600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Bonnie_20161026_090449.jpg"/>
            <p:cNvPicPr>
              <a:picLocks noChangeAspect="1"/>
            </p:cNvPicPr>
            <p:nvPr/>
          </p:nvPicPr>
          <p:blipFill>
            <a:blip r:embed="rId4" cstate="print"/>
            <a:stretch>
              <a:fillRect/>
            </a:stretch>
          </p:blipFill>
          <p:spPr>
            <a:xfrm>
              <a:off x="171451" y="7124700"/>
              <a:ext cx="3852332" cy="2166937"/>
            </a:xfrm>
            <a:prstGeom prst="rect">
              <a:avLst/>
            </a:prstGeom>
          </p:spPr>
        </p:pic>
      </p:grpSp>
      <p:sp>
        <p:nvSpPr>
          <p:cNvPr id="17" name="TextBox 16"/>
          <p:cNvSpPr txBox="1"/>
          <p:nvPr/>
        </p:nvSpPr>
        <p:spPr>
          <a:xfrm>
            <a:off x="4558097" y="4747620"/>
            <a:ext cx="2266495" cy="507831"/>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Bonnie &amp; Louis Pfleckl</a:t>
            </a:r>
          </a:p>
          <a:p>
            <a:pPr algn="ctr"/>
            <a:endParaRPr lang="en-US" sz="900" i="1" dirty="0">
              <a:latin typeface="Helvetica" pitchFamily="34" charset="0"/>
              <a:cs typeface="Helvetica" pitchFamily="34" charset="0"/>
            </a:endParaRPr>
          </a:p>
        </p:txBody>
      </p:sp>
      <p:sp>
        <p:nvSpPr>
          <p:cNvPr id="4" name="TextBox 3"/>
          <p:cNvSpPr txBox="1"/>
          <p:nvPr/>
        </p:nvSpPr>
        <p:spPr>
          <a:xfrm>
            <a:off x="3886200" y="454859"/>
            <a:ext cx="3638550" cy="1200329"/>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Brush Script Std" pitchFamily="66" charset="0"/>
                <a:cs typeface="Helvetica" pitchFamily="34" charset="0"/>
              </a:rPr>
              <a:t>Easy, Festive (and Boozy!) Rum Balls</a:t>
            </a:r>
          </a:p>
        </p:txBody>
      </p:sp>
      <p:sp>
        <p:nvSpPr>
          <p:cNvPr id="44" name="Half Frame 43"/>
          <p:cNvSpPr/>
          <p:nvPr/>
        </p:nvSpPr>
        <p:spPr>
          <a:xfrm rot="16200000">
            <a:off x="4582695" y="4381765"/>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Half Frame 38"/>
          <p:cNvSpPr/>
          <p:nvPr/>
        </p:nvSpPr>
        <p:spPr>
          <a:xfrm>
            <a:off x="4527190" y="1774880"/>
            <a:ext cx="341708" cy="39296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Half Frame 42"/>
          <p:cNvSpPr/>
          <p:nvPr/>
        </p:nvSpPr>
        <p:spPr>
          <a:xfrm rot="5400000">
            <a:off x="6464819" y="1747774"/>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Half Frame 25"/>
          <p:cNvSpPr/>
          <p:nvPr/>
        </p:nvSpPr>
        <p:spPr>
          <a:xfrm rot="10800000">
            <a:off x="6483909" y="4363815"/>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4" name="Picture 23">
            <a:extLst>
              <a:ext uri="{FF2B5EF4-FFF2-40B4-BE49-F238E27FC236}">
                <a16:creationId xmlns:a16="http://schemas.microsoft.com/office/drawing/2014/main" id="{185ACCA3-F400-4FBB-A16B-B1863B6316E9}"/>
              </a:ext>
            </a:extLst>
          </p:cNvPr>
          <p:cNvPicPr/>
          <p:nvPr/>
        </p:nvPicPr>
        <p:blipFill>
          <a:blip r:embed="rId5" cstate="print"/>
          <a:srcRect/>
          <a:stretch>
            <a:fillRect/>
          </a:stretch>
        </p:blipFill>
        <p:spPr bwMode="auto">
          <a:xfrm>
            <a:off x="952897" y="548678"/>
            <a:ext cx="2140477" cy="2011648"/>
          </a:xfrm>
          <a:prstGeom prst="rect">
            <a:avLst/>
          </a:prstGeom>
          <a:noFill/>
          <a:ln w="9525">
            <a:noFill/>
            <a:miter lim="800000"/>
            <a:headEnd/>
            <a:tailEnd/>
          </a:ln>
        </p:spPr>
      </p:pic>
      <p:sp>
        <p:nvSpPr>
          <p:cNvPr id="8" name="TextBox 7">
            <a:extLst>
              <a:ext uri="{FF2B5EF4-FFF2-40B4-BE49-F238E27FC236}">
                <a16:creationId xmlns:a16="http://schemas.microsoft.com/office/drawing/2014/main" id="{9DE0314F-2256-48AB-B96F-090EC32978E0}"/>
              </a:ext>
            </a:extLst>
          </p:cNvPr>
          <p:cNvSpPr txBox="1"/>
          <p:nvPr/>
        </p:nvSpPr>
        <p:spPr>
          <a:xfrm>
            <a:off x="451918" y="2776842"/>
            <a:ext cx="1572866" cy="430887"/>
          </a:xfrm>
          <a:prstGeom prst="rect">
            <a:avLst/>
          </a:prstGeom>
          <a:noFill/>
        </p:spPr>
        <p:txBody>
          <a:bodyPr wrap="none" rtlCol="0">
            <a:spAutoFit/>
          </a:bodyPr>
          <a:lstStyle/>
          <a:p>
            <a:pPr marL="0" marR="95250" fontAlgn="base">
              <a:spcBef>
                <a:spcPts val="0"/>
              </a:spcBef>
            </a:pPr>
            <a:r>
              <a:rPr lang="en-US" sz="1100" dirty="0">
                <a:effectLst/>
                <a:latin typeface="Calibri" panose="020F0502020204030204" pitchFamily="34" charset="0"/>
                <a:ea typeface="Times New Roman" panose="02020603050405020304" pitchFamily="18" charset="0"/>
                <a:cs typeface="Calibri" panose="020F0502020204030204" pitchFamily="34" charset="0"/>
              </a:rPr>
              <a:t>Total time: 30 minutes</a:t>
            </a:r>
            <a:endParaRPr lang="en-US" sz="1100" dirty="0">
              <a:effectLst/>
              <a:latin typeface="Calibri" panose="020F0502020204030204" pitchFamily="34" charset="0"/>
              <a:ea typeface="Calibri" panose="020F0502020204030204" pitchFamily="34" charset="0"/>
            </a:endParaRPr>
          </a:p>
          <a:p>
            <a:pPr marL="0" marR="0" fontAlgn="base">
              <a:spcBef>
                <a:spcPts val="0"/>
              </a:spcBef>
            </a:pPr>
            <a:r>
              <a:rPr lang="en-US" sz="1100" dirty="0">
                <a:latin typeface="Calibri" panose="020F0502020204030204" pitchFamily="34" charset="0"/>
                <a:ea typeface="Times New Roman" panose="02020603050405020304" pitchFamily="18" charset="0"/>
                <a:cs typeface="Calibri" panose="020F0502020204030204" pitchFamily="34" charset="0"/>
              </a:rPr>
              <a:t>Y</a:t>
            </a:r>
            <a:r>
              <a:rPr lang="en-US" sz="1100" dirty="0">
                <a:effectLst/>
                <a:latin typeface="Calibri" panose="020F0502020204030204" pitchFamily="34" charset="0"/>
                <a:ea typeface="Times New Roman" panose="02020603050405020304" pitchFamily="18" charset="0"/>
                <a:cs typeface="Calibri" panose="020F0502020204030204" pitchFamily="34" charset="0"/>
              </a:rPr>
              <a:t>ield: 40 rum balls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615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5981" y="4541685"/>
            <a:ext cx="6615935" cy="1800493"/>
          </a:xfrm>
          <a:prstGeom prst="rect">
            <a:avLst/>
          </a:prstGeom>
          <a:noFill/>
        </p:spPr>
        <p:txBody>
          <a:bodyPr wrap="square" rtlCol="0">
            <a:spAutoFit/>
          </a:bodyPr>
          <a:lstStyle/>
          <a:p>
            <a:r>
              <a:rPr lang="en-US" sz="1200" b="1" dirty="0">
                <a:latin typeface="Helvetica" pitchFamily="34" charset="0"/>
                <a:cs typeface="Helvetica" pitchFamily="34" charset="0"/>
              </a:rPr>
              <a:t>Directions</a:t>
            </a:r>
          </a:p>
          <a:p>
            <a:pPr marL="228600" lvl="0" indent="-228600">
              <a:buFont typeface="+mj-lt"/>
              <a:buAutoNum type="arabicPeriod"/>
            </a:pPr>
            <a:r>
              <a:rPr lang="en-US" sz="1100" dirty="0"/>
              <a:t>Preheat oven to 375 ̊F.</a:t>
            </a:r>
          </a:p>
          <a:p>
            <a:pPr marL="228600" lvl="0" indent="-228600">
              <a:buFont typeface="+mj-lt"/>
              <a:buAutoNum type="arabicPeriod"/>
            </a:pPr>
            <a:r>
              <a:rPr lang="en-US" sz="1100" dirty="0"/>
              <a:t>Combine flour, baking soda, and salt in small bowl. </a:t>
            </a:r>
          </a:p>
          <a:p>
            <a:pPr marL="228600" lvl="0" indent="-228600">
              <a:buFont typeface="+mj-lt"/>
              <a:buAutoNum type="arabicPeriod"/>
            </a:pPr>
            <a:r>
              <a:rPr lang="en-US" sz="1100" dirty="0"/>
              <a:t>Beat butter, granulated sugar, brown sugar, and vanilla extract in large mixer bowl until creamy.</a:t>
            </a:r>
          </a:p>
          <a:p>
            <a:pPr marL="228600" lvl="0" indent="-228600">
              <a:buFont typeface="+mj-lt"/>
              <a:buAutoNum type="arabicPeriod"/>
            </a:pPr>
            <a:r>
              <a:rPr lang="en-US" sz="1100" dirty="0"/>
              <a:t>Add eggs, one at a time, beating well after each addition. </a:t>
            </a:r>
          </a:p>
          <a:p>
            <a:pPr marL="228600" lvl="0" indent="-228600">
              <a:buFont typeface="+mj-lt"/>
              <a:buAutoNum type="arabicPeriod"/>
            </a:pPr>
            <a:r>
              <a:rPr lang="en-US" sz="1100" dirty="0"/>
              <a:t>Gradually beat in flour mixture. </a:t>
            </a:r>
          </a:p>
          <a:p>
            <a:pPr marL="228600" lvl="0" indent="-228600">
              <a:buFont typeface="+mj-lt"/>
              <a:buAutoNum type="arabicPeriod"/>
            </a:pPr>
            <a:r>
              <a:rPr lang="en-US" sz="1100" dirty="0"/>
              <a:t>Stir in morsels and nuts. </a:t>
            </a:r>
          </a:p>
          <a:p>
            <a:pPr marL="228600" lvl="0" indent="-228600">
              <a:buFont typeface="+mj-lt"/>
              <a:buAutoNum type="arabicPeriod"/>
            </a:pPr>
            <a:r>
              <a:rPr lang="en-US" sz="1100" dirty="0"/>
              <a:t>Drop by rounded tablespoon onto ungreased baking sheets. </a:t>
            </a:r>
          </a:p>
          <a:p>
            <a:pPr marL="228600" lvl="0" indent="-228600">
              <a:buFont typeface="+mj-lt"/>
              <a:buAutoNum type="arabicPeriod"/>
            </a:pPr>
            <a:r>
              <a:rPr lang="en-US" sz="1100" dirty="0"/>
              <a:t>Bake for 9 to 11 minutes or until golden brown. </a:t>
            </a:r>
          </a:p>
          <a:p>
            <a:pPr marL="228600" lvl="0" indent="-228600">
              <a:buFont typeface="+mj-lt"/>
              <a:buAutoNum type="arabicPeriod"/>
            </a:pPr>
            <a:r>
              <a:rPr lang="en-US" sz="1100" dirty="0"/>
              <a:t>Cool on baking sheets for 2 minutes; remove to wire racks to cool completely.</a:t>
            </a:r>
          </a:p>
        </p:txBody>
      </p:sp>
      <p:sp>
        <p:nvSpPr>
          <p:cNvPr id="20" name="TextBox 19"/>
          <p:cNvSpPr txBox="1"/>
          <p:nvPr/>
        </p:nvSpPr>
        <p:spPr>
          <a:xfrm>
            <a:off x="4990121" y="8002643"/>
            <a:ext cx="2339439"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99730" y="6602818"/>
            <a:ext cx="4199861" cy="274320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2" cstate="print"/>
          <a:srcRect/>
          <a:stretch>
            <a:fillRect/>
          </a:stretch>
        </p:blipFill>
        <p:spPr bwMode="auto">
          <a:xfrm>
            <a:off x="616689" y="6725670"/>
            <a:ext cx="3997843" cy="2518693"/>
          </a:xfrm>
          <a:prstGeom prst="rect">
            <a:avLst/>
          </a:prstGeom>
          <a:noFill/>
          <a:ln w="9525">
            <a:noFill/>
            <a:miter lim="800000"/>
            <a:headEnd/>
            <a:tailEnd/>
          </a:ln>
        </p:spPr>
      </p:pic>
      <p:sp>
        <p:nvSpPr>
          <p:cNvPr id="4" name="TextBox 3"/>
          <p:cNvSpPr txBox="1"/>
          <p:nvPr/>
        </p:nvSpPr>
        <p:spPr>
          <a:xfrm>
            <a:off x="3561907" y="869658"/>
            <a:ext cx="4210493" cy="1138773"/>
          </a:xfrm>
          <a:prstGeom prst="rect">
            <a:avLst/>
          </a:prstGeom>
          <a:noFill/>
        </p:spPr>
        <p:txBody>
          <a:bodyPr wrap="square" rtlCol="0">
            <a:spAutoFit/>
          </a:bodyPr>
          <a:lstStyle/>
          <a:p>
            <a:pPr algn="ctr"/>
            <a:r>
              <a:rPr lang="en-US" sz="3400" dirty="0">
                <a:effectLst>
                  <a:outerShdw blurRad="38100" dist="38100" dir="2700000" algn="tl">
                    <a:srgbClr val="000000">
                      <a:alpha val="43137"/>
                    </a:srgbClr>
                  </a:outerShdw>
                </a:effectLst>
                <a:latin typeface="Brush Script Std" pitchFamily="66" charset="0"/>
                <a:cs typeface="Helvetica" pitchFamily="34" charset="0"/>
              </a:rPr>
              <a:t>Chocolate Chip </a:t>
            </a:r>
          </a:p>
          <a:p>
            <a:pPr algn="ctr"/>
            <a:r>
              <a:rPr lang="en-US" sz="3400" dirty="0">
                <a:effectLst>
                  <a:outerShdw blurRad="38100" dist="38100" dir="2700000" algn="tl">
                    <a:srgbClr val="000000">
                      <a:alpha val="43137"/>
                    </a:srgbClr>
                  </a:outerShdw>
                </a:effectLst>
                <a:latin typeface="Brush Script Std" pitchFamily="66" charset="0"/>
                <a:cs typeface="Helvetica" pitchFamily="34" charset="0"/>
              </a:rPr>
              <a:t>Cookies</a:t>
            </a:r>
          </a:p>
        </p:txBody>
      </p:sp>
      <p:sp>
        <p:nvSpPr>
          <p:cNvPr id="23" name="TextBox 22"/>
          <p:cNvSpPr txBox="1"/>
          <p:nvPr/>
        </p:nvSpPr>
        <p:spPr>
          <a:xfrm>
            <a:off x="4431722" y="4548876"/>
            <a:ext cx="2539094"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Dee Troutt</a:t>
            </a:r>
          </a:p>
        </p:txBody>
      </p:sp>
      <p:sp>
        <p:nvSpPr>
          <p:cNvPr id="5" name="TextBox 4"/>
          <p:cNvSpPr txBox="1"/>
          <p:nvPr/>
        </p:nvSpPr>
        <p:spPr>
          <a:xfrm>
            <a:off x="475981" y="2334736"/>
            <a:ext cx="3345840" cy="2139047"/>
          </a:xfrm>
          <a:prstGeom prst="rect">
            <a:avLst/>
          </a:prstGeom>
          <a:noFill/>
        </p:spPr>
        <p:txBody>
          <a:bodyPr wrap="square" rtlCol="0">
            <a:spAutoFit/>
          </a:bodyPr>
          <a:lstStyle/>
          <a:p>
            <a:r>
              <a:rPr lang="en-US" sz="1200" b="1" dirty="0">
                <a:latin typeface="Helvetica" pitchFamily="34" charset="0"/>
                <a:cs typeface="Helvetica" pitchFamily="34" charset="0"/>
              </a:rPr>
              <a:t>Ingredients</a:t>
            </a:r>
          </a:p>
          <a:p>
            <a:r>
              <a:rPr lang="en-US" sz="1100" dirty="0"/>
              <a:t>2 ¼ cups flour</a:t>
            </a:r>
          </a:p>
          <a:p>
            <a:r>
              <a:rPr lang="en-US" sz="1100" dirty="0"/>
              <a:t>1 teaspoon baking soda</a:t>
            </a:r>
          </a:p>
          <a:p>
            <a:r>
              <a:rPr lang="en-US" sz="1100" dirty="0"/>
              <a:t>1 teaspoon salt</a:t>
            </a:r>
          </a:p>
          <a:p>
            <a:r>
              <a:rPr lang="en-US" sz="1100" dirty="0"/>
              <a:t>1 cup (2 sticks) butter, softened</a:t>
            </a:r>
          </a:p>
          <a:p>
            <a:r>
              <a:rPr lang="en-US" sz="1100" dirty="0"/>
              <a:t>¾ cup packed brown sugar</a:t>
            </a:r>
          </a:p>
          <a:p>
            <a:r>
              <a:rPr lang="en-US" sz="1100" dirty="0"/>
              <a:t>¾ cup granulated sugar</a:t>
            </a:r>
          </a:p>
          <a:p>
            <a:r>
              <a:rPr lang="en-US" sz="1100" dirty="0"/>
              <a:t>1 teaspoon vanilla extract</a:t>
            </a:r>
          </a:p>
          <a:p>
            <a:r>
              <a:rPr lang="en-US" sz="1100" dirty="0"/>
              <a:t>2 large eggs</a:t>
            </a:r>
          </a:p>
          <a:p>
            <a:r>
              <a:rPr lang="en-US" sz="1100" dirty="0"/>
              <a:t>2 cups Nestle’ Toll House Semi-Sweet Chocolate Morsels</a:t>
            </a:r>
          </a:p>
          <a:p>
            <a:r>
              <a:rPr lang="en-US" sz="1100" dirty="0"/>
              <a:t>1 cup chopped nuts</a:t>
            </a:r>
          </a:p>
        </p:txBody>
      </p:sp>
      <p:sp>
        <p:nvSpPr>
          <p:cNvPr id="21" name="TextBox 20"/>
          <p:cNvSpPr txBox="1"/>
          <p:nvPr/>
        </p:nvSpPr>
        <p:spPr>
          <a:xfrm>
            <a:off x="5013231" y="7505009"/>
            <a:ext cx="2304332" cy="461665"/>
          </a:xfrm>
          <a:prstGeom prst="rect">
            <a:avLst/>
          </a:prstGeom>
          <a:noFill/>
          <a:ln w="63500" cmpd="thinThick">
            <a:solidFill>
              <a:srgbClr val="C0000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2013 Crystal Red </a:t>
            </a:r>
            <a:r>
              <a:rPr lang="en-US" sz="1200" i="1" dirty="0" err="1">
                <a:latin typeface="Helvetica" pitchFamily="34" charset="0"/>
                <a:cs typeface="Helvetica" pitchFamily="34" charset="0"/>
              </a:rPr>
              <a:t>Tintcoat</a:t>
            </a:r>
            <a:r>
              <a:rPr lang="en-US" sz="1200" i="1" dirty="0">
                <a:latin typeface="Helvetica" pitchFamily="34" charset="0"/>
                <a:cs typeface="Helvetica" pitchFamily="34" charset="0"/>
              </a:rPr>
              <a:t> Camaro ZL1</a:t>
            </a:r>
            <a:endParaRPr lang="en-US" sz="1600" i="1" dirty="0">
              <a:latin typeface="Helvetica" pitchFamily="34" charset="0"/>
              <a:cs typeface="Helvetica" pitchFamily="34" charset="0"/>
            </a:endParaRPr>
          </a:p>
        </p:txBody>
      </p:sp>
      <p:sp>
        <p:nvSpPr>
          <p:cNvPr id="29" name="TextBox 28"/>
          <p:cNvSpPr txBox="1"/>
          <p:nvPr/>
        </p:nvSpPr>
        <p:spPr>
          <a:xfrm>
            <a:off x="462289" y="1614994"/>
            <a:ext cx="1897856" cy="707886"/>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a:latin typeface="Helvetica" pitchFamily="34" charset="0"/>
                <a:cs typeface="Helvetica" pitchFamily="34" charset="0"/>
              </a:rPr>
              <a:t>Active time: 25 minutes</a:t>
            </a:r>
          </a:p>
          <a:p>
            <a:r>
              <a:rPr lang="en-US" sz="1000" dirty="0">
                <a:latin typeface="Helvetica" pitchFamily="34" charset="0"/>
                <a:cs typeface="Helvetica" pitchFamily="34" charset="0"/>
              </a:rPr>
              <a:t>Total time: 40 minutes</a:t>
            </a:r>
          </a:p>
          <a:p>
            <a:r>
              <a:rPr lang="en-US" sz="1000" dirty="0">
                <a:latin typeface="Helvetica" pitchFamily="34" charset="0"/>
                <a:cs typeface="Helvetica" pitchFamily="34" charset="0"/>
              </a:rPr>
              <a:t>Yield: 5 dozen</a:t>
            </a:r>
          </a:p>
          <a:p>
            <a:endParaRPr lang="en-US" sz="1000" dirty="0">
              <a:latin typeface="Helvetica" pitchFamily="34" charset="0"/>
              <a:cs typeface="Helvetica" pitchFamily="34" charset="0"/>
            </a:endParaRPr>
          </a:p>
        </p:txBody>
      </p:sp>
      <p:pic>
        <p:nvPicPr>
          <p:cNvPr id="22" name="Picture 21"/>
          <p:cNvPicPr/>
          <p:nvPr/>
        </p:nvPicPr>
        <p:blipFill>
          <a:blip r:embed="rId3" cstate="print"/>
          <a:srcRect/>
          <a:stretch>
            <a:fillRect/>
          </a:stretch>
        </p:blipFill>
        <p:spPr bwMode="auto">
          <a:xfrm>
            <a:off x="4500652" y="2098375"/>
            <a:ext cx="2524028" cy="2390498"/>
          </a:xfrm>
          <a:prstGeom prst="rect">
            <a:avLst/>
          </a:prstGeom>
          <a:noFill/>
          <a:ln w="9525">
            <a:noFill/>
            <a:miter lim="800000"/>
            <a:headEnd/>
            <a:tailEnd/>
          </a:ln>
        </p:spPr>
      </p:pic>
      <p:sp>
        <p:nvSpPr>
          <p:cNvPr id="27" name="Half Frame 26"/>
          <p:cNvSpPr/>
          <p:nvPr/>
        </p:nvSpPr>
        <p:spPr>
          <a:xfrm rot="16200000">
            <a:off x="4412546" y="4208301"/>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767649" y="1970321"/>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769608" y="4187730"/>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4403778" y="2004805"/>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9" name="Picture 8" descr="http://icons.iconarchive.com/icons/harwen/my-christmas/256/Christmas-house-icon.png">
            <a:extLst>
              <a:ext uri="{FF2B5EF4-FFF2-40B4-BE49-F238E27FC236}">
                <a16:creationId xmlns:a16="http://schemas.microsoft.com/office/drawing/2014/main" id="{E8AE90F5-8D70-4981-ABB6-1914C5DBD95E}"/>
              </a:ext>
            </a:extLst>
          </p:cNvPr>
          <p:cNvPicPr>
            <a:picLocks noChangeAspect="1" noChangeArrowheads="1"/>
          </p:cNvPicPr>
          <p:nvPr/>
        </p:nvPicPr>
        <p:blipFill>
          <a:blip r:embed="rId4" cstate="print"/>
          <a:srcRect/>
          <a:stretch>
            <a:fillRect/>
          </a:stretch>
        </p:blipFill>
        <p:spPr bwMode="auto">
          <a:xfrm>
            <a:off x="2110837" y="533614"/>
            <a:ext cx="2176351" cy="2176351"/>
          </a:xfrm>
          <a:prstGeom prst="rect">
            <a:avLst/>
          </a:prstGeom>
          <a:noFill/>
        </p:spPr>
      </p:pic>
    </p:spTree>
    <p:extLst>
      <p:ext uri="{BB962C8B-B14F-4D97-AF65-F5344CB8AC3E}">
        <p14:creationId xmlns:p14="http://schemas.microsoft.com/office/powerpoint/2010/main" val="2600402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Holly.JPG">
            <a:extLst>
              <a:ext uri="{FF2B5EF4-FFF2-40B4-BE49-F238E27FC236}">
                <a16:creationId xmlns:a16="http://schemas.microsoft.com/office/drawing/2014/main" id="{9FA7BCA9-49C9-4EA9-8936-40DA2142BF40}"/>
              </a:ext>
            </a:extLst>
          </p:cNvPr>
          <p:cNvPicPr/>
          <p:nvPr/>
        </p:nvPicPr>
        <p:blipFill>
          <a:blip r:embed="rId2" cstate="print"/>
          <a:stretch>
            <a:fillRect/>
          </a:stretch>
        </p:blipFill>
        <p:spPr>
          <a:xfrm>
            <a:off x="6144619" y="6446297"/>
            <a:ext cx="1414885" cy="1151242"/>
          </a:xfrm>
          <a:prstGeom prst="rect">
            <a:avLst/>
          </a:prstGeom>
        </p:spPr>
      </p:pic>
      <p:pic>
        <p:nvPicPr>
          <p:cNvPr id="26" name="Picture 25" descr="Related image">
            <a:extLst>
              <a:ext uri="{FF2B5EF4-FFF2-40B4-BE49-F238E27FC236}">
                <a16:creationId xmlns:a16="http://schemas.microsoft.com/office/drawing/2014/main" id="{68E71EB0-7191-466E-90D8-D712A55F11A7}"/>
              </a:ext>
            </a:extLst>
          </p:cNvPr>
          <p:cNvPicPr/>
          <p:nvPr/>
        </p:nvPicPr>
        <p:blipFill>
          <a:blip r:embed="rId3" cstate="print"/>
          <a:srcRect/>
          <a:stretch>
            <a:fillRect/>
          </a:stretch>
        </p:blipFill>
        <p:spPr bwMode="auto">
          <a:xfrm>
            <a:off x="2315242" y="432465"/>
            <a:ext cx="2081986" cy="2081986"/>
          </a:xfrm>
          <a:prstGeom prst="rect">
            <a:avLst/>
          </a:prstGeom>
          <a:noFill/>
          <a:ln w="9525">
            <a:noFill/>
            <a:miter lim="800000"/>
            <a:headEnd/>
            <a:tailEnd/>
          </a:ln>
        </p:spPr>
      </p:pic>
      <p:sp>
        <p:nvSpPr>
          <p:cNvPr id="6" name="TextBox 5"/>
          <p:cNvSpPr txBox="1"/>
          <p:nvPr/>
        </p:nvSpPr>
        <p:spPr>
          <a:xfrm>
            <a:off x="495031" y="3848957"/>
            <a:ext cx="6615935" cy="2985433"/>
          </a:xfrm>
          <a:prstGeom prst="rect">
            <a:avLst/>
          </a:prstGeom>
          <a:noFill/>
        </p:spPr>
        <p:txBody>
          <a:bodyPr wrap="square" rtlCol="0">
            <a:spAutoFit/>
          </a:bodyPr>
          <a:lstStyle/>
          <a:p>
            <a:r>
              <a:rPr lang="en-US" sz="1200" b="1" dirty="0">
                <a:latin typeface="Helvetica" pitchFamily="34" charset="0"/>
                <a:cs typeface="Helvetica" pitchFamily="34" charset="0"/>
              </a:rPr>
              <a:t>Directions</a:t>
            </a:r>
          </a:p>
          <a:p>
            <a:pPr marL="228600" lvl="0" indent="-228600">
              <a:buFont typeface="+mj-lt"/>
              <a:buAutoNum type="arabicPeriod"/>
            </a:pPr>
            <a:r>
              <a:rPr lang="en-US" sz="1100" dirty="0"/>
              <a:t>Preheat oven to 350 ̊F.</a:t>
            </a:r>
          </a:p>
          <a:p>
            <a:pPr marL="228600" lvl="0" indent="-228600">
              <a:buFont typeface="+mj-lt"/>
              <a:buAutoNum type="arabicPeriod"/>
            </a:pPr>
            <a:r>
              <a:rPr lang="en-US" sz="1100" dirty="0"/>
              <a:t>Toast pecans 8 to 10 minutes, or until golden brown and fragrant; chop into medium to small pieces, depending on desired texture.</a:t>
            </a:r>
          </a:p>
          <a:p>
            <a:pPr marL="228600" lvl="0" indent="-228600">
              <a:buFont typeface="+mj-lt"/>
              <a:buAutoNum type="arabicPeriod"/>
            </a:pPr>
            <a:r>
              <a:rPr lang="en-US" sz="1100" dirty="0"/>
              <a:t>Increase the oven to 375 ̊F. Blend together the butter, sugar, salt, and vanilla using the paddle attachment of a stand mixer or a handheld beater; blend until the mix is light and fluffy.</a:t>
            </a:r>
          </a:p>
          <a:p>
            <a:pPr marL="228600" lvl="0" indent="-228600">
              <a:buFont typeface="+mj-lt"/>
              <a:buAutoNum type="arabicPeriod"/>
            </a:pPr>
            <a:r>
              <a:rPr lang="en-US" sz="1100" dirty="0"/>
              <a:t>Scrape the bowl well with a rubber spatula and add the flour; mix just until combined; then add the cooled, chopped nuts and continue mixing until incorporated (this stage might be best done by hand if you do not have a good stand mixer).</a:t>
            </a:r>
          </a:p>
          <a:p>
            <a:pPr marL="228600" lvl="0" indent="-228600">
              <a:buFont typeface="+mj-lt"/>
              <a:buAutoNum type="arabicPeriod"/>
            </a:pPr>
            <a:r>
              <a:rPr lang="en-US" sz="1100" dirty="0"/>
              <a:t>Using a small cookie scoop (or tablespoon and your hands), scoop the cookies into uniform balls, chill thoroughly or freeze. Transfer to a parchment-lined cookie sheet and bake the chilled or frozen dough until very lightly golden (tops will take on very little color, but the bottoms will be darker and firmer), about 10 to 12 min. If desired, make only a partial batch and save the chilled or frozen dough balls for future use.</a:t>
            </a:r>
          </a:p>
          <a:p>
            <a:pPr marL="228600" lvl="0" indent="-228600">
              <a:buFont typeface="+mj-lt"/>
              <a:buAutoNum type="arabicPeriod"/>
            </a:pPr>
            <a:r>
              <a:rPr lang="en-US" sz="1100" dirty="0"/>
              <a:t>Cool the baked cookies for 5 minutes before tossing them in additional sifted powdered sugar. Let the cookies cool completely while resting in the sugar and then toss one more time for a beautiful coating. The trick of coating the cookies once while slightly warm makes a silky first layer of sugar that is almost like icing. The baked cookies will stay fresh for several days in a tightly sealed container. </a:t>
            </a:r>
          </a:p>
        </p:txBody>
      </p:sp>
      <p:sp>
        <p:nvSpPr>
          <p:cNvPr id="20" name="TextBox 19"/>
          <p:cNvSpPr txBox="1"/>
          <p:nvPr/>
        </p:nvSpPr>
        <p:spPr>
          <a:xfrm>
            <a:off x="4990121" y="8168897"/>
            <a:ext cx="2339439" cy="400110"/>
          </a:xfrm>
          <a:prstGeom prst="rect">
            <a:avLst/>
          </a:prstGeom>
          <a:noFill/>
          <a:ln w="6350">
            <a:noFill/>
          </a:ln>
          <a:effectLst>
            <a:outerShdw blurRad="50800" dist="38100" dir="2700000" algn="tl" rotWithShape="0">
              <a:prstClr val="black">
                <a:alpha val="40000"/>
              </a:prstClr>
            </a:outerShdw>
          </a:effectLst>
        </p:spPr>
        <p:txBody>
          <a:bodyPr wrap="square" rtlCol="0">
            <a:spAutoFit/>
          </a:bodyPr>
          <a:lstStyle/>
          <a:p>
            <a:pPr algn="ctr"/>
            <a:r>
              <a:rPr lang="en-US" sz="1000" b="1" dirty="0"/>
              <a:t>Gateway Camaro Club </a:t>
            </a:r>
          </a:p>
          <a:p>
            <a:pPr algn="ctr"/>
            <a:r>
              <a:rPr lang="en-US" sz="1000" b="1" dirty="0"/>
              <a:t>2021</a:t>
            </a:r>
          </a:p>
        </p:txBody>
      </p:sp>
      <p:sp>
        <p:nvSpPr>
          <p:cNvPr id="30" name="Rectangle 29"/>
          <p:cNvSpPr/>
          <p:nvPr/>
        </p:nvSpPr>
        <p:spPr>
          <a:xfrm>
            <a:off x="688769" y="7113320"/>
            <a:ext cx="2565070" cy="2600696"/>
          </a:xfrm>
          <a:prstGeom prst="rect">
            <a:avLst/>
          </a:prstGeom>
          <a:noFill/>
          <a:ln w="6350" cmpd="sng">
            <a:no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p:cNvGrpSpPr/>
          <p:nvPr/>
        </p:nvGrpSpPr>
        <p:grpSpPr>
          <a:xfrm>
            <a:off x="871206" y="7021918"/>
            <a:ext cx="3710320" cy="2423449"/>
            <a:chOff x="499730" y="6602818"/>
            <a:chExt cx="4199861" cy="2743200"/>
          </a:xfrm>
        </p:grpSpPr>
        <p:sp>
          <p:nvSpPr>
            <p:cNvPr id="33" name="Rectangle 32"/>
            <p:cNvSpPr/>
            <p:nvPr/>
          </p:nvSpPr>
          <p:spPr>
            <a:xfrm>
              <a:off x="499730" y="6602818"/>
              <a:ext cx="4199861" cy="2743200"/>
            </a:xfrm>
            <a:prstGeom prst="rect">
              <a:avLst/>
            </a:prstGeom>
            <a:noFill/>
            <a:ln w="6350"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p:cNvPicPr>
              <a:picLocks noChangeAspect="1" noChangeArrowheads="1"/>
            </p:cNvPicPr>
            <p:nvPr/>
          </p:nvPicPr>
          <p:blipFill>
            <a:blip r:embed="rId4" cstate="print"/>
            <a:srcRect/>
            <a:stretch>
              <a:fillRect/>
            </a:stretch>
          </p:blipFill>
          <p:spPr bwMode="auto">
            <a:xfrm>
              <a:off x="616689" y="6725670"/>
              <a:ext cx="3997843" cy="2518693"/>
            </a:xfrm>
            <a:prstGeom prst="rect">
              <a:avLst/>
            </a:prstGeom>
            <a:noFill/>
            <a:ln w="9525">
              <a:noFill/>
              <a:miter lim="800000"/>
              <a:headEnd/>
              <a:tailEnd/>
            </a:ln>
          </p:spPr>
        </p:pic>
      </p:grpSp>
      <p:sp>
        <p:nvSpPr>
          <p:cNvPr id="4" name="TextBox 3"/>
          <p:cNvSpPr txBox="1"/>
          <p:nvPr/>
        </p:nvSpPr>
        <p:spPr>
          <a:xfrm>
            <a:off x="3684045" y="973638"/>
            <a:ext cx="3648518" cy="615553"/>
          </a:xfrm>
          <a:prstGeom prst="rect">
            <a:avLst/>
          </a:prstGeom>
          <a:noFill/>
        </p:spPr>
        <p:txBody>
          <a:bodyPr wrap="square" rtlCol="0">
            <a:spAutoFit/>
          </a:bodyPr>
          <a:lstStyle/>
          <a:p>
            <a:pPr algn="ctr"/>
            <a:r>
              <a:rPr lang="en-US" sz="3400" dirty="0">
                <a:effectLst>
                  <a:outerShdw blurRad="38100" dist="38100" dir="2700000" algn="tl">
                    <a:srgbClr val="000000">
                      <a:alpha val="43137"/>
                    </a:srgbClr>
                  </a:outerShdw>
                </a:effectLst>
                <a:latin typeface="Brush Script Std" pitchFamily="66" charset="0"/>
                <a:cs typeface="Helvetica" pitchFamily="34" charset="0"/>
              </a:rPr>
              <a:t>Butter Pecan Balls</a:t>
            </a:r>
          </a:p>
        </p:txBody>
      </p:sp>
      <p:sp>
        <p:nvSpPr>
          <p:cNvPr id="23" name="TextBox 22"/>
          <p:cNvSpPr txBox="1"/>
          <p:nvPr/>
        </p:nvSpPr>
        <p:spPr>
          <a:xfrm>
            <a:off x="4550599" y="3656374"/>
            <a:ext cx="2301463" cy="369332"/>
          </a:xfrm>
          <a:prstGeom prst="rect">
            <a:avLst/>
          </a:prstGeom>
          <a:noFill/>
          <a:ln w="63500" cmpd="thinThick">
            <a:noFill/>
          </a:ln>
          <a:effectLst/>
          <a:scene3d>
            <a:camera prst="orthographicFront"/>
            <a:lightRig rig="threePt" dir="t"/>
          </a:scene3d>
          <a:sp3d>
            <a:bevelT/>
          </a:sp3d>
        </p:spPr>
        <p:txBody>
          <a:bodyPr wrap="square" rtlCol="0">
            <a:spAutoFit/>
          </a:bodyPr>
          <a:lstStyle/>
          <a:p>
            <a:pPr algn="ctr"/>
            <a:r>
              <a:rPr lang="en-US" sz="900" i="1" dirty="0">
                <a:latin typeface="Helvetica" pitchFamily="34" charset="0"/>
                <a:cs typeface="Helvetica" pitchFamily="34" charset="0"/>
              </a:rPr>
              <a:t>Contributed by:</a:t>
            </a:r>
          </a:p>
          <a:p>
            <a:pPr algn="ctr"/>
            <a:r>
              <a:rPr lang="en-US" sz="900" i="1" dirty="0">
                <a:latin typeface="Helvetica" pitchFamily="34" charset="0"/>
                <a:cs typeface="Helvetica" pitchFamily="34" charset="0"/>
              </a:rPr>
              <a:t>Dee Troutt</a:t>
            </a:r>
          </a:p>
        </p:txBody>
      </p:sp>
      <p:sp>
        <p:nvSpPr>
          <p:cNvPr id="5" name="TextBox 4"/>
          <p:cNvSpPr txBox="1"/>
          <p:nvPr/>
        </p:nvSpPr>
        <p:spPr>
          <a:xfrm>
            <a:off x="495031" y="2285804"/>
            <a:ext cx="3345840" cy="1461939"/>
          </a:xfrm>
          <a:prstGeom prst="rect">
            <a:avLst/>
          </a:prstGeom>
          <a:noFill/>
        </p:spPr>
        <p:txBody>
          <a:bodyPr wrap="square" rtlCol="0">
            <a:spAutoFit/>
          </a:bodyPr>
          <a:lstStyle/>
          <a:p>
            <a:r>
              <a:rPr lang="en-US" sz="1200" b="1" dirty="0">
                <a:latin typeface="Helvetica" pitchFamily="34" charset="0"/>
                <a:cs typeface="Helvetica" pitchFamily="34" charset="0"/>
              </a:rPr>
              <a:t>Ingredients</a:t>
            </a:r>
          </a:p>
          <a:p>
            <a:r>
              <a:rPr lang="en-US" sz="1100" dirty="0"/>
              <a:t>¾ cup pecans</a:t>
            </a:r>
          </a:p>
          <a:p>
            <a:r>
              <a:rPr lang="en-US" sz="1100" dirty="0"/>
              <a:t>1 cup (2 sticks) butter</a:t>
            </a:r>
          </a:p>
          <a:p>
            <a:r>
              <a:rPr lang="en-US" sz="1100" dirty="0"/>
              <a:t>½ cup plus 1 tablespoon powdered sugar, plus more for dusting</a:t>
            </a:r>
          </a:p>
          <a:p>
            <a:r>
              <a:rPr lang="en-US" sz="1100" dirty="0"/>
              <a:t>½ teaspoon kosher salt</a:t>
            </a:r>
          </a:p>
          <a:p>
            <a:r>
              <a:rPr lang="en-US" sz="1100" dirty="0"/>
              <a:t>1 teaspoon vanilla extract</a:t>
            </a:r>
          </a:p>
          <a:p>
            <a:r>
              <a:rPr lang="en-US" sz="1100" dirty="0"/>
              <a:t>2 cups plus 2 tablespoons unbleached all-purpose flour</a:t>
            </a:r>
          </a:p>
        </p:txBody>
      </p:sp>
      <p:sp>
        <p:nvSpPr>
          <p:cNvPr id="21" name="TextBox 20"/>
          <p:cNvSpPr txBox="1"/>
          <p:nvPr/>
        </p:nvSpPr>
        <p:spPr>
          <a:xfrm>
            <a:off x="5013231" y="7671263"/>
            <a:ext cx="2304332" cy="461665"/>
          </a:xfrm>
          <a:prstGeom prst="rect">
            <a:avLst/>
          </a:prstGeom>
          <a:noFill/>
          <a:ln w="63500" cmpd="thinThick">
            <a:solidFill>
              <a:srgbClr val="C00000"/>
            </a:solidFill>
          </a:ln>
          <a:effectLst/>
          <a:scene3d>
            <a:camera prst="orthographicFront"/>
            <a:lightRig rig="threePt" dir="t"/>
          </a:scene3d>
          <a:sp3d>
            <a:bevelT/>
          </a:sp3d>
        </p:spPr>
        <p:txBody>
          <a:bodyPr wrap="square" rtlCol="0">
            <a:spAutoFit/>
          </a:bodyPr>
          <a:lstStyle/>
          <a:p>
            <a:pPr algn="ctr"/>
            <a:r>
              <a:rPr lang="en-US" sz="1200" i="1" dirty="0">
                <a:latin typeface="Helvetica" pitchFamily="34" charset="0"/>
                <a:cs typeface="Helvetica" pitchFamily="34" charset="0"/>
              </a:rPr>
              <a:t>2013 Crystal Red </a:t>
            </a:r>
            <a:r>
              <a:rPr lang="en-US" sz="1200" i="1" dirty="0" err="1">
                <a:latin typeface="Helvetica" pitchFamily="34" charset="0"/>
                <a:cs typeface="Helvetica" pitchFamily="34" charset="0"/>
              </a:rPr>
              <a:t>Tintcoat</a:t>
            </a:r>
            <a:r>
              <a:rPr lang="en-US" sz="1200" i="1" dirty="0">
                <a:latin typeface="Helvetica" pitchFamily="34" charset="0"/>
                <a:cs typeface="Helvetica" pitchFamily="34" charset="0"/>
              </a:rPr>
              <a:t> Camaro ZL1</a:t>
            </a:r>
            <a:endParaRPr lang="en-US" sz="1600" i="1" dirty="0">
              <a:latin typeface="Helvetica" pitchFamily="34" charset="0"/>
              <a:cs typeface="Helvetica" pitchFamily="34" charset="0"/>
            </a:endParaRPr>
          </a:p>
        </p:txBody>
      </p:sp>
      <p:sp>
        <p:nvSpPr>
          <p:cNvPr id="29" name="TextBox 28"/>
          <p:cNvSpPr txBox="1"/>
          <p:nvPr/>
        </p:nvSpPr>
        <p:spPr>
          <a:xfrm>
            <a:off x="447555" y="1377196"/>
            <a:ext cx="1897856" cy="1015663"/>
          </a:xfrm>
          <a:prstGeom prst="rect">
            <a:avLst/>
          </a:prstGeom>
          <a:noFill/>
          <a:ln w="6350" cmpd="thinThick">
            <a:noFill/>
          </a:ln>
          <a:effectLst/>
          <a:scene3d>
            <a:camera prst="orthographicFront"/>
            <a:lightRig rig="threePt" dir="t"/>
          </a:scene3d>
          <a:sp3d>
            <a:bevelT/>
          </a:sp3d>
        </p:spPr>
        <p:txBody>
          <a:bodyPr wrap="square" rtlCol="0">
            <a:spAutoFit/>
          </a:bodyPr>
          <a:lstStyle/>
          <a:p>
            <a:r>
              <a:rPr lang="en-US" sz="1000" dirty="0">
                <a:latin typeface="Helvetica" pitchFamily="34" charset="0"/>
                <a:cs typeface="Helvetica" pitchFamily="34" charset="0"/>
              </a:rPr>
              <a:t>Yield: 42-48 cookies</a:t>
            </a:r>
          </a:p>
          <a:p>
            <a:endParaRPr lang="en-US" sz="1000" dirty="0">
              <a:latin typeface="Helvetica" pitchFamily="34" charset="0"/>
              <a:cs typeface="Helvetica" pitchFamily="34" charset="0"/>
            </a:endParaRPr>
          </a:p>
          <a:p>
            <a:r>
              <a:rPr lang="en-US" sz="1000" dirty="0"/>
              <a:t>(Originally by Christy Augustin </a:t>
            </a:r>
          </a:p>
          <a:p>
            <a:r>
              <a:rPr lang="en-US" sz="1000" dirty="0"/>
              <a:t>of Pint Size Bakery on Watson Road)</a:t>
            </a:r>
          </a:p>
          <a:p>
            <a:endParaRPr lang="en-US" sz="1000" dirty="0">
              <a:latin typeface="Helvetica" pitchFamily="34" charset="0"/>
              <a:cs typeface="Helvetica" pitchFamily="34" charset="0"/>
            </a:endParaRPr>
          </a:p>
        </p:txBody>
      </p:sp>
      <p:pic>
        <p:nvPicPr>
          <p:cNvPr id="24" name="Picture 23"/>
          <p:cNvPicPr/>
          <p:nvPr/>
        </p:nvPicPr>
        <p:blipFill>
          <a:blip r:embed="rId5" cstate="print"/>
          <a:srcRect/>
          <a:stretch>
            <a:fillRect/>
          </a:stretch>
        </p:blipFill>
        <p:spPr bwMode="auto">
          <a:xfrm>
            <a:off x="4579547" y="1845693"/>
            <a:ext cx="2287281" cy="1716904"/>
          </a:xfrm>
          <a:prstGeom prst="rect">
            <a:avLst/>
          </a:prstGeom>
          <a:noFill/>
          <a:ln w="9525">
            <a:noFill/>
            <a:miter lim="800000"/>
            <a:headEnd/>
            <a:tailEnd/>
          </a:ln>
        </p:spPr>
      </p:pic>
      <p:sp>
        <p:nvSpPr>
          <p:cNvPr id="27" name="Half Frame 26"/>
          <p:cNvSpPr/>
          <p:nvPr/>
        </p:nvSpPr>
        <p:spPr>
          <a:xfrm rot="16200000">
            <a:off x="4476746" y="3301447"/>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Half Frame 27"/>
          <p:cNvSpPr/>
          <p:nvPr/>
        </p:nvSpPr>
        <p:spPr>
          <a:xfrm rot="5400000">
            <a:off x="6575294" y="1696450"/>
            <a:ext cx="327961" cy="377156"/>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Half Frame 31"/>
          <p:cNvSpPr/>
          <p:nvPr/>
        </p:nvSpPr>
        <p:spPr>
          <a:xfrm>
            <a:off x="4460928" y="1728580"/>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Half Frame 30"/>
          <p:cNvSpPr/>
          <p:nvPr/>
        </p:nvSpPr>
        <p:spPr>
          <a:xfrm rot="10800000">
            <a:off x="6605704" y="3271350"/>
            <a:ext cx="327961" cy="377157"/>
          </a:xfrm>
          <a:prstGeom prst="halfFrame">
            <a:avLst/>
          </a:prstGeom>
          <a:solidFill>
            <a:schemeClr val="tx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21162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5594</TotalTime>
  <Words>4776</Words>
  <Application>Microsoft Office PowerPoint</Application>
  <PresentationFormat>Custom</PresentationFormat>
  <Paragraphs>568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Brush Script Std</vt:lpstr>
      <vt:lpstr>Calibri</vt:lpstr>
      <vt:lpstr>Cooper Std Black</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dc:creator>
  <cp:lastModifiedBy>Kathleen Naylor</cp:lastModifiedBy>
  <cp:revision>353</cp:revision>
  <cp:lastPrinted>2021-12-11T20:24:40Z</cp:lastPrinted>
  <dcterms:created xsi:type="dcterms:W3CDTF">2016-07-25T03:09:29Z</dcterms:created>
  <dcterms:modified xsi:type="dcterms:W3CDTF">2021-12-12T16:09:05Z</dcterms:modified>
</cp:coreProperties>
</file>