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88" r:id="rId2"/>
    <p:sldId id="265" r:id="rId3"/>
    <p:sldId id="266"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Lst>
  <p:sldSz cx="7772400" cy="10058400"/>
  <p:notesSz cx="7077075" cy="9363075"/>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B86C"/>
    <a:srgbClr val="00CC66"/>
    <a:srgbClr val="B2B2B2"/>
    <a:srgbClr val="CC0000"/>
    <a:srgbClr val="2DA40C"/>
    <a:srgbClr val="AAC2E0"/>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364" autoAdjust="0"/>
  </p:normalViewPr>
  <p:slideViewPr>
    <p:cSldViewPr snapToGrid="0">
      <p:cViewPr>
        <p:scale>
          <a:sx n="80" d="100"/>
          <a:sy n="80" d="100"/>
        </p:scale>
        <p:origin x="-1128" y="318"/>
      </p:cViewPr>
      <p:guideLst>
        <p:guide orient="horz" pos="3168"/>
        <p:guide pos="2448"/>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6"/>
            <a:ext cx="6606540" cy="21560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56B861-3184-4A72-BEAB-DADD6A4BC10C}" type="datetimeFigureOut">
              <a:rPr lang="en-US" smtClean="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56B861-3184-4A72-BEAB-DADD6A4BC10C}" type="datetimeFigureOut">
              <a:rPr lang="en-US" smtClean="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226242" y="537846"/>
            <a:ext cx="1311593" cy="114414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1466" y="537846"/>
            <a:ext cx="3805238" cy="114414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56B861-3184-4A72-BEAB-DADD6A4BC10C}" type="datetimeFigureOut">
              <a:rPr lang="en-US" smtClean="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56B861-3184-4A72-BEAB-DADD6A4BC10C}" type="datetimeFigureOut">
              <a:rPr lang="en-US" smtClean="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56B861-3184-4A72-BEAB-DADD6A4BC10C}" type="datetimeFigureOut">
              <a:rPr lang="en-US" smtClean="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1466" y="3129281"/>
            <a:ext cx="2558415" cy="8849996"/>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979421" y="3129281"/>
            <a:ext cx="2558415" cy="8849996"/>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56B861-3184-4A72-BEAB-DADD6A4BC10C}" type="datetimeFigureOut">
              <a:rPr lang="en-US" smtClean="0"/>
              <a:pPr/>
              <a:t>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8"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8"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56B861-3184-4A72-BEAB-DADD6A4BC10C}" type="datetimeFigureOut">
              <a:rPr lang="en-US" smtClean="0"/>
              <a:pPr/>
              <a:t>12/1/2017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56B861-3184-4A72-BEAB-DADD6A4BC10C}" type="datetimeFigureOut">
              <a:rPr lang="en-US" smtClean="0"/>
              <a:pPr/>
              <a:t>12/1/2017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6B861-3184-4A72-BEAB-DADD6A4BC10C}" type="datetimeFigureOut">
              <a:rPr lang="en-US" smtClean="0"/>
              <a:pPr/>
              <a:t>12/1/2017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400474"/>
            <a:ext cx="2557066" cy="170434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038793" y="400474"/>
            <a:ext cx="4344988" cy="8584566"/>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1" y="2104814"/>
            <a:ext cx="2557066" cy="6880226"/>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56B861-3184-4A72-BEAB-DADD6A4BC10C}" type="datetimeFigureOut">
              <a:rPr lang="en-US" smtClean="0"/>
              <a:pPr/>
              <a:t>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1"/>
            <a:ext cx="4663440" cy="831216"/>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6"/>
            <a:ext cx="4663440" cy="60350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dirty="0"/>
          </a:p>
        </p:txBody>
      </p:sp>
      <p:sp>
        <p:nvSpPr>
          <p:cNvPr id="4" name="Text Placeholder 3"/>
          <p:cNvSpPr>
            <a:spLocks noGrp="1"/>
          </p:cNvSpPr>
          <p:nvPr>
            <p:ph type="body" sz="half" idx="2"/>
          </p:nvPr>
        </p:nvSpPr>
        <p:spPr>
          <a:xfrm>
            <a:off x="1523445" y="7872097"/>
            <a:ext cx="4663440" cy="1180464"/>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56B861-3184-4A72-BEAB-DADD6A4BC10C}" type="datetimeFigureOut">
              <a:rPr lang="en-US" smtClean="0"/>
              <a:pPr/>
              <a:t>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2"/>
            <a:ext cx="6995160" cy="6638079"/>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8"/>
            <a:ext cx="1813560" cy="535516"/>
          </a:xfrm>
          <a:prstGeom prst="rect">
            <a:avLst/>
          </a:prstGeom>
        </p:spPr>
        <p:txBody>
          <a:bodyPr vert="horz" lIns="101882" tIns="50941" rIns="101882" bIns="50941" rtlCol="0" anchor="ctr"/>
          <a:lstStyle>
            <a:lvl1pPr algn="l">
              <a:defRPr sz="1300">
                <a:solidFill>
                  <a:schemeClr val="tx1">
                    <a:tint val="75000"/>
                  </a:schemeClr>
                </a:solidFill>
              </a:defRPr>
            </a:lvl1pPr>
          </a:lstStyle>
          <a:p>
            <a:fld id="{EB56B861-3184-4A72-BEAB-DADD6A4BC10C}" type="datetimeFigureOut">
              <a:rPr lang="en-US" smtClean="0"/>
              <a:pPr/>
              <a:t>12/1/2017</a:t>
            </a:fld>
            <a:endParaRPr lang="en-US" dirty="0"/>
          </a:p>
        </p:txBody>
      </p:sp>
      <p:sp>
        <p:nvSpPr>
          <p:cNvPr id="5" name="Footer Placeholder 4"/>
          <p:cNvSpPr>
            <a:spLocks noGrp="1"/>
          </p:cNvSpPr>
          <p:nvPr>
            <p:ph type="ftr" sz="quarter" idx="3"/>
          </p:nvPr>
        </p:nvSpPr>
        <p:spPr>
          <a:xfrm>
            <a:off x="2655570" y="9322648"/>
            <a:ext cx="2461260" cy="53551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570220" y="9322648"/>
            <a:ext cx="1813560" cy="535516"/>
          </a:xfrm>
          <a:prstGeom prst="rect">
            <a:avLst/>
          </a:prstGeom>
        </p:spPr>
        <p:txBody>
          <a:bodyPr vert="horz" lIns="101882" tIns="50941" rIns="101882" bIns="50941" rtlCol="0" anchor="ctr"/>
          <a:lstStyle>
            <a:lvl1pPr algn="r">
              <a:defRPr sz="1300">
                <a:solidFill>
                  <a:schemeClr val="tx1">
                    <a:tint val="75000"/>
                  </a:schemeClr>
                </a:solidFill>
              </a:defRPr>
            </a:lvl1pPr>
          </a:lstStyle>
          <a:p>
            <a:fld id="{3556522B-9CE7-4CBA-BB15-965358F3407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00047" y="404747"/>
            <a:ext cx="4489449" cy="492443"/>
          </a:xfrm>
          <a:prstGeom prst="rect">
            <a:avLst/>
          </a:prstGeom>
          <a:noFill/>
        </p:spPr>
        <p:txBody>
          <a:bodyPr wrap="square" rtlCol="0">
            <a:spAutoFit/>
          </a:bodyPr>
          <a:lstStyle/>
          <a:p>
            <a:pPr algn="ctr"/>
            <a:r>
              <a:rPr lang="en-US" sz="2600" dirty="0" smtClean="0">
                <a:effectLst>
                  <a:outerShdw blurRad="38100" dist="38100" dir="2700000" algn="tl">
                    <a:srgbClr val="000000">
                      <a:alpha val="43137"/>
                    </a:srgbClr>
                  </a:outerShdw>
                </a:effectLst>
                <a:latin typeface="Brush Script Std" pitchFamily="66" charset="0"/>
                <a:cs typeface="Helvetica" pitchFamily="34" charset="0"/>
              </a:rPr>
              <a:t>Soft Lemon Cheesecake Cookies</a:t>
            </a:r>
            <a:endParaRPr lang="en-US" sz="26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6" name="TextBox 5"/>
          <p:cNvSpPr txBox="1"/>
          <p:nvPr/>
        </p:nvSpPr>
        <p:spPr>
          <a:xfrm>
            <a:off x="3340100" y="4727199"/>
            <a:ext cx="4191000" cy="4170372"/>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indent="-228600">
              <a:buAutoNum type="arabicPeriod"/>
            </a:pPr>
            <a:r>
              <a:rPr lang="en-US" sz="1100" dirty="0" smtClean="0">
                <a:cs typeface="Helvetica" pitchFamily="34" charset="0"/>
              </a:rPr>
              <a:t>Bring butter, cream cheese and egg to room temperature before starting.  (Do not melt or soften ingredients in the microwave.)</a:t>
            </a:r>
          </a:p>
          <a:p>
            <a:pPr marL="228600" indent="-228600">
              <a:buAutoNum type="arabicPeriod"/>
            </a:pPr>
            <a:r>
              <a:rPr lang="en-US" sz="1100" dirty="0" smtClean="0">
                <a:cs typeface="Helvetica" pitchFamily="34" charset="0"/>
              </a:rPr>
              <a:t>In a large bowl, cream together the sugar and butter until fluffy.</a:t>
            </a:r>
          </a:p>
          <a:p>
            <a:pPr marL="228600" indent="-228600">
              <a:buAutoNum type="arabicPeriod"/>
            </a:pPr>
            <a:r>
              <a:rPr lang="en-US" sz="1100" dirty="0" smtClean="0">
                <a:cs typeface="Helvetica" pitchFamily="34" charset="0"/>
              </a:rPr>
              <a:t>Add in the cream cheese and continue to beat until the batter is completely smooth.</a:t>
            </a:r>
          </a:p>
          <a:p>
            <a:pPr marL="228600" indent="-228600">
              <a:buAutoNum type="arabicPeriod"/>
            </a:pPr>
            <a:r>
              <a:rPr lang="en-US" sz="1100" dirty="0" smtClean="0">
                <a:cs typeface="Helvetica" pitchFamily="34" charset="0"/>
              </a:rPr>
              <a:t>Beat in the egg, vanilla extract, lemon extract, lemon juice and lemon zest.</a:t>
            </a:r>
          </a:p>
          <a:p>
            <a:pPr marL="228600" indent="-228600">
              <a:buAutoNum type="arabicPeriod"/>
            </a:pPr>
            <a:r>
              <a:rPr lang="en-US" sz="1100" dirty="0" smtClean="0">
                <a:cs typeface="Helvetica" pitchFamily="34" charset="0"/>
              </a:rPr>
              <a:t>In a separate bowl, combine the flour, baking powder, salt, cornstarch, and pudding mix. Stir together.</a:t>
            </a:r>
          </a:p>
          <a:p>
            <a:pPr marL="228600" indent="-228600">
              <a:buAutoNum type="arabicPeriod"/>
            </a:pPr>
            <a:r>
              <a:rPr lang="en-US" sz="1100" dirty="0" smtClean="0">
                <a:cs typeface="Helvetica" pitchFamily="34" charset="0"/>
              </a:rPr>
              <a:t>Add the combined dry ingredients into the wet ingredients and mix until JUST combined.  Over-mixing will result in dense cookies. </a:t>
            </a:r>
          </a:p>
          <a:p>
            <a:pPr marL="228600" indent="-228600">
              <a:buAutoNum type="arabicPeriod"/>
            </a:pPr>
            <a:r>
              <a:rPr lang="en-US" sz="1100" dirty="0" smtClean="0">
                <a:cs typeface="Helvetica" pitchFamily="34" charset="0"/>
              </a:rPr>
              <a:t>Cover the dough and refrigerate for 20 minutes. </a:t>
            </a:r>
          </a:p>
          <a:p>
            <a:pPr marL="228600" indent="-228600">
              <a:buAutoNum type="arabicPeriod"/>
            </a:pPr>
            <a:r>
              <a:rPr lang="en-US" sz="1100" dirty="0" smtClean="0">
                <a:cs typeface="Helvetica" pitchFamily="34" charset="0"/>
              </a:rPr>
              <a:t>While the dough is chilling, preheat the oven to 350 degrees F. </a:t>
            </a:r>
          </a:p>
          <a:p>
            <a:pPr marL="228600" indent="-228600">
              <a:buAutoNum type="arabicPeriod"/>
            </a:pPr>
            <a:r>
              <a:rPr lang="en-US" sz="1100" dirty="0" smtClean="0">
                <a:cs typeface="Helvetica" pitchFamily="34" charset="0"/>
              </a:rPr>
              <a:t>Use a one-tablespoon scoop to measure the cookie dough into small cookie balls onto a baking sheet.</a:t>
            </a:r>
          </a:p>
          <a:p>
            <a:pPr marL="228600" indent="-228600">
              <a:buAutoNum type="arabicPeriod"/>
            </a:pPr>
            <a:r>
              <a:rPr lang="en-US" sz="1100" dirty="0" smtClean="0">
                <a:cs typeface="Helvetica" pitchFamily="34" charset="0"/>
              </a:rPr>
              <a:t>Bake at 350 degrees F for 8-10 minutes.  Remove from oven and place immediately onto a cooling rack to cool completely.  (Be careful not to over-bake as cookies will develop a biscuit-like texture.)</a:t>
            </a:r>
          </a:p>
          <a:p>
            <a:pPr marL="228600" indent="-228600">
              <a:buAutoNum type="arabicPeriod"/>
            </a:pPr>
            <a:r>
              <a:rPr lang="en-US" sz="1100" dirty="0" smtClean="0">
                <a:cs typeface="Helvetica" pitchFamily="34" charset="0"/>
              </a:rPr>
              <a:t>Once cooled, prepare the glaze by whisking together the lemon juice and powdered sugar.  Add only enough lemon juice to create a thick glaze and drizzle it over the cooled cookies.  Allow glaze to set.</a:t>
            </a:r>
            <a:endParaRPr lang="en-US" sz="1100" b="1" dirty="0">
              <a:cs typeface="Helvetica" pitchFamily="34" charset="0"/>
            </a:endParaRPr>
          </a:p>
        </p:txBody>
      </p:sp>
      <p:sp>
        <p:nvSpPr>
          <p:cNvPr id="7" name="TextBox 6"/>
          <p:cNvSpPr txBox="1"/>
          <p:nvPr/>
        </p:nvSpPr>
        <p:spPr>
          <a:xfrm>
            <a:off x="796575" y="8782497"/>
            <a:ext cx="1845025" cy="492443"/>
          </a:xfrm>
          <a:prstGeom prst="rect">
            <a:avLst/>
          </a:prstGeom>
          <a:noFill/>
          <a:ln w="47625" cmpd="thinThick">
            <a:solidFill>
              <a:srgbClr val="0070C0"/>
            </a:solidFill>
          </a:ln>
          <a:effectLst/>
          <a:scene3d>
            <a:camera prst="orthographicFront"/>
            <a:lightRig rig="threePt" dir="t"/>
          </a:scene3d>
          <a:sp3d>
            <a:bevelT/>
          </a:sp3d>
        </p:spPr>
        <p:txBody>
          <a:bodyPr wrap="square" rtlCol="0">
            <a:spAutoFit/>
          </a:bodyPr>
          <a:lstStyle/>
          <a:p>
            <a:r>
              <a:rPr lang="en-US" sz="1200" i="1" dirty="0" smtClean="0">
                <a:latin typeface="Helvetica" pitchFamily="34" charset="0"/>
                <a:cs typeface="Helvetica" pitchFamily="34" charset="0"/>
              </a:rPr>
              <a:t>2010 Summit White SS</a:t>
            </a:r>
          </a:p>
          <a:p>
            <a:pPr algn="ctr"/>
            <a:r>
              <a:rPr lang="en-US" sz="1400" i="1" dirty="0" smtClean="0">
                <a:latin typeface="Helvetica" pitchFamily="34" charset="0"/>
                <a:cs typeface="Helvetica" pitchFamily="34" charset="0"/>
              </a:rPr>
              <a:t>“Marilyn” </a:t>
            </a:r>
            <a:endParaRPr lang="en-US" sz="1400" i="1" dirty="0">
              <a:latin typeface="Helvetica" pitchFamily="34" charset="0"/>
              <a:cs typeface="Helvetica" pitchFamily="34" charset="0"/>
            </a:endParaRPr>
          </a:p>
        </p:txBody>
      </p:sp>
      <p:sp>
        <p:nvSpPr>
          <p:cNvPr id="20" name="TextBox 19"/>
          <p:cNvSpPr txBox="1"/>
          <p:nvPr/>
        </p:nvSpPr>
        <p:spPr>
          <a:xfrm>
            <a:off x="781050" y="9312215"/>
            <a:ext cx="1831522"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Christmas Bells Icon.tiff"/>
          <p:cNvPicPr>
            <a:picLocks noChangeAspect="1"/>
          </p:cNvPicPr>
          <p:nvPr/>
        </p:nvPicPr>
        <p:blipFill>
          <a:blip r:embed="rId2" cstate="print"/>
          <a:stretch>
            <a:fillRect/>
          </a:stretch>
        </p:blipFill>
        <p:spPr>
          <a:xfrm>
            <a:off x="495701" y="276513"/>
            <a:ext cx="2514600" cy="2705100"/>
          </a:xfrm>
          <a:prstGeom prst="rect">
            <a:avLst/>
          </a:prstGeom>
        </p:spPr>
      </p:pic>
      <p:sp>
        <p:nvSpPr>
          <p:cNvPr id="5" name="TextBox 4"/>
          <p:cNvSpPr txBox="1"/>
          <p:nvPr/>
        </p:nvSpPr>
        <p:spPr>
          <a:xfrm>
            <a:off x="247517" y="3097606"/>
            <a:ext cx="2806833" cy="2985433"/>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r>
              <a:rPr lang="en-US" sz="1100" dirty="0" smtClean="0"/>
              <a:t>For the cookies:  </a:t>
            </a:r>
          </a:p>
          <a:p>
            <a:endParaRPr lang="en-US" sz="1100" dirty="0" smtClean="0"/>
          </a:p>
          <a:p>
            <a:pPr marL="109538"/>
            <a:r>
              <a:rPr lang="en-US" sz="1100" dirty="0" smtClean="0"/>
              <a:t>3/4 cup white sugar</a:t>
            </a:r>
          </a:p>
          <a:p>
            <a:pPr marL="109538"/>
            <a:r>
              <a:rPr lang="en-US" sz="1100" dirty="0" smtClean="0"/>
              <a:t>1/4 cup (4 Tbsp) butter</a:t>
            </a:r>
          </a:p>
          <a:p>
            <a:pPr marL="109538"/>
            <a:r>
              <a:rPr lang="en-US" sz="1100" dirty="0" smtClean="0"/>
              <a:t>4 ounces full-fat cream cheese</a:t>
            </a:r>
          </a:p>
          <a:p>
            <a:pPr marL="109538"/>
            <a:r>
              <a:rPr lang="en-US" sz="1100" dirty="0" smtClean="0"/>
              <a:t>1 large egg</a:t>
            </a:r>
          </a:p>
          <a:p>
            <a:pPr marL="109538"/>
            <a:r>
              <a:rPr lang="en-US" sz="1100" dirty="0" smtClean="0"/>
              <a:t>1 teaspoon vanilla extract</a:t>
            </a:r>
          </a:p>
          <a:p>
            <a:pPr marL="109538"/>
            <a:r>
              <a:rPr lang="en-US" sz="1100" dirty="0" smtClean="0"/>
              <a:t>1 teaspoon lemon extract</a:t>
            </a:r>
          </a:p>
          <a:p>
            <a:pPr marL="109538"/>
            <a:r>
              <a:rPr lang="en-US" sz="1100" dirty="0" smtClean="0"/>
              <a:t>2 teaspoon fresh lemon juice</a:t>
            </a:r>
          </a:p>
          <a:p>
            <a:pPr marL="109538"/>
            <a:r>
              <a:rPr lang="en-US" sz="1100" dirty="0" smtClean="0"/>
              <a:t>1 tablespoon lemon zest</a:t>
            </a:r>
          </a:p>
          <a:p>
            <a:pPr marL="109538"/>
            <a:r>
              <a:rPr lang="en-US" sz="1100" dirty="0" smtClean="0"/>
              <a:t>1 1/4  cups white flour</a:t>
            </a:r>
          </a:p>
          <a:p>
            <a:pPr marL="109538"/>
            <a:r>
              <a:rPr lang="en-US" sz="1100" dirty="0" smtClean="0"/>
              <a:t>1/2 teaspoon baking powder</a:t>
            </a:r>
          </a:p>
          <a:p>
            <a:pPr marL="109538"/>
            <a:r>
              <a:rPr lang="en-US" sz="1100" dirty="0" smtClean="0"/>
              <a:t>1/4 teaspoon salt</a:t>
            </a:r>
          </a:p>
          <a:p>
            <a:pPr marL="109538"/>
            <a:r>
              <a:rPr lang="en-US" sz="1100" dirty="0" smtClean="0"/>
              <a:t>1/2 teaspoon cornstarch</a:t>
            </a:r>
          </a:p>
          <a:p>
            <a:pPr marL="109538"/>
            <a:r>
              <a:rPr lang="en-US" sz="1100" dirty="0" smtClean="0"/>
              <a:t>2 tablespoon lemon-flavored </a:t>
            </a:r>
          </a:p>
          <a:p>
            <a:pPr marL="231775"/>
            <a:r>
              <a:rPr lang="en-US" sz="1100" dirty="0" smtClean="0"/>
              <a:t>pudding mix, dry</a:t>
            </a:r>
            <a:endParaRPr lang="en-US" sz="1100" b="1" dirty="0">
              <a:latin typeface="Helvetica" pitchFamily="34" charset="0"/>
              <a:cs typeface="Helvetica" pitchFamily="34" charset="0"/>
            </a:endParaRPr>
          </a:p>
        </p:txBody>
      </p:sp>
      <p:sp>
        <p:nvSpPr>
          <p:cNvPr id="25" name="TextBox 24"/>
          <p:cNvSpPr txBox="1"/>
          <p:nvPr/>
        </p:nvSpPr>
        <p:spPr>
          <a:xfrm>
            <a:off x="799967" y="4051300"/>
            <a:ext cx="2857633" cy="1015663"/>
          </a:xfrm>
          <a:prstGeom prst="rect">
            <a:avLst/>
          </a:prstGeom>
          <a:noFill/>
        </p:spPr>
        <p:txBody>
          <a:bodyPr wrap="square" rtlCol="0">
            <a:spAutoFit/>
          </a:bodyPr>
          <a:lstStyle/>
          <a:p>
            <a:endParaRPr lang="en-US" sz="1200" dirty="0" smtClean="0"/>
          </a:p>
          <a:p>
            <a:endParaRPr lang="en-US" sz="1200" dirty="0" smtClean="0"/>
          </a:p>
          <a:p>
            <a:endParaRPr lang="en-US" sz="1200" dirty="0" smtClean="0"/>
          </a:p>
          <a:p>
            <a:endParaRPr lang="en-US" sz="1200" dirty="0" smtClean="0"/>
          </a:p>
          <a:p>
            <a:endParaRPr lang="en-US" sz="1200" b="1" dirty="0">
              <a:latin typeface="Helvetica" pitchFamily="34" charset="0"/>
              <a:cs typeface="Helvetica" pitchFamily="34" charset="0"/>
            </a:endParaRPr>
          </a:p>
        </p:txBody>
      </p:sp>
      <p:sp>
        <p:nvSpPr>
          <p:cNvPr id="26" name="TextBox 25"/>
          <p:cNvSpPr txBox="1"/>
          <p:nvPr/>
        </p:nvSpPr>
        <p:spPr>
          <a:xfrm>
            <a:off x="3340924" y="3765055"/>
            <a:ext cx="3365500" cy="769441"/>
          </a:xfrm>
          <a:prstGeom prst="rect">
            <a:avLst/>
          </a:prstGeom>
          <a:noFill/>
        </p:spPr>
        <p:txBody>
          <a:bodyPr wrap="square" rtlCol="0">
            <a:spAutoFit/>
          </a:bodyPr>
          <a:lstStyle/>
          <a:p>
            <a:r>
              <a:rPr lang="en-US" sz="1100" dirty="0" smtClean="0"/>
              <a:t>For the glaze:  </a:t>
            </a:r>
            <a:br>
              <a:rPr lang="en-US" sz="1100" dirty="0" smtClean="0"/>
            </a:br>
            <a:endParaRPr lang="en-US" sz="1100" dirty="0" smtClean="0"/>
          </a:p>
          <a:p>
            <a:pPr marL="109538"/>
            <a:r>
              <a:rPr lang="en-US" sz="1100" dirty="0" smtClean="0"/>
              <a:t>1/2 cup powdered sugar</a:t>
            </a:r>
          </a:p>
          <a:p>
            <a:pPr marL="109538"/>
            <a:r>
              <a:rPr lang="en-US" sz="1100" dirty="0" smtClean="0"/>
              <a:t>2-3 teaspoon fresh lemon juice</a:t>
            </a:r>
          </a:p>
        </p:txBody>
      </p:sp>
      <p:pic>
        <p:nvPicPr>
          <p:cNvPr id="33" name="Picture 32" descr="Marilyn.tiff"/>
          <p:cNvPicPr>
            <a:picLocks noChangeAspect="1"/>
          </p:cNvPicPr>
          <p:nvPr/>
        </p:nvPicPr>
        <p:blipFill>
          <a:blip r:embed="rId3" cstate="print"/>
          <a:stretch>
            <a:fillRect/>
          </a:stretch>
        </p:blipFill>
        <p:spPr>
          <a:xfrm>
            <a:off x="304800" y="6426886"/>
            <a:ext cx="2806700" cy="2114044"/>
          </a:xfrm>
          <a:prstGeom prst="rect">
            <a:avLst/>
          </a:prstGeom>
          <a:ln>
            <a:solidFill>
              <a:schemeClr val="bg1">
                <a:lumMod val="50000"/>
                <a:alpha val="84000"/>
              </a:schemeClr>
            </a:solidFill>
          </a:ln>
          <a:effectLst>
            <a:glow rad="101600">
              <a:schemeClr val="tx1">
                <a:lumMod val="65000"/>
                <a:lumOff val="35000"/>
                <a:alpha val="75000"/>
              </a:schemeClr>
            </a:glow>
          </a:effectLst>
        </p:spPr>
      </p:pic>
      <p:pic>
        <p:nvPicPr>
          <p:cNvPr id="1026" name="Picture 2"/>
          <p:cNvPicPr>
            <a:picLocks noChangeAspect="1" noChangeArrowheads="1"/>
          </p:cNvPicPr>
          <p:nvPr/>
        </p:nvPicPr>
        <p:blipFill>
          <a:blip r:embed="rId4" cstate="print"/>
          <a:srcRect/>
          <a:stretch>
            <a:fillRect/>
          </a:stretch>
        </p:blipFill>
        <p:spPr bwMode="auto">
          <a:xfrm>
            <a:off x="3790950" y="1127246"/>
            <a:ext cx="2968213" cy="2178570"/>
          </a:xfrm>
          <a:prstGeom prst="rect">
            <a:avLst/>
          </a:prstGeom>
          <a:noFill/>
          <a:ln w="9525">
            <a:noFill/>
            <a:miter lim="800000"/>
            <a:headEnd/>
            <a:tailEnd/>
          </a:ln>
        </p:spPr>
      </p:pic>
      <p:sp>
        <p:nvSpPr>
          <p:cNvPr id="12" name="Half Frame 11"/>
          <p:cNvSpPr/>
          <p:nvPr/>
        </p:nvSpPr>
        <p:spPr>
          <a:xfrm>
            <a:off x="3715936" y="1015340"/>
            <a:ext cx="369361" cy="42476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Half Frame 12"/>
          <p:cNvSpPr/>
          <p:nvPr/>
        </p:nvSpPr>
        <p:spPr>
          <a:xfrm rot="16200000">
            <a:off x="3738918" y="2996203"/>
            <a:ext cx="369361" cy="42476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Half Frame 13"/>
          <p:cNvSpPr/>
          <p:nvPr/>
        </p:nvSpPr>
        <p:spPr>
          <a:xfrm rot="5400000">
            <a:off x="6436546" y="993845"/>
            <a:ext cx="369361" cy="42476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Half Frame 14"/>
          <p:cNvSpPr/>
          <p:nvPr/>
        </p:nvSpPr>
        <p:spPr>
          <a:xfrm rot="10800000">
            <a:off x="6468497" y="2967545"/>
            <a:ext cx="369361" cy="42476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3734429" y="3395364"/>
            <a:ext cx="3047372"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Anna Thacker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2964" y="2510921"/>
            <a:ext cx="3345840" cy="2308324"/>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7475"/>
            <a:r>
              <a:rPr lang="en-US" sz="1100" dirty="0" smtClean="0"/>
              <a:t>2 ¼ cups flour</a:t>
            </a:r>
          </a:p>
          <a:p>
            <a:pPr marL="117475"/>
            <a:r>
              <a:rPr lang="en-US" sz="1100" dirty="0" smtClean="0"/>
              <a:t>1 teaspoon baking soda</a:t>
            </a:r>
          </a:p>
          <a:p>
            <a:pPr marL="117475"/>
            <a:r>
              <a:rPr lang="en-US" sz="1100" dirty="0" smtClean="0"/>
              <a:t>½ teaspoon salt</a:t>
            </a:r>
          </a:p>
          <a:p>
            <a:pPr marL="117475"/>
            <a:r>
              <a:rPr lang="en-US" sz="1100" dirty="0" smtClean="0"/>
              <a:t>½ cup butter</a:t>
            </a:r>
          </a:p>
          <a:p>
            <a:pPr marL="117475"/>
            <a:r>
              <a:rPr lang="en-US" sz="1100" dirty="0" smtClean="0"/>
              <a:t>½ cup shortening</a:t>
            </a:r>
          </a:p>
          <a:p>
            <a:pPr marL="117475"/>
            <a:r>
              <a:rPr lang="en-US" sz="1100" dirty="0" smtClean="0"/>
              <a:t>¾ cup brown sugar</a:t>
            </a:r>
          </a:p>
          <a:p>
            <a:pPr marL="117475"/>
            <a:r>
              <a:rPr lang="en-US" sz="1100" dirty="0" smtClean="0"/>
              <a:t>¾ cup white sugar</a:t>
            </a:r>
          </a:p>
          <a:p>
            <a:pPr marL="117475"/>
            <a:r>
              <a:rPr lang="en-US" sz="1100" dirty="0" smtClean="0"/>
              <a:t>1 teaspoon vanilla</a:t>
            </a:r>
          </a:p>
          <a:p>
            <a:pPr marL="117475"/>
            <a:r>
              <a:rPr lang="en-US" sz="1100" dirty="0" smtClean="0"/>
              <a:t>2 eggs</a:t>
            </a:r>
          </a:p>
          <a:p>
            <a:pPr marL="117475"/>
            <a:r>
              <a:rPr lang="en-US" sz="1100" dirty="0" smtClean="0"/>
              <a:t>½ cups chopped nuts</a:t>
            </a:r>
          </a:p>
          <a:p>
            <a:pPr marL="117475"/>
            <a:r>
              <a:rPr lang="en-US" sz="1100" dirty="0" smtClean="0"/>
              <a:t>1 (18oz) package chocolate chips</a:t>
            </a:r>
          </a:p>
          <a:p>
            <a:pPr marL="117475"/>
            <a:r>
              <a:rPr lang="en-US" sz="1100" dirty="0" smtClean="0"/>
              <a:t>½ teaspoon water</a:t>
            </a:r>
            <a:endParaRPr lang="en-US" sz="1100" dirty="0"/>
          </a:p>
        </p:txBody>
      </p:sp>
      <p:sp>
        <p:nvSpPr>
          <p:cNvPr id="6" name="TextBox 5"/>
          <p:cNvSpPr txBox="1"/>
          <p:nvPr/>
        </p:nvSpPr>
        <p:spPr>
          <a:xfrm>
            <a:off x="592939" y="4896325"/>
            <a:ext cx="7009340" cy="1631216"/>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Preheat oven to 375 ̊F.</a:t>
            </a:r>
          </a:p>
          <a:p>
            <a:pPr marL="228600" lvl="0" indent="-228600">
              <a:buFont typeface="+mj-lt"/>
              <a:buAutoNum type="arabicPeriod"/>
            </a:pPr>
            <a:r>
              <a:rPr lang="en-US" sz="1100" dirty="0" smtClean="0"/>
              <a:t>Sift together flour, baking soda, and salt. Set aside.</a:t>
            </a:r>
          </a:p>
          <a:p>
            <a:pPr marL="228600" lvl="0" indent="-228600">
              <a:buFont typeface="+mj-lt"/>
              <a:buAutoNum type="arabicPeriod"/>
            </a:pPr>
            <a:r>
              <a:rPr lang="en-US" sz="1100" dirty="0" smtClean="0"/>
              <a:t>Blend butter, shortening, sugar, vanilla, and water. </a:t>
            </a:r>
          </a:p>
          <a:p>
            <a:pPr marL="228600" lvl="0" indent="-228600">
              <a:buFont typeface="+mj-lt"/>
              <a:buAutoNum type="arabicPeriod"/>
            </a:pPr>
            <a:r>
              <a:rPr lang="en-US" sz="1100" dirty="0" smtClean="0"/>
              <a:t>Beat in eggs.</a:t>
            </a:r>
          </a:p>
          <a:p>
            <a:pPr marL="228600" lvl="0" indent="-228600">
              <a:buFont typeface="+mj-lt"/>
              <a:buAutoNum type="arabicPeriod"/>
            </a:pPr>
            <a:r>
              <a:rPr lang="en-US" sz="1100" dirty="0" smtClean="0"/>
              <a:t>Add flour mixture and mix well.</a:t>
            </a:r>
          </a:p>
          <a:p>
            <a:pPr marL="228600" lvl="0" indent="-228600">
              <a:buFont typeface="+mj-lt"/>
              <a:buAutoNum type="arabicPeriod"/>
            </a:pPr>
            <a:r>
              <a:rPr lang="en-US" sz="1100" dirty="0" smtClean="0"/>
              <a:t>Stir in chocolate chips and nuts.</a:t>
            </a:r>
          </a:p>
          <a:p>
            <a:pPr marL="228600" lvl="0" indent="-228600">
              <a:buFont typeface="+mj-lt"/>
              <a:buAutoNum type="arabicPeriod"/>
            </a:pPr>
            <a:r>
              <a:rPr lang="en-US" sz="1100" dirty="0" smtClean="0"/>
              <a:t>Drop by half teaspoonful on cookie sheet.</a:t>
            </a:r>
          </a:p>
          <a:p>
            <a:pPr marL="228600" lvl="0" indent="-228600">
              <a:buFont typeface="+mj-lt"/>
              <a:buAutoNum type="arabicPeriod"/>
            </a:pPr>
            <a:r>
              <a:rPr lang="en-US" sz="1100" dirty="0" smtClean="0"/>
              <a:t>Bake for 10-12 minutes.</a:t>
            </a:r>
            <a:endParaRPr lang="en-US" sz="1100" dirty="0"/>
          </a:p>
        </p:txBody>
      </p:sp>
      <p:sp>
        <p:nvSpPr>
          <p:cNvPr id="20" name="TextBox 19"/>
          <p:cNvSpPr txBox="1"/>
          <p:nvPr/>
        </p:nvSpPr>
        <p:spPr>
          <a:xfrm>
            <a:off x="5146158" y="8339009"/>
            <a:ext cx="1935126"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373820" y="606106"/>
            <a:ext cx="4398579" cy="1200329"/>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Chocolate Chip </a:t>
            </a:r>
          </a:p>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Cookies</a:t>
            </a:r>
            <a:endParaRPr lang="en-US" sz="36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29" name="TextBox 28"/>
          <p:cNvSpPr txBox="1"/>
          <p:nvPr/>
        </p:nvSpPr>
        <p:spPr>
          <a:xfrm>
            <a:off x="489421" y="2221955"/>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varies </a:t>
            </a:r>
          </a:p>
        </p:txBody>
      </p:sp>
      <p:sp>
        <p:nvSpPr>
          <p:cNvPr id="22" name="TextBox 21"/>
          <p:cNvSpPr txBox="1"/>
          <p:nvPr/>
        </p:nvSpPr>
        <p:spPr>
          <a:xfrm>
            <a:off x="5167422" y="7798166"/>
            <a:ext cx="1881963" cy="492443"/>
          </a:xfrm>
          <a:prstGeom prst="rect">
            <a:avLst/>
          </a:prstGeom>
          <a:noFill/>
          <a:ln w="63500" cmpd="thinThick">
            <a:solidFill>
              <a:srgbClr val="FF33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1991 Red Z28</a:t>
            </a:r>
          </a:p>
          <a:p>
            <a:pPr algn="ctr"/>
            <a:r>
              <a:rPr lang="en-US" sz="1400" i="1" dirty="0" smtClean="0">
                <a:latin typeface="Helvetica" pitchFamily="34" charset="0"/>
                <a:cs typeface="Helvetica" pitchFamily="34" charset="0"/>
              </a:rPr>
              <a:t>“Zoom”</a:t>
            </a:r>
            <a:endParaRPr lang="en-US" sz="1400" i="1" dirty="0">
              <a:latin typeface="Helvetica" pitchFamily="34" charset="0"/>
              <a:cs typeface="Helvetica" pitchFamily="34" charset="0"/>
            </a:endParaRPr>
          </a:p>
        </p:txBody>
      </p:sp>
      <p:sp>
        <p:nvSpPr>
          <p:cNvPr id="23" name="TextBox 22"/>
          <p:cNvSpPr txBox="1"/>
          <p:nvPr/>
        </p:nvSpPr>
        <p:spPr>
          <a:xfrm>
            <a:off x="4147064" y="4634412"/>
            <a:ext cx="2955851"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Judy &amp; Dennis Shoreack</a:t>
            </a:r>
          </a:p>
        </p:txBody>
      </p:sp>
      <p:grpSp>
        <p:nvGrpSpPr>
          <p:cNvPr id="25" name="Group 24"/>
          <p:cNvGrpSpPr/>
          <p:nvPr/>
        </p:nvGrpSpPr>
        <p:grpSpPr>
          <a:xfrm>
            <a:off x="740291" y="6786850"/>
            <a:ext cx="3935118" cy="2686051"/>
            <a:chOff x="409575" y="7134225"/>
            <a:chExt cx="3390900" cy="2314576"/>
          </a:xfrm>
        </p:grpSpPr>
        <p:sp>
          <p:nvSpPr>
            <p:cNvPr id="33" name="Rectangle 32"/>
            <p:cNvSpPr/>
            <p:nvPr/>
          </p:nvSpPr>
          <p:spPr>
            <a:xfrm>
              <a:off x="409575" y="7134225"/>
              <a:ext cx="3390900" cy="2314576"/>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descr="http://www.gatewaycamaro.com/3rd%20Gen/DS/slides/DS001%20%2823Aug15%29.JPG"/>
            <p:cNvPicPr>
              <a:picLocks noChangeAspect="1" noChangeArrowheads="1"/>
            </p:cNvPicPr>
            <p:nvPr/>
          </p:nvPicPr>
          <p:blipFill>
            <a:blip r:embed="rId2" cstate="print"/>
            <a:srcRect/>
            <a:stretch>
              <a:fillRect/>
            </a:stretch>
          </p:blipFill>
          <p:spPr bwMode="auto">
            <a:xfrm>
              <a:off x="468926" y="7212013"/>
              <a:ext cx="3277573" cy="2170112"/>
            </a:xfrm>
            <a:prstGeom prst="rect">
              <a:avLst/>
            </a:prstGeom>
            <a:noFill/>
          </p:spPr>
        </p:pic>
      </p:grpSp>
      <p:pic>
        <p:nvPicPr>
          <p:cNvPr id="36" name="Picture 35"/>
          <p:cNvPicPr/>
          <p:nvPr/>
        </p:nvPicPr>
        <p:blipFill>
          <a:blip r:embed="rId3" cstate="print"/>
          <a:srcRect/>
          <a:stretch>
            <a:fillRect/>
          </a:stretch>
        </p:blipFill>
        <p:spPr bwMode="auto">
          <a:xfrm>
            <a:off x="2076282" y="587535"/>
            <a:ext cx="1817563" cy="2685887"/>
          </a:xfrm>
          <a:prstGeom prst="rect">
            <a:avLst/>
          </a:prstGeom>
          <a:noFill/>
          <a:ln w="9525">
            <a:noFill/>
            <a:miter lim="800000"/>
            <a:headEnd/>
            <a:tailEnd/>
          </a:ln>
        </p:spPr>
      </p:pic>
      <p:pic>
        <p:nvPicPr>
          <p:cNvPr id="8194" name="Picture 2"/>
          <p:cNvPicPr>
            <a:picLocks noChangeAspect="1" noChangeArrowheads="1"/>
          </p:cNvPicPr>
          <p:nvPr/>
        </p:nvPicPr>
        <p:blipFill>
          <a:blip r:embed="rId4" cstate="print"/>
          <a:srcRect/>
          <a:stretch>
            <a:fillRect/>
          </a:stretch>
        </p:blipFill>
        <p:spPr bwMode="auto">
          <a:xfrm>
            <a:off x="4146698" y="2121013"/>
            <a:ext cx="3032629" cy="2458550"/>
          </a:xfrm>
          <a:prstGeom prst="rect">
            <a:avLst/>
          </a:prstGeom>
          <a:noFill/>
          <a:ln w="9525">
            <a:noFill/>
            <a:miter lim="800000"/>
            <a:headEnd/>
            <a:tailEnd/>
          </a:ln>
        </p:spPr>
      </p:pic>
      <p:sp>
        <p:nvSpPr>
          <p:cNvPr id="27" name="Half Frame 26"/>
          <p:cNvSpPr/>
          <p:nvPr/>
        </p:nvSpPr>
        <p:spPr>
          <a:xfrm rot="16200000">
            <a:off x="4078545" y="4289944"/>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Half Frame 27"/>
          <p:cNvSpPr/>
          <p:nvPr/>
        </p:nvSpPr>
        <p:spPr>
          <a:xfrm rot="5400000">
            <a:off x="6884724" y="1987727"/>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6912783" y="4263565"/>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Half Frame 31"/>
          <p:cNvSpPr/>
          <p:nvPr/>
        </p:nvSpPr>
        <p:spPr>
          <a:xfrm>
            <a:off x="4038728" y="1994617"/>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495" y="3731832"/>
            <a:ext cx="3345840" cy="1292662"/>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7475"/>
            <a:r>
              <a:rPr lang="en-US" sz="1100" dirty="0" smtClean="0"/>
              <a:t>2 cups white sugar</a:t>
            </a:r>
          </a:p>
          <a:p>
            <a:pPr marL="117475"/>
            <a:r>
              <a:rPr lang="en-US" sz="1100" dirty="0" smtClean="0"/>
              <a:t>½ cup butter</a:t>
            </a:r>
          </a:p>
          <a:p>
            <a:pPr marL="117475"/>
            <a:r>
              <a:rPr lang="en-US" sz="1100" dirty="0" smtClean="0"/>
              <a:t>½ cup milk </a:t>
            </a:r>
          </a:p>
          <a:p>
            <a:pPr marL="117475"/>
            <a:r>
              <a:rPr lang="en-US" sz="1100" dirty="0" smtClean="0"/>
              <a:t>3 tablespoons cocoa powder</a:t>
            </a:r>
          </a:p>
          <a:p>
            <a:pPr marL="117475"/>
            <a:r>
              <a:rPr lang="en-US" sz="1100" dirty="0" smtClean="0"/>
              <a:t>3 cups quick cooking oats</a:t>
            </a:r>
          </a:p>
          <a:p>
            <a:pPr marL="117475"/>
            <a:r>
              <a:rPr lang="en-US" sz="1100" dirty="0" smtClean="0"/>
              <a:t>1 teaspoon vanilla extract</a:t>
            </a:r>
            <a:endParaRPr lang="en-US" sz="1100" dirty="0"/>
          </a:p>
        </p:txBody>
      </p:sp>
      <p:sp>
        <p:nvSpPr>
          <p:cNvPr id="6" name="TextBox 5"/>
          <p:cNvSpPr txBox="1"/>
          <p:nvPr/>
        </p:nvSpPr>
        <p:spPr>
          <a:xfrm>
            <a:off x="603572" y="5085878"/>
            <a:ext cx="4478791" cy="954107"/>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Mix together sugar, butter or margarine, and milk in a saucepan. </a:t>
            </a:r>
          </a:p>
          <a:p>
            <a:pPr marL="228600" lvl="0" indent="-228600">
              <a:buFont typeface="+mj-lt"/>
              <a:buAutoNum type="arabicPeriod"/>
            </a:pPr>
            <a:r>
              <a:rPr lang="en-US" sz="1100" dirty="0" smtClean="0"/>
              <a:t>Bring to a boil and boil for one minute, stirring constantly.</a:t>
            </a:r>
          </a:p>
          <a:p>
            <a:pPr marL="228600" lvl="0" indent="-228600">
              <a:buFont typeface="+mj-lt"/>
              <a:buAutoNum type="arabicPeriod"/>
            </a:pPr>
            <a:r>
              <a:rPr lang="en-US" sz="1100" dirty="0" smtClean="0"/>
              <a:t>Remove from heat and mix in cocoa, quick oatmeal and vanilla. </a:t>
            </a:r>
          </a:p>
          <a:p>
            <a:pPr marL="228600" lvl="0" indent="-228600">
              <a:buFont typeface="+mj-lt"/>
              <a:buAutoNum type="arabicPeriod"/>
            </a:pPr>
            <a:r>
              <a:rPr lang="en-US" sz="1100" dirty="0" smtClean="0"/>
              <a:t>Drop by spoonful on waxed paper.</a:t>
            </a:r>
            <a:r>
              <a:rPr lang="en-US" sz="1100" b="1" dirty="0" smtClean="0"/>
              <a:t> </a:t>
            </a:r>
            <a:endParaRPr lang="en-US" sz="1100" dirty="0"/>
          </a:p>
        </p:txBody>
      </p:sp>
      <p:sp>
        <p:nvSpPr>
          <p:cNvPr id="20" name="TextBox 19"/>
          <p:cNvSpPr txBox="1"/>
          <p:nvPr/>
        </p:nvSpPr>
        <p:spPr>
          <a:xfrm>
            <a:off x="5050465" y="7875052"/>
            <a:ext cx="2413591"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561907" y="750928"/>
            <a:ext cx="4210493" cy="1323439"/>
          </a:xfrm>
          <a:prstGeom prst="rect">
            <a:avLst/>
          </a:prstGeom>
          <a:noFill/>
        </p:spPr>
        <p:txBody>
          <a:bodyPr wrap="square" rtlCol="0">
            <a:spAutoFit/>
          </a:bodyPr>
          <a:lstStyle/>
          <a:p>
            <a:pPr algn="ctr"/>
            <a:r>
              <a:rPr lang="en-US" sz="4000" dirty="0" smtClean="0">
                <a:effectLst>
                  <a:outerShdw blurRad="38100" dist="38100" dir="2700000" algn="tl">
                    <a:srgbClr val="000000">
                      <a:alpha val="43137"/>
                    </a:srgbClr>
                  </a:outerShdw>
                </a:effectLst>
                <a:latin typeface="Brush Script Std" pitchFamily="66" charset="0"/>
                <a:cs typeface="Helvetica" pitchFamily="34" charset="0"/>
              </a:rPr>
              <a:t>No Bake</a:t>
            </a:r>
          </a:p>
          <a:p>
            <a:pPr algn="ctr"/>
            <a:r>
              <a:rPr lang="en-US" sz="4000" dirty="0" smtClean="0">
                <a:effectLst>
                  <a:outerShdw blurRad="38100" dist="38100" dir="2700000" algn="tl">
                    <a:srgbClr val="000000">
                      <a:alpha val="43137"/>
                    </a:srgbClr>
                  </a:outerShdw>
                </a:effectLst>
                <a:latin typeface="Brush Script Std" pitchFamily="66" charset="0"/>
                <a:cs typeface="Helvetica" pitchFamily="34" charset="0"/>
              </a:rPr>
              <a:t>Cookies </a:t>
            </a:r>
            <a:endParaRPr lang="en-US" sz="40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29" name="TextBox 28"/>
          <p:cNvSpPr txBox="1"/>
          <p:nvPr/>
        </p:nvSpPr>
        <p:spPr>
          <a:xfrm>
            <a:off x="478788" y="3453499"/>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varies </a:t>
            </a:r>
          </a:p>
        </p:txBody>
      </p:sp>
      <p:sp>
        <p:nvSpPr>
          <p:cNvPr id="23" name="TextBox 22"/>
          <p:cNvSpPr txBox="1"/>
          <p:nvPr/>
        </p:nvSpPr>
        <p:spPr>
          <a:xfrm>
            <a:off x="4194360" y="4783270"/>
            <a:ext cx="2955851"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Dawn &amp; Ken Snodgrass</a:t>
            </a:r>
          </a:p>
        </p:txBody>
      </p:sp>
      <p:grpSp>
        <p:nvGrpSpPr>
          <p:cNvPr id="24" name="Group 23"/>
          <p:cNvGrpSpPr/>
          <p:nvPr/>
        </p:nvGrpSpPr>
        <p:grpSpPr>
          <a:xfrm>
            <a:off x="552892" y="6539024"/>
            <a:ext cx="4082903" cy="2562446"/>
            <a:chOff x="595422" y="6645350"/>
            <a:chExt cx="4082903" cy="2562446"/>
          </a:xfrm>
        </p:grpSpPr>
        <p:sp>
          <p:nvSpPr>
            <p:cNvPr id="33" name="Rectangle 32"/>
            <p:cNvSpPr/>
            <p:nvPr/>
          </p:nvSpPr>
          <p:spPr>
            <a:xfrm>
              <a:off x="595422" y="6645350"/>
              <a:ext cx="4082903" cy="2562446"/>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2" cstate="print"/>
            <a:srcRect/>
            <a:stretch>
              <a:fillRect/>
            </a:stretch>
          </p:blipFill>
          <p:spPr bwMode="auto">
            <a:xfrm>
              <a:off x="681470" y="6730411"/>
              <a:ext cx="3871259" cy="2388892"/>
            </a:xfrm>
            <a:prstGeom prst="rect">
              <a:avLst/>
            </a:prstGeom>
            <a:noFill/>
            <a:ln w="9525">
              <a:noFill/>
              <a:miter lim="800000"/>
              <a:headEnd/>
              <a:tailEnd/>
            </a:ln>
          </p:spPr>
        </p:pic>
      </p:grpSp>
      <p:pic>
        <p:nvPicPr>
          <p:cNvPr id="21" name="Picture 20"/>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314577" y="269481"/>
            <a:ext cx="3683217" cy="3230463"/>
          </a:xfrm>
          <a:prstGeom prst="rect">
            <a:avLst/>
          </a:prstGeom>
        </p:spPr>
      </p:pic>
      <p:sp>
        <p:nvSpPr>
          <p:cNvPr id="25" name="TextBox 24"/>
          <p:cNvSpPr txBox="1"/>
          <p:nvPr/>
        </p:nvSpPr>
        <p:spPr>
          <a:xfrm>
            <a:off x="5103628" y="7295397"/>
            <a:ext cx="2339163" cy="523220"/>
          </a:xfrm>
          <a:prstGeom prst="rect">
            <a:avLst/>
          </a:prstGeom>
          <a:noFill/>
          <a:ln w="63500" cmpd="thinThick">
            <a:solidFill>
              <a:srgbClr val="B2B2B2"/>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2011 Chevy Camaro SS2</a:t>
            </a:r>
          </a:p>
          <a:p>
            <a:pPr algn="ctr"/>
            <a:r>
              <a:rPr lang="en-US" sz="1600" i="1" dirty="0" smtClean="0">
                <a:latin typeface="Helvetica" pitchFamily="34" charset="0"/>
                <a:cs typeface="Helvetica" pitchFamily="34" charset="0"/>
              </a:rPr>
              <a:t>“Night Fury”</a:t>
            </a:r>
            <a:endParaRPr lang="en-US" sz="1600" i="1" dirty="0">
              <a:latin typeface="Helvetica" pitchFamily="34" charset="0"/>
              <a:cs typeface="Helvetica" pitchFamily="34" charset="0"/>
            </a:endParaRPr>
          </a:p>
        </p:txBody>
      </p:sp>
      <p:pic>
        <p:nvPicPr>
          <p:cNvPr id="9219" name="Picture 3"/>
          <p:cNvPicPr>
            <a:picLocks noChangeAspect="1" noChangeArrowheads="1"/>
          </p:cNvPicPr>
          <p:nvPr/>
        </p:nvPicPr>
        <p:blipFill>
          <a:blip r:embed="rId4" cstate="print"/>
          <a:srcRect/>
          <a:stretch>
            <a:fillRect/>
          </a:stretch>
        </p:blipFill>
        <p:spPr bwMode="auto">
          <a:xfrm>
            <a:off x="4152790" y="2264292"/>
            <a:ext cx="2981657" cy="2443164"/>
          </a:xfrm>
          <a:prstGeom prst="rect">
            <a:avLst/>
          </a:prstGeom>
          <a:noFill/>
          <a:ln w="9525">
            <a:noFill/>
            <a:miter lim="800000"/>
            <a:headEnd/>
            <a:tailEnd/>
          </a:ln>
        </p:spPr>
      </p:pic>
      <p:sp>
        <p:nvSpPr>
          <p:cNvPr id="27" name="Half Frame 26"/>
          <p:cNvSpPr/>
          <p:nvPr/>
        </p:nvSpPr>
        <p:spPr>
          <a:xfrm rot="16200000">
            <a:off x="4078545" y="4438800"/>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Half Frame 27"/>
          <p:cNvSpPr/>
          <p:nvPr/>
        </p:nvSpPr>
        <p:spPr>
          <a:xfrm rot="5400000">
            <a:off x="6884724" y="2136583"/>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6912783" y="4412421"/>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Half Frame 31"/>
          <p:cNvSpPr/>
          <p:nvPr/>
        </p:nvSpPr>
        <p:spPr>
          <a:xfrm>
            <a:off x="4038728" y="2143473"/>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2333" y="2301203"/>
            <a:ext cx="3345840" cy="1631216"/>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7475"/>
            <a:r>
              <a:rPr lang="en-US" sz="1100" dirty="0" smtClean="0"/>
              <a:t>¾ cup pecans</a:t>
            </a:r>
          </a:p>
          <a:p>
            <a:pPr marL="117475"/>
            <a:r>
              <a:rPr lang="en-US" sz="1100" dirty="0" smtClean="0"/>
              <a:t>1 cup (2 sticks) butter</a:t>
            </a:r>
          </a:p>
          <a:p>
            <a:pPr marL="117475"/>
            <a:r>
              <a:rPr lang="en-US" sz="1100" dirty="0" smtClean="0"/>
              <a:t>½ cup plus 1 tablespoon powdered sugar, plus more for dusting</a:t>
            </a:r>
          </a:p>
          <a:p>
            <a:pPr marL="117475"/>
            <a:r>
              <a:rPr lang="en-US" sz="1100" dirty="0" smtClean="0"/>
              <a:t>½ teaspoon kosher salt</a:t>
            </a:r>
          </a:p>
          <a:p>
            <a:pPr marL="117475"/>
            <a:r>
              <a:rPr lang="en-US" sz="1100" dirty="0" smtClean="0"/>
              <a:t>1 teaspoon vanilla extract</a:t>
            </a:r>
          </a:p>
          <a:p>
            <a:pPr marL="117475"/>
            <a:r>
              <a:rPr lang="en-US" sz="1100" dirty="0" smtClean="0"/>
              <a:t>2 cups plus 2 tablespoons unbleached all-purpose flour</a:t>
            </a:r>
            <a:endParaRPr lang="en-US" sz="1100" dirty="0"/>
          </a:p>
        </p:txBody>
      </p:sp>
      <p:sp>
        <p:nvSpPr>
          <p:cNvPr id="6" name="TextBox 5"/>
          <p:cNvSpPr txBox="1"/>
          <p:nvPr/>
        </p:nvSpPr>
        <p:spPr>
          <a:xfrm>
            <a:off x="449584" y="3958093"/>
            <a:ext cx="6615935" cy="2585323"/>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000" dirty="0" smtClean="0"/>
              <a:t>Preheat oven to 350 ̊F.</a:t>
            </a:r>
          </a:p>
          <a:p>
            <a:pPr marL="228600" lvl="0" indent="-228600">
              <a:buFont typeface="+mj-lt"/>
              <a:buAutoNum type="arabicPeriod"/>
            </a:pPr>
            <a:r>
              <a:rPr lang="en-US" sz="1000" dirty="0" smtClean="0"/>
              <a:t>Toast pecans 8-10 minutes, or until golden brown and fragrant. Chop into medium to small pieces, depending on desired texture.</a:t>
            </a:r>
          </a:p>
          <a:p>
            <a:pPr marL="228600" lvl="0" indent="-228600">
              <a:buFont typeface="+mj-lt"/>
              <a:buAutoNum type="arabicPeriod"/>
            </a:pPr>
            <a:r>
              <a:rPr lang="en-US" sz="1000" dirty="0" smtClean="0"/>
              <a:t>Increase the oven to 375 ̊F. Blend together the butter, sugar, salt, and vanilla using the paddle attachment of a stand mixer or a handheld beater. Blend until the mix is light and fluffy.</a:t>
            </a:r>
          </a:p>
          <a:p>
            <a:pPr marL="228600" lvl="0" indent="-228600">
              <a:buFont typeface="+mj-lt"/>
              <a:buAutoNum type="arabicPeriod"/>
            </a:pPr>
            <a:r>
              <a:rPr lang="en-US" sz="1000" dirty="0" smtClean="0"/>
              <a:t>Scrape the bowl well with a rubber spatula and add the flour. Mix just until combined. Add the cooled, chopped nuts and continue mixing until incorporated (this stage might be best done by hand if you do not have a good stand mixer).</a:t>
            </a:r>
          </a:p>
          <a:p>
            <a:pPr marL="228600" lvl="0" indent="-228600">
              <a:buFont typeface="+mj-lt"/>
              <a:buAutoNum type="arabicPeriod"/>
            </a:pPr>
            <a:r>
              <a:rPr lang="en-US" sz="1000" dirty="0" smtClean="0"/>
              <a:t>Using a small cookie scoop (or a tablespoon and your hands), scoop the cookies into uniform balls and chill thoroughly or freeze. Transfer to a parchment-lined cookie sheet and bake the chilled or frozen dough until very lightly golden (the tops will take on very little color, but the bottoms will be darker and more firm), about 10 to 12 minutes. If desired, make only a partial batch and save the chilled or frozen dough balls for future use.</a:t>
            </a:r>
          </a:p>
          <a:p>
            <a:pPr marL="228600" lvl="0" indent="-228600">
              <a:buFont typeface="+mj-lt"/>
              <a:buAutoNum type="arabicPeriod"/>
            </a:pPr>
            <a:r>
              <a:rPr lang="en-US" sz="1000" dirty="0" smtClean="0"/>
              <a:t>Cool the baked cookies for 5 minutes before tossing them in additional sifted powdered sugar. Let the cookies cool completely while resting in the sugar and then toss one more time for a beautiful coating. The trick of coating the cookies once while slightly warm makes a silky first layer of sugar that is almost like icing. The baked cookies will stay fresh for several days in a tightly sealed container. </a:t>
            </a:r>
            <a:endParaRPr lang="en-US" sz="1000" dirty="0"/>
          </a:p>
        </p:txBody>
      </p:sp>
      <p:sp>
        <p:nvSpPr>
          <p:cNvPr id="20" name="TextBox 19"/>
          <p:cNvSpPr txBox="1"/>
          <p:nvPr/>
        </p:nvSpPr>
        <p:spPr>
          <a:xfrm>
            <a:off x="4990121" y="8172765"/>
            <a:ext cx="2339439"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561907" y="463849"/>
            <a:ext cx="4210493" cy="584775"/>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Butter Pecan Balls</a:t>
            </a:r>
            <a:endParaRPr lang="en-US" sz="32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23" name="TextBox 22"/>
          <p:cNvSpPr txBox="1"/>
          <p:nvPr/>
        </p:nvSpPr>
        <p:spPr>
          <a:xfrm>
            <a:off x="4067504" y="3505895"/>
            <a:ext cx="3326524" cy="507831"/>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Dee Troutt</a:t>
            </a:r>
          </a:p>
          <a:p>
            <a:pPr algn="ctr"/>
            <a:r>
              <a:rPr lang="en-US" sz="900" dirty="0" smtClean="0"/>
              <a:t>(Originally by Christy Augustin of  Pint Size Bakery on Watson Road)</a:t>
            </a:r>
            <a:endParaRPr lang="en-US" sz="900" i="1" dirty="0" smtClean="0">
              <a:latin typeface="Helvetica" pitchFamily="34" charset="0"/>
              <a:cs typeface="Helvetica" pitchFamily="34" charset="0"/>
            </a:endParaRPr>
          </a:p>
        </p:txBody>
      </p:sp>
      <p:sp>
        <p:nvSpPr>
          <p:cNvPr id="33" name="Rectangle 32"/>
          <p:cNvSpPr/>
          <p:nvPr/>
        </p:nvSpPr>
        <p:spPr>
          <a:xfrm>
            <a:off x="499730" y="6762307"/>
            <a:ext cx="4199861" cy="274320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p:cNvPicPr>
            <a:picLocks noChangeAspect="1" noChangeArrowheads="1"/>
          </p:cNvPicPr>
          <p:nvPr/>
        </p:nvPicPr>
        <p:blipFill>
          <a:blip r:embed="rId2" cstate="print"/>
          <a:srcRect/>
          <a:stretch>
            <a:fillRect/>
          </a:stretch>
        </p:blipFill>
        <p:spPr bwMode="auto">
          <a:xfrm>
            <a:off x="616689" y="6885159"/>
            <a:ext cx="3997843" cy="2518693"/>
          </a:xfrm>
          <a:prstGeom prst="rect">
            <a:avLst/>
          </a:prstGeom>
          <a:noFill/>
          <a:ln w="9525">
            <a:noFill/>
            <a:miter lim="800000"/>
            <a:headEnd/>
            <a:tailEnd/>
          </a:ln>
        </p:spPr>
      </p:pic>
      <p:pic>
        <p:nvPicPr>
          <p:cNvPr id="24" name="Picture 23"/>
          <p:cNvPicPr/>
          <p:nvPr/>
        </p:nvPicPr>
        <p:blipFill>
          <a:blip r:embed="rId3" cstate="print"/>
          <a:srcRect/>
          <a:stretch>
            <a:fillRect/>
          </a:stretch>
        </p:blipFill>
        <p:spPr bwMode="auto">
          <a:xfrm>
            <a:off x="1588125" y="138223"/>
            <a:ext cx="2450013" cy="2477386"/>
          </a:xfrm>
          <a:prstGeom prst="rect">
            <a:avLst/>
          </a:prstGeom>
          <a:noFill/>
          <a:ln w="9525">
            <a:noFill/>
            <a:miter lim="800000"/>
            <a:headEnd/>
            <a:tailEnd/>
          </a:ln>
        </p:spPr>
      </p:pic>
      <p:sp>
        <p:nvSpPr>
          <p:cNvPr id="29" name="TextBox 28"/>
          <p:cNvSpPr txBox="1"/>
          <p:nvPr/>
        </p:nvSpPr>
        <p:spPr>
          <a:xfrm>
            <a:off x="436258" y="2017370"/>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42 to 48 cookies</a:t>
            </a:r>
          </a:p>
        </p:txBody>
      </p:sp>
      <p:pic>
        <p:nvPicPr>
          <p:cNvPr id="10243" name="Picture 3"/>
          <p:cNvPicPr>
            <a:picLocks noChangeAspect="1" noChangeArrowheads="1"/>
          </p:cNvPicPr>
          <p:nvPr/>
        </p:nvPicPr>
        <p:blipFill>
          <a:blip r:embed="rId4" cstate="print"/>
          <a:srcRect/>
          <a:stretch>
            <a:fillRect/>
          </a:stretch>
        </p:blipFill>
        <p:spPr bwMode="auto">
          <a:xfrm>
            <a:off x="4412512" y="1250564"/>
            <a:ext cx="2541181" cy="2151341"/>
          </a:xfrm>
          <a:prstGeom prst="rect">
            <a:avLst/>
          </a:prstGeom>
          <a:noFill/>
          <a:ln w="9525">
            <a:noFill/>
            <a:miter lim="800000"/>
            <a:headEnd/>
            <a:tailEnd/>
          </a:ln>
        </p:spPr>
      </p:pic>
      <p:sp>
        <p:nvSpPr>
          <p:cNvPr id="27" name="Half Frame 26"/>
          <p:cNvSpPr/>
          <p:nvPr/>
        </p:nvSpPr>
        <p:spPr>
          <a:xfrm rot="16200000">
            <a:off x="4344362" y="3141627"/>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Half Frame 27"/>
          <p:cNvSpPr/>
          <p:nvPr/>
        </p:nvSpPr>
        <p:spPr>
          <a:xfrm rot="5400000">
            <a:off x="6703970" y="1147757"/>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6710763" y="3136513"/>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Half Frame 31"/>
          <p:cNvSpPr/>
          <p:nvPr/>
        </p:nvSpPr>
        <p:spPr>
          <a:xfrm>
            <a:off x="4304542" y="1133380"/>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p:cNvSpPr txBox="1"/>
          <p:nvPr/>
        </p:nvSpPr>
        <p:spPr>
          <a:xfrm>
            <a:off x="5001356" y="7671264"/>
            <a:ext cx="2304332" cy="461665"/>
          </a:xfrm>
          <a:prstGeom prst="rect">
            <a:avLst/>
          </a:prstGeom>
          <a:noFill/>
          <a:ln w="63500" cmpd="thinThick">
            <a:solidFill>
              <a:srgbClr val="C000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2013 Crystal Red </a:t>
            </a:r>
            <a:r>
              <a:rPr lang="en-US" sz="1200" i="1" dirty="0" err="1" smtClean="0">
                <a:latin typeface="Helvetica" pitchFamily="34" charset="0"/>
                <a:cs typeface="Helvetica" pitchFamily="34" charset="0"/>
              </a:rPr>
              <a:t>Tintcoat</a:t>
            </a:r>
            <a:r>
              <a:rPr lang="en-US" sz="1200" i="1" dirty="0" smtClean="0">
                <a:latin typeface="Helvetica" pitchFamily="34" charset="0"/>
                <a:cs typeface="Helvetica" pitchFamily="34" charset="0"/>
              </a:rPr>
              <a:t> Camaro ZL1</a:t>
            </a:r>
            <a:endParaRPr lang="en-US" sz="1600" i="1" dirty="0">
              <a:latin typeface="Helvetica" pitchFamily="34" charset="0"/>
              <a:cs typeface="Helvetica"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5981" y="4458557"/>
            <a:ext cx="6615935" cy="1800493"/>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Preheat oven to 375 ̊F.</a:t>
            </a:r>
          </a:p>
          <a:p>
            <a:pPr marL="228600" lvl="0" indent="-228600">
              <a:buFont typeface="+mj-lt"/>
              <a:buAutoNum type="arabicPeriod"/>
            </a:pPr>
            <a:r>
              <a:rPr lang="en-US" sz="1100" dirty="0" smtClean="0"/>
              <a:t>Combine flour, baking soda, and salt in small bowl. </a:t>
            </a:r>
          </a:p>
          <a:p>
            <a:pPr marL="228600" lvl="0" indent="-228600">
              <a:buFont typeface="+mj-lt"/>
              <a:buAutoNum type="arabicPeriod"/>
            </a:pPr>
            <a:r>
              <a:rPr lang="en-US" sz="1100" dirty="0" smtClean="0"/>
              <a:t>Beat butter, granulated sugar, brown sugar, and vanilla extract in large mixer bowl until creamy.</a:t>
            </a:r>
          </a:p>
          <a:p>
            <a:pPr marL="228600" lvl="0" indent="-228600">
              <a:buFont typeface="+mj-lt"/>
              <a:buAutoNum type="arabicPeriod"/>
            </a:pPr>
            <a:r>
              <a:rPr lang="en-US" sz="1100" dirty="0" smtClean="0"/>
              <a:t>Add eggs, one at a time, beating well after each addition. </a:t>
            </a:r>
          </a:p>
          <a:p>
            <a:pPr marL="228600" lvl="0" indent="-228600">
              <a:buFont typeface="+mj-lt"/>
              <a:buAutoNum type="arabicPeriod"/>
            </a:pPr>
            <a:r>
              <a:rPr lang="en-US" sz="1100" dirty="0" smtClean="0"/>
              <a:t>Gradually beat in flour mixture. </a:t>
            </a:r>
          </a:p>
          <a:p>
            <a:pPr marL="228600" lvl="0" indent="-228600">
              <a:buFont typeface="+mj-lt"/>
              <a:buAutoNum type="arabicPeriod"/>
            </a:pPr>
            <a:r>
              <a:rPr lang="en-US" sz="1100" dirty="0" smtClean="0"/>
              <a:t>Stir in morsels and nuts. </a:t>
            </a:r>
          </a:p>
          <a:p>
            <a:pPr marL="228600" lvl="0" indent="-228600">
              <a:buFont typeface="+mj-lt"/>
              <a:buAutoNum type="arabicPeriod"/>
            </a:pPr>
            <a:r>
              <a:rPr lang="en-US" sz="1100" dirty="0" smtClean="0"/>
              <a:t>Drop by rounded tablespoon onto ungreased baking sheets. </a:t>
            </a:r>
          </a:p>
          <a:p>
            <a:pPr marL="228600" lvl="0" indent="-228600">
              <a:buFont typeface="+mj-lt"/>
              <a:buAutoNum type="arabicPeriod"/>
            </a:pPr>
            <a:r>
              <a:rPr lang="en-US" sz="1100" dirty="0" smtClean="0"/>
              <a:t>Bake for 9 to 11 minutes or until golden brown. </a:t>
            </a:r>
          </a:p>
          <a:p>
            <a:pPr marL="228600" lvl="0" indent="-228600">
              <a:buFont typeface="+mj-lt"/>
              <a:buAutoNum type="arabicPeriod"/>
            </a:pPr>
            <a:r>
              <a:rPr lang="en-US" sz="1100" dirty="0" smtClean="0"/>
              <a:t>Cool on baking sheets for 2 minutes; remove to wire racks to cool completely.</a:t>
            </a:r>
            <a:endParaRPr lang="en-US" sz="1100" dirty="0"/>
          </a:p>
        </p:txBody>
      </p:sp>
      <p:sp>
        <p:nvSpPr>
          <p:cNvPr id="20" name="TextBox 19"/>
          <p:cNvSpPr txBox="1"/>
          <p:nvPr/>
        </p:nvSpPr>
        <p:spPr>
          <a:xfrm>
            <a:off x="4990121" y="8002643"/>
            <a:ext cx="2339439"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499730" y="6602818"/>
            <a:ext cx="4199861" cy="274320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p:cNvPicPr>
            <a:picLocks noChangeAspect="1" noChangeArrowheads="1"/>
          </p:cNvPicPr>
          <p:nvPr/>
        </p:nvPicPr>
        <p:blipFill>
          <a:blip r:embed="rId2" cstate="print"/>
          <a:srcRect/>
          <a:stretch>
            <a:fillRect/>
          </a:stretch>
        </p:blipFill>
        <p:spPr bwMode="auto">
          <a:xfrm>
            <a:off x="616689" y="6725670"/>
            <a:ext cx="3997843" cy="2518693"/>
          </a:xfrm>
          <a:prstGeom prst="rect">
            <a:avLst/>
          </a:prstGeom>
          <a:noFill/>
          <a:ln w="9525">
            <a:noFill/>
            <a:miter lim="800000"/>
            <a:headEnd/>
            <a:tailEnd/>
          </a:ln>
        </p:spPr>
      </p:pic>
      <p:sp>
        <p:nvSpPr>
          <p:cNvPr id="29" name="TextBox 28"/>
          <p:cNvSpPr txBox="1"/>
          <p:nvPr/>
        </p:nvSpPr>
        <p:spPr>
          <a:xfrm>
            <a:off x="414993" y="1486475"/>
            <a:ext cx="1897856" cy="784830"/>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5 dozen</a:t>
            </a:r>
          </a:p>
          <a:p>
            <a:endParaRPr lang="en-US" sz="900" dirty="0" smtClean="0">
              <a:latin typeface="Helvetica" pitchFamily="34" charset="0"/>
              <a:cs typeface="Helvetica" pitchFamily="34" charset="0"/>
            </a:endParaRPr>
          </a:p>
          <a:p>
            <a:r>
              <a:rPr lang="en-US" sz="900" dirty="0" smtClean="0">
                <a:latin typeface="Helvetica" pitchFamily="34" charset="0"/>
                <a:cs typeface="Helvetica" pitchFamily="34" charset="0"/>
              </a:rPr>
              <a:t>Active time: 25 minutes</a:t>
            </a:r>
          </a:p>
          <a:p>
            <a:r>
              <a:rPr lang="en-US" sz="900" dirty="0" smtClean="0">
                <a:latin typeface="Helvetica" pitchFamily="34" charset="0"/>
                <a:cs typeface="Helvetica" pitchFamily="34" charset="0"/>
              </a:rPr>
              <a:t>Total time: 40 minutes</a:t>
            </a:r>
          </a:p>
          <a:p>
            <a:endParaRPr lang="en-US" sz="900" dirty="0" smtClean="0">
              <a:latin typeface="Helvetica" pitchFamily="34" charset="0"/>
              <a:cs typeface="Helvetica" pitchFamily="34" charset="0"/>
            </a:endParaRPr>
          </a:p>
        </p:txBody>
      </p:sp>
      <p:sp>
        <p:nvSpPr>
          <p:cNvPr id="4" name="TextBox 3"/>
          <p:cNvSpPr txBox="1"/>
          <p:nvPr/>
        </p:nvSpPr>
        <p:spPr>
          <a:xfrm>
            <a:off x="3561907" y="793458"/>
            <a:ext cx="4210493" cy="1077218"/>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Chocolate Chip </a:t>
            </a:r>
          </a:p>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Cookies</a:t>
            </a:r>
            <a:endParaRPr lang="en-US" sz="3200" dirty="0">
              <a:effectLst>
                <a:outerShdw blurRad="38100" dist="38100" dir="2700000" algn="tl">
                  <a:srgbClr val="000000">
                    <a:alpha val="43137"/>
                  </a:srgbClr>
                </a:outerShdw>
              </a:effectLst>
              <a:latin typeface="Brush Script Std" pitchFamily="66" charset="0"/>
              <a:cs typeface="Helvetica" pitchFamily="34" charset="0"/>
            </a:endParaRPr>
          </a:p>
        </p:txBody>
      </p:sp>
      <p:grpSp>
        <p:nvGrpSpPr>
          <p:cNvPr id="26" name="Group 25"/>
          <p:cNvGrpSpPr/>
          <p:nvPr/>
        </p:nvGrpSpPr>
        <p:grpSpPr>
          <a:xfrm>
            <a:off x="3794178" y="1909555"/>
            <a:ext cx="3542258" cy="2652023"/>
            <a:chOff x="3783546" y="1643742"/>
            <a:chExt cx="3542258" cy="2652023"/>
          </a:xfrm>
        </p:grpSpPr>
        <p:sp>
          <p:nvSpPr>
            <p:cNvPr id="23" name="TextBox 22"/>
            <p:cNvSpPr txBox="1"/>
            <p:nvPr/>
          </p:nvSpPr>
          <p:spPr>
            <a:xfrm>
              <a:off x="3912781" y="3926433"/>
              <a:ext cx="3285461"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Dee Troutt</a:t>
              </a:r>
            </a:p>
          </p:txBody>
        </p:sp>
        <p:pic>
          <p:nvPicPr>
            <p:cNvPr id="11266" name="Picture 2"/>
            <p:cNvPicPr>
              <a:picLocks noChangeAspect="1" noChangeArrowheads="1"/>
            </p:cNvPicPr>
            <p:nvPr/>
          </p:nvPicPr>
          <p:blipFill>
            <a:blip r:embed="rId3" cstate="print"/>
            <a:srcRect/>
            <a:stretch>
              <a:fillRect/>
            </a:stretch>
          </p:blipFill>
          <p:spPr bwMode="auto">
            <a:xfrm>
              <a:off x="3898699" y="1743739"/>
              <a:ext cx="3341557" cy="2083981"/>
            </a:xfrm>
            <a:prstGeom prst="rect">
              <a:avLst/>
            </a:prstGeom>
            <a:noFill/>
            <a:ln w="9525">
              <a:noFill/>
              <a:miter lim="800000"/>
              <a:headEnd/>
              <a:tailEnd/>
            </a:ln>
          </p:spPr>
        </p:pic>
        <p:sp>
          <p:nvSpPr>
            <p:cNvPr id="27" name="Half Frame 26"/>
            <p:cNvSpPr/>
            <p:nvPr/>
          </p:nvSpPr>
          <p:spPr>
            <a:xfrm rot="16200000">
              <a:off x="3844635" y="3566931"/>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Half Frame 27"/>
            <p:cNvSpPr/>
            <p:nvPr/>
          </p:nvSpPr>
          <p:spPr>
            <a:xfrm rot="5400000">
              <a:off x="6969784" y="1668756"/>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6997843" y="3551183"/>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Half Frame 31"/>
            <p:cNvSpPr/>
            <p:nvPr/>
          </p:nvSpPr>
          <p:spPr>
            <a:xfrm>
              <a:off x="3783546" y="1643742"/>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22" name="Picture 21"/>
          <p:cNvPicPr/>
          <p:nvPr/>
        </p:nvPicPr>
        <p:blipFill>
          <a:blip r:embed="rId4" cstate="print"/>
          <a:srcRect/>
          <a:stretch>
            <a:fillRect/>
          </a:stretch>
        </p:blipFill>
        <p:spPr bwMode="auto">
          <a:xfrm>
            <a:off x="1832721" y="954122"/>
            <a:ext cx="2000250" cy="2143125"/>
          </a:xfrm>
          <a:prstGeom prst="rect">
            <a:avLst/>
          </a:prstGeom>
          <a:noFill/>
          <a:ln w="9525">
            <a:noFill/>
            <a:miter lim="800000"/>
            <a:headEnd/>
            <a:tailEnd/>
          </a:ln>
        </p:spPr>
      </p:pic>
      <p:sp>
        <p:nvSpPr>
          <p:cNvPr id="5" name="TextBox 4"/>
          <p:cNvSpPr txBox="1"/>
          <p:nvPr/>
        </p:nvSpPr>
        <p:spPr>
          <a:xfrm>
            <a:off x="377905" y="2285804"/>
            <a:ext cx="3345840" cy="2139047"/>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7475"/>
            <a:r>
              <a:rPr lang="en-US" sz="1100" dirty="0" smtClean="0"/>
              <a:t>2 ¼ cups flour</a:t>
            </a:r>
          </a:p>
          <a:p>
            <a:pPr marL="117475"/>
            <a:r>
              <a:rPr lang="en-US" sz="1100" dirty="0" smtClean="0"/>
              <a:t>1 teaspoon baking soda</a:t>
            </a:r>
          </a:p>
          <a:p>
            <a:pPr marL="117475"/>
            <a:r>
              <a:rPr lang="en-US" sz="1100" dirty="0" smtClean="0"/>
              <a:t>1 teaspoon salt</a:t>
            </a:r>
          </a:p>
          <a:p>
            <a:pPr marL="117475"/>
            <a:r>
              <a:rPr lang="en-US" sz="1100" dirty="0" smtClean="0"/>
              <a:t>1 cup (2 sticks) butter, softened</a:t>
            </a:r>
          </a:p>
          <a:p>
            <a:pPr marL="117475"/>
            <a:r>
              <a:rPr lang="en-US" sz="1100" dirty="0" smtClean="0"/>
              <a:t>¾ cup packed brown sugar</a:t>
            </a:r>
          </a:p>
          <a:p>
            <a:pPr marL="117475"/>
            <a:r>
              <a:rPr lang="en-US" sz="1100" dirty="0" smtClean="0"/>
              <a:t>¾ cup granulated sugar</a:t>
            </a:r>
          </a:p>
          <a:p>
            <a:pPr marL="117475"/>
            <a:r>
              <a:rPr lang="en-US" sz="1100" dirty="0" smtClean="0"/>
              <a:t>1 teaspoon vanilla extract</a:t>
            </a:r>
          </a:p>
          <a:p>
            <a:pPr marL="117475"/>
            <a:r>
              <a:rPr lang="en-US" sz="1100" dirty="0" smtClean="0"/>
              <a:t>2 large eggs</a:t>
            </a:r>
          </a:p>
          <a:p>
            <a:pPr marL="117475"/>
            <a:r>
              <a:rPr lang="en-US" sz="1100" dirty="0" smtClean="0"/>
              <a:t>2 cups Nestle’ Toll House Semi-Sweet Chocolate Morsels</a:t>
            </a:r>
          </a:p>
          <a:p>
            <a:pPr marL="117475"/>
            <a:r>
              <a:rPr lang="en-US" sz="1100" dirty="0" smtClean="0"/>
              <a:t>1 cup chopped nuts</a:t>
            </a:r>
            <a:endParaRPr lang="en-US" sz="1100" dirty="0"/>
          </a:p>
        </p:txBody>
      </p:sp>
      <p:pic>
        <p:nvPicPr>
          <p:cNvPr id="19" name="Picture 18"/>
          <p:cNvPicPr/>
          <p:nvPr/>
        </p:nvPicPr>
        <p:blipFill>
          <a:blip r:embed="rId5" cstate="print"/>
          <a:srcRect/>
          <a:stretch>
            <a:fillRect/>
          </a:stretch>
        </p:blipFill>
        <p:spPr bwMode="auto">
          <a:xfrm>
            <a:off x="223283" y="170121"/>
            <a:ext cx="4178596" cy="995158"/>
          </a:xfrm>
          <a:prstGeom prst="rect">
            <a:avLst/>
          </a:prstGeom>
          <a:noFill/>
          <a:ln w="9525">
            <a:noFill/>
            <a:miter lim="800000"/>
            <a:headEnd/>
            <a:tailEnd/>
          </a:ln>
        </p:spPr>
      </p:pic>
      <p:sp>
        <p:nvSpPr>
          <p:cNvPr id="21" name="TextBox 20"/>
          <p:cNvSpPr txBox="1"/>
          <p:nvPr/>
        </p:nvSpPr>
        <p:spPr>
          <a:xfrm>
            <a:off x="5013231" y="7505009"/>
            <a:ext cx="2304332" cy="461665"/>
          </a:xfrm>
          <a:prstGeom prst="rect">
            <a:avLst/>
          </a:prstGeom>
          <a:noFill/>
          <a:ln w="63500" cmpd="thinThick">
            <a:solidFill>
              <a:srgbClr val="C000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2013 Crystal Red </a:t>
            </a:r>
            <a:r>
              <a:rPr lang="en-US" sz="1200" i="1" dirty="0" err="1" smtClean="0">
                <a:latin typeface="Helvetica" pitchFamily="34" charset="0"/>
                <a:cs typeface="Helvetica" pitchFamily="34" charset="0"/>
              </a:rPr>
              <a:t>Tintcoat</a:t>
            </a:r>
            <a:r>
              <a:rPr lang="en-US" sz="1200" i="1" dirty="0" smtClean="0">
                <a:latin typeface="Helvetica" pitchFamily="34" charset="0"/>
                <a:cs typeface="Helvetica" pitchFamily="34" charset="0"/>
              </a:rPr>
              <a:t> Camaro ZL1</a:t>
            </a:r>
            <a:endParaRPr lang="en-US" sz="1600" i="1" dirty="0">
              <a:latin typeface="Helvetica" pitchFamily="34" charset="0"/>
              <a:cs typeface="Helvetica"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4105" y="5159202"/>
            <a:ext cx="6615935" cy="1292662"/>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In a large metal pot, mix together first six ingredients. </a:t>
            </a:r>
          </a:p>
          <a:p>
            <a:pPr marL="228600" lvl="0" indent="-228600">
              <a:buFont typeface="+mj-lt"/>
              <a:buAutoNum type="arabicPeriod"/>
            </a:pPr>
            <a:r>
              <a:rPr lang="en-US" sz="1100" dirty="0" smtClean="0"/>
              <a:t>In a microwave safe dish, melt Almond Bark just until melted; start with 1 minute, then 30 seconds intervals. </a:t>
            </a:r>
          </a:p>
          <a:p>
            <a:pPr marL="228600" lvl="0" indent="-228600">
              <a:buFont typeface="+mj-lt"/>
              <a:buAutoNum type="arabicPeriod"/>
            </a:pPr>
            <a:r>
              <a:rPr lang="en-US" sz="1100" dirty="0" smtClean="0"/>
              <a:t>When Almond Bark has melted, stir until smooth, then quickly pour over cereal mixture and coat thoroughly. </a:t>
            </a:r>
          </a:p>
          <a:p>
            <a:pPr marL="228600" lvl="0" indent="-228600">
              <a:buFont typeface="+mj-lt"/>
              <a:buAutoNum type="arabicPeriod"/>
            </a:pPr>
            <a:r>
              <a:rPr lang="en-US" sz="1100" dirty="0" smtClean="0"/>
              <a:t>Spread coated mixture over waxed paper in a thin layer. </a:t>
            </a:r>
          </a:p>
          <a:p>
            <a:pPr marL="228600" lvl="0" indent="-228600">
              <a:buFont typeface="+mj-lt"/>
              <a:buAutoNum type="arabicPeriod"/>
            </a:pPr>
            <a:r>
              <a:rPr lang="en-US" sz="1100" dirty="0" smtClean="0"/>
              <a:t>Sprinkle with M&amp;M’s and let harden. </a:t>
            </a:r>
          </a:p>
          <a:p>
            <a:pPr marL="228600" lvl="0" indent="-228600">
              <a:buFont typeface="+mj-lt"/>
              <a:buAutoNum type="arabicPeriod"/>
            </a:pPr>
            <a:r>
              <a:rPr lang="en-US" sz="1100" dirty="0" smtClean="0"/>
              <a:t>After mixture cools and hardens, break into bite sized pieces and store in an air-tight container.</a:t>
            </a:r>
            <a:endParaRPr lang="en-US" sz="1100" dirty="0"/>
          </a:p>
        </p:txBody>
      </p:sp>
      <p:sp>
        <p:nvSpPr>
          <p:cNvPr id="20" name="TextBox 19"/>
          <p:cNvSpPr txBox="1"/>
          <p:nvPr/>
        </p:nvSpPr>
        <p:spPr>
          <a:xfrm>
            <a:off x="5029200" y="7921256"/>
            <a:ext cx="2509284"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546143" y="453579"/>
            <a:ext cx="4014550" cy="677108"/>
          </a:xfrm>
          <a:prstGeom prst="rect">
            <a:avLst/>
          </a:prstGeom>
          <a:noFill/>
        </p:spPr>
        <p:txBody>
          <a:bodyPr wrap="square" rtlCol="0">
            <a:spAutoFit/>
          </a:bodyPr>
          <a:lstStyle/>
          <a:p>
            <a:pPr algn="ctr"/>
            <a:r>
              <a:rPr lang="en-US" sz="3800" dirty="0" smtClean="0">
                <a:effectLst>
                  <a:outerShdw blurRad="38100" dist="38100" dir="2700000" algn="tl">
                    <a:srgbClr val="000000">
                      <a:alpha val="43137"/>
                    </a:srgbClr>
                  </a:outerShdw>
                </a:effectLst>
                <a:latin typeface="Brush Script Std" pitchFamily="66" charset="0"/>
                <a:cs typeface="Helvetica" pitchFamily="34" charset="0"/>
              </a:rPr>
              <a:t>Chex Mix</a:t>
            </a:r>
            <a:endParaRPr lang="en-US" sz="38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5" name="TextBox 4"/>
          <p:cNvSpPr txBox="1"/>
          <p:nvPr/>
        </p:nvSpPr>
        <p:spPr>
          <a:xfrm>
            <a:off x="413531" y="3045825"/>
            <a:ext cx="2899685" cy="1969770"/>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9063"/>
            <a:r>
              <a:rPr lang="en-US" sz="1100" dirty="0" smtClean="0"/>
              <a:t>2 cups of Rice Chex</a:t>
            </a:r>
          </a:p>
          <a:p>
            <a:pPr marL="119063"/>
            <a:r>
              <a:rPr lang="en-US" sz="1100" dirty="0" smtClean="0"/>
              <a:t>2 cups of Corn Chex        </a:t>
            </a:r>
          </a:p>
          <a:p>
            <a:pPr marL="119063"/>
            <a:r>
              <a:rPr lang="en-US" sz="1100" dirty="0" smtClean="0"/>
              <a:t>2 cups of Wheat Chex</a:t>
            </a:r>
          </a:p>
          <a:p>
            <a:pPr marL="119063"/>
            <a:r>
              <a:rPr lang="en-US" sz="1100" dirty="0" smtClean="0"/>
              <a:t>2 cups of Cheerios</a:t>
            </a:r>
          </a:p>
          <a:p>
            <a:pPr marL="119063"/>
            <a:r>
              <a:rPr lang="en-US" sz="1100" dirty="0" smtClean="0"/>
              <a:t>2 cups of pretzel twist (the small ones)</a:t>
            </a:r>
          </a:p>
          <a:p>
            <a:pPr marL="119063"/>
            <a:r>
              <a:rPr lang="en-US" sz="1100" dirty="0" smtClean="0"/>
              <a:t>1 cup of peanuts, lightly salted, dry roasted</a:t>
            </a:r>
          </a:p>
          <a:p>
            <a:pPr marL="119063"/>
            <a:r>
              <a:rPr lang="en-US" sz="1100" dirty="0" smtClean="0"/>
              <a:t>1 cup of M&amp;M’s (2lb. bag)</a:t>
            </a:r>
          </a:p>
          <a:p>
            <a:pPr marL="119063"/>
            <a:r>
              <a:rPr lang="en-US" sz="1100" dirty="0" smtClean="0"/>
              <a:t>9 squares of white Almond Bark </a:t>
            </a:r>
          </a:p>
          <a:p>
            <a:pPr marL="119063"/>
            <a:r>
              <a:rPr lang="en-US" sz="1100" dirty="0" smtClean="0"/>
              <a:t>   (NOTE: Buy it at Dierberg’s, so you don’t</a:t>
            </a:r>
          </a:p>
          <a:p>
            <a:pPr marL="119063"/>
            <a:r>
              <a:rPr lang="en-US" sz="1100" dirty="0" smtClean="0"/>
              <a:t>    have to mess with cutting it!) </a:t>
            </a:r>
            <a:endParaRPr lang="en-US" sz="1100" dirty="0"/>
          </a:p>
        </p:txBody>
      </p:sp>
      <p:sp>
        <p:nvSpPr>
          <p:cNvPr id="21" name="TextBox 20"/>
          <p:cNvSpPr txBox="1"/>
          <p:nvPr/>
        </p:nvSpPr>
        <p:spPr>
          <a:xfrm>
            <a:off x="4051737" y="4950372"/>
            <a:ext cx="3042745"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Gina and Greg Wilkerson </a:t>
            </a:r>
          </a:p>
        </p:txBody>
      </p:sp>
      <p:sp>
        <p:nvSpPr>
          <p:cNvPr id="34" name="TextBox 33"/>
          <p:cNvSpPr txBox="1"/>
          <p:nvPr/>
        </p:nvSpPr>
        <p:spPr>
          <a:xfrm>
            <a:off x="5057404" y="7391641"/>
            <a:ext cx="2464555" cy="492443"/>
          </a:xfrm>
          <a:prstGeom prst="rect">
            <a:avLst/>
          </a:prstGeom>
          <a:noFill/>
          <a:ln w="47625" cmpd="thinThick">
            <a:solidFill>
              <a:srgbClr val="0070C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2013 Hot Wheels Special Edition</a:t>
            </a:r>
          </a:p>
          <a:p>
            <a:pPr algn="ctr"/>
            <a:r>
              <a:rPr lang="en-US" sz="1400" i="1" dirty="0" smtClean="0">
                <a:latin typeface="Helvetica" pitchFamily="34" charset="0"/>
                <a:cs typeface="Helvetica" pitchFamily="34" charset="0"/>
              </a:rPr>
              <a:t>“Sizzler”</a:t>
            </a:r>
            <a:endParaRPr lang="en-US" sz="1400" i="1" dirty="0">
              <a:latin typeface="Helvetica" pitchFamily="34" charset="0"/>
              <a:cs typeface="Helvetica" pitchFamily="34" charset="0"/>
            </a:endParaRPr>
          </a:p>
        </p:txBody>
      </p:sp>
      <p:grpSp>
        <p:nvGrpSpPr>
          <p:cNvPr id="35" name="Group 34"/>
          <p:cNvGrpSpPr/>
          <p:nvPr/>
        </p:nvGrpSpPr>
        <p:grpSpPr>
          <a:xfrm>
            <a:off x="565781" y="6709560"/>
            <a:ext cx="4321646" cy="2576944"/>
            <a:chOff x="409575" y="6962775"/>
            <a:chExt cx="4105276" cy="2447925"/>
          </a:xfrm>
        </p:grpSpPr>
        <p:sp>
          <p:nvSpPr>
            <p:cNvPr id="36" name="Rectangle 35"/>
            <p:cNvSpPr/>
            <p:nvPr/>
          </p:nvSpPr>
          <p:spPr>
            <a:xfrm>
              <a:off x="409575" y="6962775"/>
              <a:ext cx="4105276" cy="2447925"/>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Gina.jpg"/>
            <p:cNvPicPr>
              <a:picLocks noChangeAspect="1"/>
            </p:cNvPicPr>
            <p:nvPr/>
          </p:nvPicPr>
          <p:blipFill>
            <a:blip r:embed="rId2" cstate="print"/>
            <a:stretch>
              <a:fillRect/>
            </a:stretch>
          </p:blipFill>
          <p:spPr>
            <a:xfrm>
              <a:off x="493394" y="7095743"/>
              <a:ext cx="3940948" cy="2210181"/>
            </a:xfrm>
            <a:prstGeom prst="rect">
              <a:avLst/>
            </a:prstGeom>
          </p:spPr>
        </p:pic>
      </p:grpSp>
      <p:pic>
        <p:nvPicPr>
          <p:cNvPr id="38" name="Picture 37"/>
          <p:cNvPicPr/>
          <p:nvPr/>
        </p:nvPicPr>
        <p:blipFill>
          <a:blip r:embed="rId3" cstate="print"/>
          <a:srcRect/>
          <a:stretch>
            <a:fillRect/>
          </a:stretch>
        </p:blipFill>
        <p:spPr bwMode="auto">
          <a:xfrm>
            <a:off x="985037" y="339683"/>
            <a:ext cx="2673213" cy="2688319"/>
          </a:xfrm>
          <a:prstGeom prst="rect">
            <a:avLst/>
          </a:prstGeom>
          <a:noFill/>
          <a:ln w="9525">
            <a:noFill/>
            <a:miter lim="800000"/>
            <a:headEnd/>
            <a:tailEnd/>
          </a:ln>
        </p:spPr>
      </p:pic>
      <p:sp>
        <p:nvSpPr>
          <p:cNvPr id="29" name="TextBox 28"/>
          <p:cNvSpPr txBox="1"/>
          <p:nvPr/>
        </p:nvSpPr>
        <p:spPr>
          <a:xfrm>
            <a:off x="379367" y="2709634"/>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12-14 cups</a:t>
            </a:r>
          </a:p>
        </p:txBody>
      </p:sp>
      <p:grpSp>
        <p:nvGrpSpPr>
          <p:cNvPr id="39" name="Group 38"/>
          <p:cNvGrpSpPr/>
          <p:nvPr/>
        </p:nvGrpSpPr>
        <p:grpSpPr>
          <a:xfrm>
            <a:off x="3996057" y="1137660"/>
            <a:ext cx="3170662" cy="3831413"/>
            <a:chOff x="3924807" y="1339541"/>
            <a:chExt cx="3170662" cy="3831413"/>
          </a:xfrm>
        </p:grpSpPr>
        <p:pic>
          <p:nvPicPr>
            <p:cNvPr id="12290" name="Picture 2"/>
            <p:cNvPicPr>
              <a:picLocks noChangeAspect="1" noChangeArrowheads="1"/>
            </p:cNvPicPr>
            <p:nvPr/>
          </p:nvPicPr>
          <p:blipFill>
            <a:blip r:embed="rId4" cstate="print"/>
            <a:srcRect/>
            <a:stretch>
              <a:fillRect/>
            </a:stretch>
          </p:blipFill>
          <p:spPr bwMode="auto">
            <a:xfrm>
              <a:off x="4027066" y="1436915"/>
              <a:ext cx="2991252" cy="3644455"/>
            </a:xfrm>
            <a:prstGeom prst="rect">
              <a:avLst/>
            </a:prstGeom>
            <a:noFill/>
            <a:ln w="9525">
              <a:noFill/>
              <a:miter lim="800000"/>
              <a:headEnd/>
              <a:tailEnd/>
            </a:ln>
          </p:spPr>
        </p:pic>
        <p:sp>
          <p:nvSpPr>
            <p:cNvPr id="27" name="Half Frame 26"/>
            <p:cNvSpPr/>
            <p:nvPr/>
          </p:nvSpPr>
          <p:spPr>
            <a:xfrm rot="16200000">
              <a:off x="3962146" y="4818396"/>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Half Frame 27"/>
            <p:cNvSpPr/>
            <p:nvPr/>
          </p:nvSpPr>
          <p:spPr>
            <a:xfrm rot="5400000">
              <a:off x="6742910" y="1328929"/>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6735343" y="4790772"/>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Half Frame 31"/>
            <p:cNvSpPr/>
            <p:nvPr/>
          </p:nvSpPr>
          <p:spPr>
            <a:xfrm>
              <a:off x="3924807" y="1339541"/>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p:nvPr/>
        </p:nvPicPr>
        <p:blipFill>
          <a:blip r:embed="rId2" cstate="print"/>
          <a:srcRect/>
          <a:stretch>
            <a:fillRect/>
          </a:stretch>
        </p:blipFill>
        <p:spPr bwMode="auto">
          <a:xfrm>
            <a:off x="1472770" y="831274"/>
            <a:ext cx="2517340" cy="3158836"/>
          </a:xfrm>
          <a:prstGeom prst="rect">
            <a:avLst/>
          </a:prstGeom>
          <a:noFill/>
          <a:ln w="9525">
            <a:noFill/>
            <a:miter lim="800000"/>
            <a:headEnd/>
            <a:tailEnd/>
          </a:ln>
        </p:spPr>
      </p:pic>
      <p:sp>
        <p:nvSpPr>
          <p:cNvPr id="6" name="TextBox 5"/>
          <p:cNvSpPr txBox="1"/>
          <p:nvPr/>
        </p:nvSpPr>
        <p:spPr>
          <a:xfrm>
            <a:off x="464105" y="5206703"/>
            <a:ext cx="6615935" cy="1292662"/>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r>
              <a:rPr lang="en-US" sz="1100" dirty="0" smtClean="0"/>
              <a:t>1.     Combine cake mix, eggs, and oil in large mixing bowl, and beat well.</a:t>
            </a:r>
          </a:p>
          <a:p>
            <a:r>
              <a:rPr lang="en-US" sz="1100" dirty="0" smtClean="0"/>
              <a:t>2.     Stir in Andes Mint pieces.</a:t>
            </a:r>
          </a:p>
          <a:p>
            <a:r>
              <a:rPr lang="en-US" sz="1100" dirty="0" smtClean="0"/>
              <a:t>3.     Chill dough in refrigerator for 1 hour.  </a:t>
            </a:r>
          </a:p>
          <a:p>
            <a:r>
              <a:rPr lang="en-US" sz="1100" dirty="0" smtClean="0"/>
              <a:t>4.     Preheat the oven to 350 ̊after the dough is in the refrigerator for 45 minutes. </a:t>
            </a:r>
          </a:p>
          <a:p>
            <a:r>
              <a:rPr lang="en-US" sz="1100" dirty="0" smtClean="0"/>
              <a:t>5.     Drop onto ungreased cookie sheet in rounded balls.</a:t>
            </a:r>
          </a:p>
          <a:p>
            <a:r>
              <a:rPr lang="en-US" sz="1100" dirty="0" smtClean="0"/>
              <a:t>6.     Bake for approximately 7 – 9 minutes, or until done. ENJOY!</a:t>
            </a:r>
            <a:endParaRPr lang="en-US" sz="1100" dirty="0"/>
          </a:p>
        </p:txBody>
      </p:sp>
      <p:sp>
        <p:nvSpPr>
          <p:cNvPr id="20" name="TextBox 19"/>
          <p:cNvSpPr txBox="1"/>
          <p:nvPr/>
        </p:nvSpPr>
        <p:spPr>
          <a:xfrm>
            <a:off x="5082363" y="7917583"/>
            <a:ext cx="2445488"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27513" y="237507"/>
            <a:ext cx="7137072" cy="1077218"/>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Easy Andes Mint Chocolate Cake Mix Cookies</a:t>
            </a:r>
            <a:endParaRPr lang="en-US" sz="32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5" name="TextBox 4"/>
          <p:cNvSpPr txBox="1"/>
          <p:nvPr/>
        </p:nvSpPr>
        <p:spPr>
          <a:xfrm>
            <a:off x="520408" y="3853347"/>
            <a:ext cx="2899685" cy="1292662"/>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r>
              <a:rPr lang="en-US" sz="1100" dirty="0" smtClean="0"/>
              <a:t>1 box Better Crocker Super Moist Dark Chocolate Cake Mix (15.25 oz)</a:t>
            </a:r>
          </a:p>
          <a:p>
            <a:r>
              <a:rPr lang="en-US" sz="1100" dirty="0" smtClean="0"/>
              <a:t>½ cup Vegetable or Canola Oil</a:t>
            </a:r>
          </a:p>
          <a:p>
            <a:r>
              <a:rPr lang="en-US" sz="1100" dirty="0" smtClean="0"/>
              <a:t>2 eggs</a:t>
            </a:r>
          </a:p>
          <a:p>
            <a:r>
              <a:rPr lang="en-US" sz="1100" dirty="0" smtClean="0"/>
              <a:t>1 bag Andes Mint Baking Chips (10 oz.) OR use approx.. 1 ½ cups chopped Andes Mints</a:t>
            </a:r>
            <a:endParaRPr lang="en-US" sz="1100" dirty="0"/>
          </a:p>
        </p:txBody>
      </p:sp>
      <p:sp>
        <p:nvSpPr>
          <p:cNvPr id="21" name="TextBox 20"/>
          <p:cNvSpPr txBox="1"/>
          <p:nvPr/>
        </p:nvSpPr>
        <p:spPr>
          <a:xfrm>
            <a:off x="4013860" y="4981903"/>
            <a:ext cx="3190982"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Gina and Greg Wilkerson </a:t>
            </a:r>
          </a:p>
        </p:txBody>
      </p:sp>
      <p:sp>
        <p:nvSpPr>
          <p:cNvPr id="34" name="TextBox 33"/>
          <p:cNvSpPr txBox="1"/>
          <p:nvPr/>
        </p:nvSpPr>
        <p:spPr>
          <a:xfrm>
            <a:off x="5057404" y="7391641"/>
            <a:ext cx="2464555" cy="492443"/>
          </a:xfrm>
          <a:prstGeom prst="rect">
            <a:avLst/>
          </a:prstGeom>
          <a:noFill/>
          <a:ln w="47625" cmpd="thinThick">
            <a:solidFill>
              <a:srgbClr val="0070C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2013 Hot Wheels Special Edition</a:t>
            </a:r>
          </a:p>
          <a:p>
            <a:pPr algn="ctr"/>
            <a:r>
              <a:rPr lang="en-US" sz="1400" i="1" dirty="0" smtClean="0">
                <a:latin typeface="Helvetica" pitchFamily="34" charset="0"/>
                <a:cs typeface="Helvetica" pitchFamily="34" charset="0"/>
              </a:rPr>
              <a:t>“Sizzler”</a:t>
            </a:r>
            <a:endParaRPr lang="en-US" sz="1400" i="1" dirty="0">
              <a:latin typeface="Helvetica" pitchFamily="34" charset="0"/>
              <a:cs typeface="Helvetica" pitchFamily="34" charset="0"/>
            </a:endParaRPr>
          </a:p>
        </p:txBody>
      </p:sp>
      <p:grpSp>
        <p:nvGrpSpPr>
          <p:cNvPr id="2" name="Group 34"/>
          <p:cNvGrpSpPr/>
          <p:nvPr/>
        </p:nvGrpSpPr>
        <p:grpSpPr>
          <a:xfrm>
            <a:off x="525949" y="6745186"/>
            <a:ext cx="4361478" cy="2600695"/>
            <a:chOff x="409575" y="6962775"/>
            <a:chExt cx="4105276" cy="2447925"/>
          </a:xfrm>
        </p:grpSpPr>
        <p:sp>
          <p:nvSpPr>
            <p:cNvPr id="36" name="Rectangle 35"/>
            <p:cNvSpPr/>
            <p:nvPr/>
          </p:nvSpPr>
          <p:spPr>
            <a:xfrm>
              <a:off x="409575" y="6962775"/>
              <a:ext cx="4105276" cy="2447925"/>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Gina.jpg"/>
            <p:cNvPicPr>
              <a:picLocks noChangeAspect="1"/>
            </p:cNvPicPr>
            <p:nvPr/>
          </p:nvPicPr>
          <p:blipFill>
            <a:blip r:embed="rId3" cstate="print"/>
            <a:stretch>
              <a:fillRect/>
            </a:stretch>
          </p:blipFill>
          <p:spPr>
            <a:xfrm>
              <a:off x="493394" y="7095743"/>
              <a:ext cx="3940948" cy="2210181"/>
            </a:xfrm>
            <a:prstGeom prst="rect">
              <a:avLst/>
            </a:prstGeom>
          </p:spPr>
        </p:pic>
      </p:grpSp>
      <p:sp>
        <p:nvSpPr>
          <p:cNvPr id="29" name="TextBox 28"/>
          <p:cNvSpPr txBox="1"/>
          <p:nvPr/>
        </p:nvSpPr>
        <p:spPr>
          <a:xfrm>
            <a:off x="533745" y="3564657"/>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varies</a:t>
            </a:r>
          </a:p>
        </p:txBody>
      </p:sp>
      <p:grpSp>
        <p:nvGrpSpPr>
          <p:cNvPr id="23" name="Group 22"/>
          <p:cNvGrpSpPr/>
          <p:nvPr/>
        </p:nvGrpSpPr>
        <p:grpSpPr>
          <a:xfrm>
            <a:off x="3960431" y="1387041"/>
            <a:ext cx="3313168" cy="3534530"/>
            <a:chOff x="3960431" y="1387041"/>
            <a:chExt cx="3313168" cy="3534530"/>
          </a:xfrm>
        </p:grpSpPr>
        <p:pic>
          <p:nvPicPr>
            <p:cNvPr id="13314" name="Picture 2"/>
            <p:cNvPicPr>
              <a:picLocks noChangeAspect="1" noChangeArrowheads="1"/>
            </p:cNvPicPr>
            <p:nvPr/>
          </p:nvPicPr>
          <p:blipFill>
            <a:blip r:embed="rId4" cstate="print"/>
            <a:srcRect/>
            <a:stretch>
              <a:fillRect/>
            </a:stretch>
          </p:blipFill>
          <p:spPr bwMode="auto">
            <a:xfrm>
              <a:off x="4080626" y="1484415"/>
              <a:ext cx="3122934" cy="3374853"/>
            </a:xfrm>
            <a:prstGeom prst="rect">
              <a:avLst/>
            </a:prstGeom>
            <a:noFill/>
            <a:ln w="9525">
              <a:noFill/>
              <a:miter lim="800000"/>
              <a:headEnd/>
              <a:tailEnd/>
            </a:ln>
          </p:spPr>
        </p:pic>
        <p:sp>
          <p:nvSpPr>
            <p:cNvPr id="27" name="Half Frame 26"/>
            <p:cNvSpPr/>
            <p:nvPr/>
          </p:nvSpPr>
          <p:spPr>
            <a:xfrm rot="16200000">
              <a:off x="4021522" y="4569013"/>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Half Frame 27"/>
            <p:cNvSpPr/>
            <p:nvPr/>
          </p:nvSpPr>
          <p:spPr>
            <a:xfrm rot="5400000">
              <a:off x="6921040" y="1376433"/>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6913470" y="4541390"/>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Half Frame 31"/>
            <p:cNvSpPr/>
            <p:nvPr/>
          </p:nvSpPr>
          <p:spPr>
            <a:xfrm>
              <a:off x="3960431" y="1387041"/>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5370" y="4957183"/>
            <a:ext cx="6615935" cy="2139047"/>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Preheat oven to 400 ̊F.</a:t>
            </a:r>
          </a:p>
          <a:p>
            <a:pPr marL="228600" lvl="0" indent="-228600">
              <a:buFont typeface="+mj-lt"/>
              <a:buAutoNum type="arabicPeriod"/>
            </a:pPr>
            <a:r>
              <a:rPr lang="en-US" sz="1100" dirty="0" smtClean="0"/>
              <a:t>Grease cookie sheets.</a:t>
            </a:r>
          </a:p>
          <a:p>
            <a:pPr marL="228600" lvl="0" indent="-228600">
              <a:buFont typeface="+mj-lt"/>
              <a:buAutoNum type="arabicPeriod"/>
            </a:pPr>
            <a:r>
              <a:rPr lang="en-US" sz="1100" dirty="0" smtClean="0"/>
              <a:t>Melt chocolate chips in a small saucepan over low heat; cool slightly.</a:t>
            </a:r>
          </a:p>
          <a:p>
            <a:pPr marL="228600" lvl="0" indent="-228600">
              <a:buFont typeface="+mj-lt"/>
              <a:buAutoNum type="arabicPeriod"/>
            </a:pPr>
            <a:r>
              <a:rPr lang="en-US" sz="1100" dirty="0" smtClean="0"/>
              <a:t>In a large bowl, combine sugar, margarine, banana, and chocolate; beat until light and fluffy.</a:t>
            </a:r>
          </a:p>
          <a:p>
            <a:pPr marL="228600" lvl="0" indent="-228600">
              <a:buFont typeface="+mj-lt"/>
              <a:buAutoNum type="arabicPeriod"/>
            </a:pPr>
            <a:r>
              <a:rPr lang="en-US" sz="1100" dirty="0" smtClean="0"/>
              <a:t>Add egg; blend well.</a:t>
            </a:r>
          </a:p>
          <a:p>
            <a:pPr marL="228600" lvl="0" indent="-228600">
              <a:buFont typeface="+mj-lt"/>
              <a:buAutoNum type="arabicPeriod"/>
            </a:pPr>
            <a:r>
              <a:rPr lang="en-US" sz="1100" dirty="0" smtClean="0"/>
              <a:t>Lightly spoon flour into measuring cup; level off.</a:t>
            </a:r>
          </a:p>
          <a:p>
            <a:pPr marL="228600" lvl="0" indent="-228600">
              <a:buFont typeface="+mj-lt"/>
              <a:buAutoNum type="arabicPeriod"/>
            </a:pPr>
            <a:r>
              <a:rPr lang="en-US" sz="1100" dirty="0" smtClean="0"/>
              <a:t>Add flour, baking powder, baking soda, and salt; mix well.</a:t>
            </a:r>
          </a:p>
          <a:p>
            <a:pPr marL="228600" lvl="0" indent="-228600">
              <a:buFont typeface="+mj-lt"/>
              <a:buAutoNum type="arabicPeriod"/>
            </a:pPr>
            <a:r>
              <a:rPr lang="en-US" sz="1100" dirty="0" smtClean="0"/>
              <a:t>Drop by heaping teaspoonfuls 2 inches apart onto greased cookie sheets.</a:t>
            </a:r>
          </a:p>
          <a:p>
            <a:pPr marL="228600" lvl="0" indent="-228600">
              <a:buFont typeface="+mj-lt"/>
              <a:buAutoNum type="arabicPeriod"/>
            </a:pPr>
            <a:r>
              <a:rPr lang="en-US" sz="1100" dirty="0" smtClean="0"/>
              <a:t>Bake for 5 to 8 minutes or until set.</a:t>
            </a:r>
          </a:p>
          <a:p>
            <a:pPr marL="228600" lvl="0" indent="-228600">
              <a:buFont typeface="+mj-lt"/>
              <a:buAutoNum type="arabicPeriod"/>
            </a:pPr>
            <a:r>
              <a:rPr lang="en-US" sz="1100" dirty="0" smtClean="0"/>
              <a:t>Cool 1 minute; remove from cookie sheets.</a:t>
            </a:r>
          </a:p>
          <a:p>
            <a:r>
              <a:rPr lang="en-US" sz="1100" dirty="0" smtClean="0"/>
              <a:t>       *High altitude – Above 3,500 feet, increase flour to 1 1/3 cups. Bake as directed.</a:t>
            </a:r>
            <a:endParaRPr lang="en-US" sz="1100" dirty="0"/>
          </a:p>
        </p:txBody>
      </p:sp>
      <p:sp>
        <p:nvSpPr>
          <p:cNvPr id="20" name="TextBox 19"/>
          <p:cNvSpPr txBox="1"/>
          <p:nvPr/>
        </p:nvSpPr>
        <p:spPr>
          <a:xfrm>
            <a:off x="5415148" y="8247192"/>
            <a:ext cx="2030681"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483246" y="961955"/>
            <a:ext cx="4014550" cy="1138773"/>
          </a:xfrm>
          <a:prstGeom prst="rect">
            <a:avLst/>
          </a:prstGeom>
          <a:noFill/>
        </p:spPr>
        <p:txBody>
          <a:bodyPr wrap="square" rtlCol="0">
            <a:spAutoFit/>
          </a:bodyPr>
          <a:lstStyle/>
          <a:p>
            <a:pPr algn="ctr"/>
            <a:r>
              <a:rPr lang="en-US" sz="3400" dirty="0" smtClean="0">
                <a:effectLst>
                  <a:outerShdw blurRad="38100" dist="38100" dir="2700000" algn="tl">
                    <a:srgbClr val="000000">
                      <a:alpha val="43137"/>
                    </a:srgbClr>
                  </a:outerShdw>
                </a:effectLst>
                <a:latin typeface="Brush Script Std" pitchFamily="66" charset="0"/>
                <a:cs typeface="Helvetica" pitchFamily="34" charset="0"/>
              </a:rPr>
              <a:t>Chocolate Banana Cookies</a:t>
            </a:r>
            <a:endParaRPr lang="en-US" sz="34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5" name="TextBox 4"/>
          <p:cNvSpPr txBox="1"/>
          <p:nvPr/>
        </p:nvSpPr>
        <p:spPr>
          <a:xfrm>
            <a:off x="392266" y="3141517"/>
            <a:ext cx="2899685" cy="1800493"/>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09538"/>
            <a:r>
              <a:rPr lang="en-US" sz="1100" dirty="0" smtClean="0"/>
              <a:t>½ cup semi-sweet chocolate chips</a:t>
            </a:r>
          </a:p>
          <a:p>
            <a:pPr marL="109538"/>
            <a:r>
              <a:rPr lang="en-US" sz="1100" dirty="0" smtClean="0"/>
              <a:t>½ cup sugar</a:t>
            </a:r>
          </a:p>
          <a:p>
            <a:pPr marL="109538"/>
            <a:r>
              <a:rPr lang="en-US" sz="1100" dirty="0" smtClean="0"/>
              <a:t>1/3 cup margarine or butter, softened</a:t>
            </a:r>
          </a:p>
          <a:p>
            <a:pPr marL="109538"/>
            <a:r>
              <a:rPr lang="en-US" sz="1100" dirty="0" smtClean="0"/>
              <a:t>½ cup (1 medium) sliced, ripe banana</a:t>
            </a:r>
          </a:p>
          <a:p>
            <a:pPr marL="109538"/>
            <a:r>
              <a:rPr lang="en-US" sz="1100" dirty="0" smtClean="0"/>
              <a:t>1 egg</a:t>
            </a:r>
          </a:p>
          <a:p>
            <a:pPr marL="109538"/>
            <a:r>
              <a:rPr lang="en-US" sz="1100" dirty="0" smtClean="0"/>
              <a:t>1 ¼ cups all purpose or unbleached flour</a:t>
            </a:r>
          </a:p>
          <a:p>
            <a:pPr marL="109538"/>
            <a:r>
              <a:rPr lang="en-US" sz="1100" dirty="0" smtClean="0"/>
              <a:t>1 teaspoon baking powder</a:t>
            </a:r>
          </a:p>
          <a:p>
            <a:pPr marL="109538"/>
            <a:r>
              <a:rPr lang="en-US" sz="1100" dirty="0" smtClean="0"/>
              <a:t>¼ teaspoon baking soda</a:t>
            </a:r>
          </a:p>
          <a:p>
            <a:pPr marL="109538"/>
            <a:r>
              <a:rPr lang="en-US" sz="1100" dirty="0" smtClean="0"/>
              <a:t>¼ teaspoon salt</a:t>
            </a:r>
            <a:endParaRPr lang="en-US" sz="1100" dirty="0"/>
          </a:p>
        </p:txBody>
      </p:sp>
      <p:sp>
        <p:nvSpPr>
          <p:cNvPr id="21" name="TextBox 20"/>
          <p:cNvSpPr txBox="1"/>
          <p:nvPr/>
        </p:nvSpPr>
        <p:spPr>
          <a:xfrm>
            <a:off x="3530009" y="4302067"/>
            <a:ext cx="4029739"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Mary &amp; Chuck </a:t>
            </a:r>
            <a:r>
              <a:rPr lang="en-US" sz="900" i="1" dirty="0" err="1" smtClean="0">
                <a:latin typeface="Helvetica" pitchFamily="34" charset="0"/>
                <a:cs typeface="Helvetica" pitchFamily="34" charset="0"/>
              </a:rPr>
              <a:t>Connoyer</a:t>
            </a:r>
            <a:endParaRPr lang="en-US" sz="900" i="1" dirty="0" smtClean="0">
              <a:latin typeface="Helvetica" pitchFamily="34" charset="0"/>
              <a:cs typeface="Helvetica" pitchFamily="34" charset="0"/>
            </a:endParaRPr>
          </a:p>
        </p:txBody>
      </p:sp>
      <p:sp>
        <p:nvSpPr>
          <p:cNvPr id="29" name="TextBox 28"/>
          <p:cNvSpPr txBox="1"/>
          <p:nvPr/>
        </p:nvSpPr>
        <p:spPr>
          <a:xfrm>
            <a:off x="400633" y="2879755"/>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2 dozen</a:t>
            </a:r>
          </a:p>
        </p:txBody>
      </p:sp>
      <p:grpSp>
        <p:nvGrpSpPr>
          <p:cNvPr id="22" name="Group 21"/>
          <p:cNvGrpSpPr/>
          <p:nvPr/>
        </p:nvGrpSpPr>
        <p:grpSpPr>
          <a:xfrm>
            <a:off x="499730" y="7336465"/>
            <a:ext cx="4589715" cy="1818168"/>
            <a:chOff x="478465" y="7432158"/>
            <a:chExt cx="4589715" cy="1818168"/>
          </a:xfrm>
        </p:grpSpPr>
        <p:sp>
          <p:nvSpPr>
            <p:cNvPr id="36" name="Rectangle 35"/>
            <p:cNvSpPr/>
            <p:nvPr/>
          </p:nvSpPr>
          <p:spPr>
            <a:xfrm>
              <a:off x="478465" y="7432158"/>
              <a:ext cx="4589715" cy="1818168"/>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p:cNvPicPr>
              <a:picLocks noChangeAspect="1" noChangeArrowheads="1"/>
            </p:cNvPicPr>
            <p:nvPr/>
          </p:nvPicPr>
          <p:blipFill>
            <a:blip r:embed="rId2" cstate="print"/>
            <a:srcRect/>
            <a:stretch>
              <a:fillRect/>
            </a:stretch>
          </p:blipFill>
          <p:spPr bwMode="auto">
            <a:xfrm>
              <a:off x="585790" y="7517220"/>
              <a:ext cx="4374963" cy="1637413"/>
            </a:xfrm>
            <a:prstGeom prst="rect">
              <a:avLst/>
            </a:prstGeom>
            <a:noFill/>
            <a:ln w="9525">
              <a:noFill/>
              <a:miter lim="800000"/>
              <a:headEnd/>
              <a:tailEnd/>
            </a:ln>
          </p:spPr>
        </p:pic>
      </p:grpSp>
      <p:pic>
        <p:nvPicPr>
          <p:cNvPr id="24" name="Picture 23"/>
          <p:cNvPicPr/>
          <p:nvPr/>
        </p:nvPicPr>
        <p:blipFill>
          <a:blip r:embed="rId3" cstate="print"/>
          <a:srcRect/>
          <a:stretch>
            <a:fillRect/>
          </a:stretch>
        </p:blipFill>
        <p:spPr bwMode="auto">
          <a:xfrm>
            <a:off x="582948" y="347996"/>
            <a:ext cx="2680514" cy="2331371"/>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3629024" y="2387506"/>
            <a:ext cx="3833813" cy="1833180"/>
          </a:xfrm>
          <a:prstGeom prst="rect">
            <a:avLst/>
          </a:prstGeom>
          <a:noFill/>
          <a:ln w="9525">
            <a:noFill/>
            <a:miter lim="800000"/>
            <a:headEnd/>
            <a:tailEnd/>
          </a:ln>
        </p:spPr>
      </p:pic>
      <p:sp>
        <p:nvSpPr>
          <p:cNvPr id="27" name="Half Frame 26"/>
          <p:cNvSpPr/>
          <p:nvPr/>
        </p:nvSpPr>
        <p:spPr>
          <a:xfrm rot="16200000">
            <a:off x="3568422" y="3956623"/>
            <a:ext cx="308033" cy="354239"/>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Half Frame 27"/>
          <p:cNvSpPr/>
          <p:nvPr/>
        </p:nvSpPr>
        <p:spPr>
          <a:xfrm rot="5400000">
            <a:off x="7195315" y="2287148"/>
            <a:ext cx="308033" cy="354239"/>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7205414" y="3939281"/>
            <a:ext cx="308033" cy="354240"/>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Half Frame 31"/>
          <p:cNvSpPr/>
          <p:nvPr/>
        </p:nvSpPr>
        <p:spPr>
          <a:xfrm>
            <a:off x="3532888" y="2307098"/>
            <a:ext cx="308033" cy="354240"/>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TextBox 24"/>
          <p:cNvSpPr txBox="1"/>
          <p:nvPr/>
        </p:nvSpPr>
        <p:spPr>
          <a:xfrm>
            <a:off x="5427023" y="7742516"/>
            <a:ext cx="1995055" cy="461665"/>
          </a:xfrm>
          <a:prstGeom prst="rect">
            <a:avLst/>
          </a:prstGeom>
          <a:noFill/>
          <a:ln w="63500" cmpd="thinThick">
            <a:solidFill>
              <a:srgbClr val="92D05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1972 Gulf Green </a:t>
            </a:r>
          </a:p>
          <a:p>
            <a:pPr algn="ctr"/>
            <a:r>
              <a:rPr lang="en-US" sz="1200" i="1" dirty="0" smtClean="0">
                <a:latin typeface="Helvetica" pitchFamily="34" charset="0"/>
                <a:cs typeface="Helvetica" pitchFamily="34" charset="0"/>
              </a:rPr>
              <a:t>Camaro RS</a:t>
            </a:r>
            <a:endParaRPr lang="en-US" sz="1600" i="1" dirty="0">
              <a:latin typeface="Helvetica" pitchFamily="34" charset="0"/>
              <a:cs typeface="Helvetica"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3472" y="5233630"/>
            <a:ext cx="6615935" cy="1461939"/>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Preheat oven to 350 ̊F.</a:t>
            </a:r>
          </a:p>
          <a:p>
            <a:pPr marL="228600" lvl="0" indent="-228600">
              <a:buFont typeface="+mj-lt"/>
              <a:buAutoNum type="arabicPeriod"/>
            </a:pPr>
            <a:r>
              <a:rPr lang="en-US" sz="1100" dirty="0" smtClean="0"/>
              <a:t>Lightly grease cookie sheets.</a:t>
            </a:r>
          </a:p>
          <a:p>
            <a:pPr marL="228600" lvl="0" indent="-228600">
              <a:buFont typeface="+mj-lt"/>
              <a:buAutoNum type="arabicPeriod"/>
            </a:pPr>
            <a:r>
              <a:rPr lang="en-US" sz="1100" dirty="0" smtClean="0"/>
              <a:t>Combine the cake mix, cream cheese, vanilla, butter, and egg. </a:t>
            </a:r>
          </a:p>
          <a:p>
            <a:pPr marL="228600" lvl="0" indent="-228600">
              <a:buFont typeface="+mj-lt"/>
              <a:buAutoNum type="arabicPeriod"/>
            </a:pPr>
            <a:r>
              <a:rPr lang="en-US" sz="1100" dirty="0" smtClean="0"/>
              <a:t>Refrigerate 2 hours or overnight.</a:t>
            </a:r>
          </a:p>
          <a:p>
            <a:pPr marL="228600" lvl="0" indent="-228600">
              <a:buFont typeface="+mj-lt"/>
              <a:buAutoNum type="arabicPeriod"/>
            </a:pPr>
            <a:r>
              <a:rPr lang="en-US" sz="1100" dirty="0" smtClean="0"/>
              <a:t>Cover fingers in powdered sugar and roll teaspoon-sized dough into a ball.</a:t>
            </a:r>
          </a:p>
          <a:p>
            <a:pPr marL="228600" lvl="0" indent="-228600">
              <a:buFont typeface="+mj-lt"/>
              <a:buAutoNum type="arabicPeriod"/>
            </a:pPr>
            <a:r>
              <a:rPr lang="en-US" sz="1100" dirty="0" smtClean="0"/>
              <a:t>Bake about 8-10 minutes.</a:t>
            </a:r>
          </a:p>
          <a:p>
            <a:pPr marL="228600" lvl="0" indent="-228600">
              <a:buFont typeface="+mj-lt"/>
              <a:buAutoNum type="arabicPeriod"/>
            </a:pPr>
            <a:r>
              <a:rPr lang="en-US" sz="1100" dirty="0" smtClean="0"/>
              <a:t>Remove from the pan and sprinkle with powdered sugar.</a:t>
            </a:r>
            <a:endParaRPr lang="en-US" sz="1100"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71000" y="3853897"/>
            <a:ext cx="2899685" cy="1292662"/>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7475"/>
            <a:r>
              <a:rPr lang="en-US" sz="1100" dirty="0" smtClean="0"/>
              <a:t>1 yellow cake mix</a:t>
            </a:r>
          </a:p>
          <a:p>
            <a:pPr marL="117475"/>
            <a:r>
              <a:rPr lang="en-US" sz="1100" dirty="0" smtClean="0"/>
              <a:t>1 8oz package of cream cheese, softened</a:t>
            </a:r>
          </a:p>
          <a:p>
            <a:pPr marL="117475"/>
            <a:r>
              <a:rPr lang="en-US" sz="1100" dirty="0" smtClean="0"/>
              <a:t>1 stick butter, softened</a:t>
            </a:r>
          </a:p>
          <a:p>
            <a:pPr marL="117475"/>
            <a:r>
              <a:rPr lang="en-US" sz="1100" dirty="0" smtClean="0"/>
              <a:t>1 teaspoon vanilla</a:t>
            </a:r>
          </a:p>
          <a:p>
            <a:pPr marL="117475"/>
            <a:r>
              <a:rPr lang="en-US" sz="1100" dirty="0" smtClean="0"/>
              <a:t>1 egg</a:t>
            </a:r>
          </a:p>
          <a:p>
            <a:pPr marL="117475"/>
            <a:r>
              <a:rPr lang="en-US" sz="1100" dirty="0" smtClean="0"/>
              <a:t>Powdered sugar</a:t>
            </a:r>
            <a:endParaRPr lang="en-US" sz="1100" dirty="0"/>
          </a:p>
        </p:txBody>
      </p:sp>
      <p:sp>
        <p:nvSpPr>
          <p:cNvPr id="21" name="TextBox 20"/>
          <p:cNvSpPr txBox="1"/>
          <p:nvPr/>
        </p:nvSpPr>
        <p:spPr>
          <a:xfrm>
            <a:off x="3267517" y="5126504"/>
            <a:ext cx="4114358"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Mary &amp; Chuck </a:t>
            </a:r>
            <a:r>
              <a:rPr lang="en-US" sz="900" i="1" dirty="0" err="1" smtClean="0">
                <a:latin typeface="Helvetica" pitchFamily="34" charset="0"/>
                <a:cs typeface="Helvetica" pitchFamily="34" charset="0"/>
              </a:rPr>
              <a:t>Connoyer</a:t>
            </a:r>
            <a:endParaRPr lang="en-US" sz="900" i="1" dirty="0" smtClean="0">
              <a:latin typeface="Helvetica" pitchFamily="34" charset="0"/>
              <a:cs typeface="Helvetica" pitchFamily="34" charset="0"/>
            </a:endParaRPr>
          </a:p>
        </p:txBody>
      </p:sp>
      <p:sp>
        <p:nvSpPr>
          <p:cNvPr id="29" name="TextBox 28"/>
          <p:cNvSpPr txBox="1"/>
          <p:nvPr/>
        </p:nvSpPr>
        <p:spPr>
          <a:xfrm>
            <a:off x="400632" y="3592136"/>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varies</a:t>
            </a:r>
          </a:p>
        </p:txBody>
      </p:sp>
      <p:grpSp>
        <p:nvGrpSpPr>
          <p:cNvPr id="2" name="Group 21"/>
          <p:cNvGrpSpPr/>
          <p:nvPr/>
        </p:nvGrpSpPr>
        <p:grpSpPr>
          <a:xfrm>
            <a:off x="499730" y="7272670"/>
            <a:ext cx="4589715" cy="1818168"/>
            <a:chOff x="478465" y="7432158"/>
            <a:chExt cx="4589715" cy="1818168"/>
          </a:xfrm>
        </p:grpSpPr>
        <p:sp>
          <p:nvSpPr>
            <p:cNvPr id="36" name="Rectangle 35"/>
            <p:cNvSpPr/>
            <p:nvPr/>
          </p:nvSpPr>
          <p:spPr>
            <a:xfrm>
              <a:off x="478465" y="7432158"/>
              <a:ext cx="4589715" cy="1818168"/>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p:cNvPicPr>
              <a:picLocks noChangeAspect="1" noChangeArrowheads="1"/>
            </p:cNvPicPr>
            <p:nvPr/>
          </p:nvPicPr>
          <p:blipFill>
            <a:blip r:embed="rId2" cstate="print"/>
            <a:srcRect/>
            <a:stretch>
              <a:fillRect/>
            </a:stretch>
          </p:blipFill>
          <p:spPr bwMode="auto">
            <a:xfrm>
              <a:off x="585790" y="7517220"/>
              <a:ext cx="4374963" cy="1637413"/>
            </a:xfrm>
            <a:prstGeom prst="rect">
              <a:avLst/>
            </a:prstGeom>
            <a:noFill/>
            <a:ln w="9525">
              <a:noFill/>
              <a:miter lim="800000"/>
              <a:headEnd/>
              <a:tailEnd/>
            </a:ln>
          </p:spPr>
        </p:pic>
      </p:grpSp>
      <p:pic>
        <p:nvPicPr>
          <p:cNvPr id="23" name="Picture 22"/>
          <p:cNvPicPr/>
          <p:nvPr/>
        </p:nvPicPr>
        <p:blipFill>
          <a:blip r:embed="rId3" cstate="print"/>
          <a:srcRect/>
          <a:stretch>
            <a:fillRect/>
          </a:stretch>
        </p:blipFill>
        <p:spPr bwMode="auto">
          <a:xfrm>
            <a:off x="614854" y="536028"/>
            <a:ext cx="2900857" cy="2434490"/>
          </a:xfrm>
          <a:prstGeom prst="rect">
            <a:avLst/>
          </a:prstGeom>
          <a:noFill/>
          <a:ln w="9525">
            <a:noFill/>
            <a:miter lim="800000"/>
            <a:headEnd/>
            <a:tailEnd/>
          </a:ln>
        </p:spPr>
      </p:pic>
      <p:pic>
        <p:nvPicPr>
          <p:cNvPr id="25" name="Picture 24"/>
          <p:cNvPicPr/>
          <p:nvPr/>
        </p:nvPicPr>
        <p:blipFill>
          <a:blip r:embed="rId4" cstate="print"/>
          <a:srcRect/>
          <a:stretch>
            <a:fillRect/>
          </a:stretch>
        </p:blipFill>
        <p:spPr bwMode="auto">
          <a:xfrm>
            <a:off x="5498029" y="138223"/>
            <a:ext cx="2028825" cy="1962150"/>
          </a:xfrm>
          <a:prstGeom prst="rect">
            <a:avLst/>
          </a:prstGeom>
          <a:noFill/>
          <a:ln w="9525">
            <a:noFill/>
            <a:miter lim="800000"/>
            <a:headEnd/>
            <a:tailEnd/>
          </a:ln>
        </p:spPr>
      </p:pic>
      <p:sp>
        <p:nvSpPr>
          <p:cNvPr id="4" name="TextBox 3"/>
          <p:cNvSpPr txBox="1"/>
          <p:nvPr/>
        </p:nvSpPr>
        <p:spPr>
          <a:xfrm>
            <a:off x="3290960" y="1348868"/>
            <a:ext cx="4008474" cy="1261884"/>
          </a:xfrm>
          <a:prstGeom prst="rect">
            <a:avLst/>
          </a:prstGeom>
          <a:noFill/>
        </p:spPr>
        <p:txBody>
          <a:bodyPr wrap="square" rtlCol="0">
            <a:spAutoFit/>
          </a:bodyPr>
          <a:lstStyle/>
          <a:p>
            <a:pPr algn="ctr"/>
            <a:r>
              <a:rPr lang="en-US" sz="3800" dirty="0" smtClean="0">
                <a:effectLst>
                  <a:outerShdw blurRad="38100" dist="38100" dir="2700000" algn="tl">
                    <a:srgbClr val="000000">
                      <a:alpha val="43137"/>
                    </a:srgbClr>
                  </a:outerShdw>
                </a:effectLst>
                <a:latin typeface="Brush Script Std" pitchFamily="66" charset="0"/>
                <a:cs typeface="Helvetica" pitchFamily="34" charset="0"/>
              </a:rPr>
              <a:t>Gooey Butter Cookies</a:t>
            </a:r>
            <a:endParaRPr lang="en-US" sz="3800" dirty="0">
              <a:effectLst>
                <a:outerShdw blurRad="38100" dist="38100" dir="2700000" algn="tl">
                  <a:srgbClr val="000000">
                    <a:alpha val="43137"/>
                  </a:srgbClr>
                </a:outerShdw>
              </a:effectLst>
              <a:latin typeface="Brush Script Std" pitchFamily="66" charset="0"/>
              <a:cs typeface="Helvetica" pitchFamily="34" charset="0"/>
            </a:endParaRPr>
          </a:p>
        </p:txBody>
      </p:sp>
      <p:pic>
        <p:nvPicPr>
          <p:cNvPr id="10243" name="Picture 3"/>
          <p:cNvPicPr>
            <a:picLocks noChangeAspect="1" noChangeArrowheads="1"/>
          </p:cNvPicPr>
          <p:nvPr/>
        </p:nvPicPr>
        <p:blipFill>
          <a:blip r:embed="rId5" cstate="print"/>
          <a:srcRect/>
          <a:stretch>
            <a:fillRect/>
          </a:stretch>
        </p:blipFill>
        <p:spPr bwMode="auto">
          <a:xfrm>
            <a:off x="3324228" y="2998742"/>
            <a:ext cx="4067172" cy="2033586"/>
          </a:xfrm>
          <a:prstGeom prst="rect">
            <a:avLst/>
          </a:prstGeom>
          <a:noFill/>
          <a:ln w="9525">
            <a:noFill/>
            <a:miter lim="800000"/>
            <a:headEnd/>
            <a:tailEnd/>
          </a:ln>
        </p:spPr>
      </p:pic>
      <p:sp>
        <p:nvSpPr>
          <p:cNvPr id="32" name="Half Frame 31"/>
          <p:cNvSpPr/>
          <p:nvPr/>
        </p:nvSpPr>
        <p:spPr>
          <a:xfrm>
            <a:off x="3224717" y="2908253"/>
            <a:ext cx="305517" cy="35134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Half Frame 26"/>
          <p:cNvSpPr/>
          <p:nvPr/>
        </p:nvSpPr>
        <p:spPr>
          <a:xfrm rot="16200000">
            <a:off x="3237771" y="4773452"/>
            <a:ext cx="305517" cy="35134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Half Frame 27"/>
          <p:cNvSpPr/>
          <p:nvPr/>
        </p:nvSpPr>
        <p:spPr>
          <a:xfrm rot="5400000">
            <a:off x="7125485" y="2899011"/>
            <a:ext cx="305517" cy="35134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7134608" y="4767031"/>
            <a:ext cx="305517" cy="35134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TextBox 44"/>
          <p:cNvSpPr txBox="1"/>
          <p:nvPr/>
        </p:nvSpPr>
        <p:spPr>
          <a:xfrm>
            <a:off x="5415148" y="8247192"/>
            <a:ext cx="2030681"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46" name="TextBox 45"/>
          <p:cNvSpPr txBox="1"/>
          <p:nvPr/>
        </p:nvSpPr>
        <p:spPr>
          <a:xfrm>
            <a:off x="5427023" y="7742516"/>
            <a:ext cx="1995055" cy="461665"/>
          </a:xfrm>
          <a:prstGeom prst="rect">
            <a:avLst/>
          </a:prstGeom>
          <a:noFill/>
          <a:ln w="63500" cmpd="thinThick">
            <a:solidFill>
              <a:srgbClr val="92D05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1972 Gulf Green </a:t>
            </a:r>
          </a:p>
          <a:p>
            <a:pPr algn="ctr"/>
            <a:r>
              <a:rPr lang="en-US" sz="1200" i="1" dirty="0" smtClean="0">
                <a:latin typeface="Helvetica" pitchFamily="34" charset="0"/>
                <a:cs typeface="Helvetica" pitchFamily="34" charset="0"/>
              </a:rPr>
              <a:t>Camaro RS</a:t>
            </a:r>
            <a:endParaRPr lang="en-US" sz="1600" i="1" dirty="0">
              <a:latin typeface="Helvetica" pitchFamily="34" charset="0"/>
              <a:cs typeface="Helvetica"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81634" y="4066548"/>
            <a:ext cx="2582284" cy="784830"/>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7475"/>
            <a:r>
              <a:rPr lang="en-US" sz="1100" dirty="0" smtClean="0"/>
              <a:t>Chocolate striped shortbread Cookies</a:t>
            </a:r>
          </a:p>
          <a:p>
            <a:pPr marL="117475"/>
            <a:r>
              <a:rPr lang="en-US" sz="1100" dirty="0" smtClean="0"/>
              <a:t>Miniature Reese’s Peanut Butter Cups</a:t>
            </a:r>
          </a:p>
          <a:p>
            <a:pPr marL="117475"/>
            <a:r>
              <a:rPr lang="en-US" sz="1100" dirty="0" smtClean="0"/>
              <a:t>M&amp;M’s or other decorations</a:t>
            </a:r>
            <a:endParaRPr lang="en-US" sz="1100" dirty="0"/>
          </a:p>
        </p:txBody>
      </p:sp>
      <p:sp>
        <p:nvSpPr>
          <p:cNvPr id="29" name="TextBox 28"/>
          <p:cNvSpPr txBox="1"/>
          <p:nvPr/>
        </p:nvSpPr>
        <p:spPr>
          <a:xfrm>
            <a:off x="379367" y="3794154"/>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48 cookies</a:t>
            </a:r>
          </a:p>
        </p:txBody>
      </p:sp>
      <p:pic>
        <p:nvPicPr>
          <p:cNvPr id="22" name="Picture 21"/>
          <p:cNvPicPr/>
          <p:nvPr/>
        </p:nvPicPr>
        <p:blipFill>
          <a:blip r:embed="rId2" cstate="print"/>
          <a:srcRect/>
          <a:stretch>
            <a:fillRect/>
          </a:stretch>
        </p:blipFill>
        <p:spPr bwMode="auto">
          <a:xfrm>
            <a:off x="249176" y="614975"/>
            <a:ext cx="3755265" cy="2541063"/>
          </a:xfrm>
          <a:prstGeom prst="rect">
            <a:avLst/>
          </a:prstGeom>
          <a:noFill/>
          <a:ln w="9525">
            <a:noFill/>
            <a:miter lim="800000"/>
            <a:headEnd/>
            <a:tailEnd/>
          </a:ln>
        </p:spPr>
      </p:pic>
      <p:pic>
        <p:nvPicPr>
          <p:cNvPr id="24" name="Picture 23"/>
          <p:cNvPicPr/>
          <p:nvPr/>
        </p:nvPicPr>
        <p:blipFill>
          <a:blip r:embed="rId3" cstate="print"/>
          <a:srcRect/>
          <a:stretch>
            <a:fillRect/>
          </a:stretch>
        </p:blipFill>
        <p:spPr bwMode="auto">
          <a:xfrm rot="1067578">
            <a:off x="5413392" y="275202"/>
            <a:ext cx="2108996" cy="1966450"/>
          </a:xfrm>
          <a:prstGeom prst="rect">
            <a:avLst/>
          </a:prstGeom>
          <a:noFill/>
          <a:ln w="9525">
            <a:noFill/>
            <a:miter lim="800000"/>
            <a:headEnd/>
            <a:tailEnd/>
          </a:ln>
        </p:spPr>
      </p:pic>
      <p:sp>
        <p:nvSpPr>
          <p:cNvPr id="4" name="TextBox 3"/>
          <p:cNvSpPr txBox="1"/>
          <p:nvPr/>
        </p:nvSpPr>
        <p:spPr>
          <a:xfrm>
            <a:off x="3439816" y="2024219"/>
            <a:ext cx="4008474" cy="1200329"/>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Pilgrim Hat Cookies</a:t>
            </a:r>
            <a:endParaRPr lang="en-US" sz="3600" dirty="0">
              <a:effectLst>
                <a:outerShdw blurRad="38100" dist="38100" dir="2700000" algn="tl">
                  <a:srgbClr val="000000">
                    <a:alpha val="43137"/>
                  </a:srgbClr>
                </a:outerShdw>
              </a:effectLst>
              <a:latin typeface="Brush Script Std" pitchFamily="66" charset="0"/>
              <a:cs typeface="Helvetica" pitchFamily="34" charset="0"/>
            </a:endParaRPr>
          </a:p>
        </p:txBody>
      </p:sp>
      <p:pic>
        <p:nvPicPr>
          <p:cNvPr id="35" name="Picture 34"/>
          <p:cNvPicPr/>
          <p:nvPr/>
        </p:nvPicPr>
        <p:blipFill>
          <a:blip r:embed="rId3" cstate="print"/>
          <a:srcRect/>
          <a:stretch>
            <a:fillRect/>
          </a:stretch>
        </p:blipFill>
        <p:spPr bwMode="auto">
          <a:xfrm rot="15412934">
            <a:off x="2867230" y="5504375"/>
            <a:ext cx="1956507" cy="1732826"/>
          </a:xfrm>
          <a:prstGeom prst="rect">
            <a:avLst/>
          </a:prstGeom>
          <a:noFill/>
          <a:ln w="9525">
            <a:noFill/>
            <a:miter lim="800000"/>
            <a:headEnd/>
            <a:tailEnd/>
          </a:ln>
        </p:spPr>
      </p:pic>
      <p:grpSp>
        <p:nvGrpSpPr>
          <p:cNvPr id="2" name="Group 21"/>
          <p:cNvGrpSpPr/>
          <p:nvPr/>
        </p:nvGrpSpPr>
        <p:grpSpPr>
          <a:xfrm>
            <a:off x="499730" y="7178077"/>
            <a:ext cx="4589715" cy="1818168"/>
            <a:chOff x="478465" y="7432158"/>
            <a:chExt cx="4589715" cy="1818168"/>
          </a:xfrm>
        </p:grpSpPr>
        <p:sp>
          <p:nvSpPr>
            <p:cNvPr id="36" name="Rectangle 35"/>
            <p:cNvSpPr/>
            <p:nvPr/>
          </p:nvSpPr>
          <p:spPr>
            <a:xfrm>
              <a:off x="478465" y="7432158"/>
              <a:ext cx="4589715" cy="1818168"/>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p:cNvPicPr>
              <a:picLocks noChangeAspect="1" noChangeArrowheads="1"/>
            </p:cNvPicPr>
            <p:nvPr/>
          </p:nvPicPr>
          <p:blipFill>
            <a:blip r:embed="rId4" cstate="print"/>
            <a:srcRect/>
            <a:stretch>
              <a:fillRect/>
            </a:stretch>
          </p:blipFill>
          <p:spPr bwMode="auto">
            <a:xfrm>
              <a:off x="585790" y="7517220"/>
              <a:ext cx="4374963" cy="1637413"/>
            </a:xfrm>
            <a:prstGeom prst="rect">
              <a:avLst/>
            </a:prstGeom>
            <a:noFill/>
            <a:ln w="9525">
              <a:noFill/>
              <a:miter lim="800000"/>
              <a:headEnd/>
              <a:tailEnd/>
            </a:ln>
          </p:spPr>
        </p:pic>
      </p:grpSp>
      <p:sp>
        <p:nvSpPr>
          <p:cNvPr id="21" name="TextBox 20"/>
          <p:cNvSpPr txBox="1"/>
          <p:nvPr/>
        </p:nvSpPr>
        <p:spPr>
          <a:xfrm>
            <a:off x="3450448" y="5478389"/>
            <a:ext cx="4029739"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Mary &amp; Chuck </a:t>
            </a:r>
            <a:r>
              <a:rPr lang="en-US" sz="900" i="1" dirty="0" err="1" smtClean="0">
                <a:latin typeface="Helvetica" pitchFamily="34" charset="0"/>
                <a:cs typeface="Helvetica" pitchFamily="34" charset="0"/>
              </a:rPr>
              <a:t>Connoyer</a:t>
            </a:r>
            <a:endParaRPr lang="en-US" sz="900" i="1" dirty="0" smtClean="0">
              <a:latin typeface="Helvetica" pitchFamily="34" charset="0"/>
              <a:cs typeface="Helvetica" pitchFamily="34" charset="0"/>
            </a:endParaRPr>
          </a:p>
        </p:txBody>
      </p:sp>
      <p:grpSp>
        <p:nvGrpSpPr>
          <p:cNvPr id="37" name="Group 36"/>
          <p:cNvGrpSpPr/>
          <p:nvPr/>
        </p:nvGrpSpPr>
        <p:grpSpPr>
          <a:xfrm>
            <a:off x="3388060" y="3242647"/>
            <a:ext cx="4161550" cy="2222487"/>
            <a:chOff x="3388060" y="3242647"/>
            <a:chExt cx="4161550" cy="2222487"/>
          </a:xfrm>
        </p:grpSpPr>
        <p:pic>
          <p:nvPicPr>
            <p:cNvPr id="16387" name="Picture 3"/>
            <p:cNvPicPr>
              <a:picLocks noChangeAspect="1" noChangeArrowheads="1"/>
            </p:cNvPicPr>
            <p:nvPr/>
          </p:nvPicPr>
          <p:blipFill>
            <a:blip r:embed="rId5" cstate="print"/>
            <a:srcRect/>
            <a:stretch>
              <a:fillRect/>
            </a:stretch>
          </p:blipFill>
          <p:spPr bwMode="auto">
            <a:xfrm>
              <a:off x="3499664" y="3347815"/>
              <a:ext cx="3963672" cy="2031669"/>
            </a:xfrm>
            <a:prstGeom prst="rect">
              <a:avLst/>
            </a:prstGeom>
            <a:noFill/>
            <a:ln w="9525">
              <a:noFill/>
              <a:miter lim="800000"/>
              <a:headEnd/>
              <a:tailEnd/>
            </a:ln>
          </p:spPr>
        </p:pic>
        <p:sp>
          <p:nvSpPr>
            <p:cNvPr id="27" name="Half Frame 26"/>
            <p:cNvSpPr/>
            <p:nvPr/>
          </p:nvSpPr>
          <p:spPr>
            <a:xfrm rot="16200000">
              <a:off x="3421915" y="5121593"/>
              <a:ext cx="301388" cy="34659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Half Frame 27"/>
            <p:cNvSpPr/>
            <p:nvPr/>
          </p:nvSpPr>
          <p:spPr>
            <a:xfrm rot="5400000">
              <a:off x="7225618" y="3220043"/>
              <a:ext cx="301388" cy="34659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7231340" y="5118537"/>
              <a:ext cx="301388" cy="34659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Half Frame 31"/>
            <p:cNvSpPr/>
            <p:nvPr/>
          </p:nvSpPr>
          <p:spPr>
            <a:xfrm>
              <a:off x="3388060" y="3250137"/>
              <a:ext cx="301388" cy="34659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 name="TextBox 5"/>
          <p:cNvSpPr txBox="1"/>
          <p:nvPr/>
        </p:nvSpPr>
        <p:spPr>
          <a:xfrm>
            <a:off x="453475" y="4999713"/>
            <a:ext cx="2526208" cy="1292662"/>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Attach a Reese’s Peanut Butter Cup in the center of the shortbread cookie with icing.</a:t>
            </a:r>
          </a:p>
          <a:p>
            <a:pPr marL="228600" lvl="0" indent="-228600">
              <a:buFont typeface="+mj-lt"/>
              <a:buAutoNum type="arabicPeriod"/>
            </a:pPr>
            <a:r>
              <a:rPr lang="en-US" sz="1100" dirty="0" smtClean="0"/>
              <a:t>Pipe more icing around the cup.</a:t>
            </a:r>
          </a:p>
          <a:p>
            <a:pPr marL="228600" lvl="0" indent="-228600">
              <a:buFont typeface="+mj-lt"/>
              <a:buAutoNum type="arabicPeriod"/>
            </a:pPr>
            <a:r>
              <a:rPr lang="en-US" sz="1100" dirty="0" smtClean="0"/>
              <a:t>Decorate with an M&amp;M or whatever for the buckle of the hat.</a:t>
            </a:r>
            <a:endParaRPr lang="en-US" sz="1100" dirty="0"/>
          </a:p>
        </p:txBody>
      </p:sp>
      <p:sp>
        <p:nvSpPr>
          <p:cNvPr id="23" name="TextBox 22"/>
          <p:cNvSpPr txBox="1"/>
          <p:nvPr/>
        </p:nvSpPr>
        <p:spPr>
          <a:xfrm>
            <a:off x="5415148" y="8247192"/>
            <a:ext cx="2030681"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25" name="TextBox 24"/>
          <p:cNvSpPr txBox="1"/>
          <p:nvPr/>
        </p:nvSpPr>
        <p:spPr>
          <a:xfrm>
            <a:off x="5427023" y="7742516"/>
            <a:ext cx="1995055" cy="461665"/>
          </a:xfrm>
          <a:prstGeom prst="rect">
            <a:avLst/>
          </a:prstGeom>
          <a:noFill/>
          <a:ln w="63500" cmpd="thinThick">
            <a:solidFill>
              <a:srgbClr val="92D05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1972 Gulf Green </a:t>
            </a:r>
          </a:p>
          <a:p>
            <a:pPr algn="ctr"/>
            <a:r>
              <a:rPr lang="en-US" sz="1200" i="1" dirty="0" smtClean="0">
                <a:latin typeface="Helvetica" pitchFamily="34" charset="0"/>
                <a:cs typeface="Helvetica" pitchFamily="34" charset="0"/>
              </a:rPr>
              <a:t>Camaro RS</a:t>
            </a:r>
            <a:endParaRPr lang="en-US" sz="1600" i="1" dirty="0">
              <a:latin typeface="Helvetica" pitchFamily="34" charset="0"/>
              <a:cs typeface="Helvetica"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3475" y="5074140"/>
            <a:ext cx="2513009" cy="1123384"/>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Attach a Hershey’s Kiss on one side of a Nutter Butter cookie with icing.</a:t>
            </a:r>
          </a:p>
          <a:p>
            <a:pPr marL="228600" lvl="0" indent="-228600">
              <a:buFont typeface="+mj-lt"/>
              <a:buAutoNum type="arabicPeriod"/>
            </a:pPr>
            <a:r>
              <a:rPr lang="en-US" sz="1100" dirty="0" smtClean="0"/>
              <a:t>Attach a Butter Scotch morsel on the other side of the Nutter Butter cookie with icing.</a:t>
            </a:r>
            <a:endParaRPr lang="en-US" sz="1100"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81633" y="4140975"/>
            <a:ext cx="2899685" cy="784830"/>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7475"/>
            <a:r>
              <a:rPr lang="en-US" sz="1100" dirty="0" smtClean="0"/>
              <a:t>Nutter Butter Bite Cookies</a:t>
            </a:r>
          </a:p>
          <a:p>
            <a:pPr marL="117475"/>
            <a:r>
              <a:rPr lang="en-US" sz="1100" dirty="0" smtClean="0"/>
              <a:t>Hershey Kisses</a:t>
            </a:r>
          </a:p>
          <a:p>
            <a:pPr marL="117475"/>
            <a:r>
              <a:rPr lang="en-US" sz="1100" dirty="0" smtClean="0"/>
              <a:t>Butter Scotch morsels </a:t>
            </a:r>
            <a:endParaRPr lang="en-US" sz="1100" dirty="0"/>
          </a:p>
        </p:txBody>
      </p:sp>
      <p:sp>
        <p:nvSpPr>
          <p:cNvPr id="21" name="TextBox 20"/>
          <p:cNvSpPr txBox="1"/>
          <p:nvPr/>
        </p:nvSpPr>
        <p:spPr>
          <a:xfrm>
            <a:off x="3200401" y="5681142"/>
            <a:ext cx="4253024"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Mary &amp; Chuck </a:t>
            </a:r>
            <a:r>
              <a:rPr lang="en-US" sz="900" i="1" dirty="0" err="1" smtClean="0">
                <a:latin typeface="Helvetica" pitchFamily="34" charset="0"/>
                <a:cs typeface="Helvetica" pitchFamily="34" charset="0"/>
              </a:rPr>
              <a:t>Connoyer</a:t>
            </a:r>
            <a:endParaRPr lang="en-US" sz="900" i="1" dirty="0" smtClean="0">
              <a:latin typeface="Helvetica" pitchFamily="34" charset="0"/>
              <a:cs typeface="Helvetica" pitchFamily="34" charset="0"/>
            </a:endParaRPr>
          </a:p>
        </p:txBody>
      </p:sp>
      <p:sp>
        <p:nvSpPr>
          <p:cNvPr id="29" name="TextBox 28"/>
          <p:cNvSpPr txBox="1"/>
          <p:nvPr/>
        </p:nvSpPr>
        <p:spPr>
          <a:xfrm>
            <a:off x="379367" y="3868581"/>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48 cookies</a:t>
            </a:r>
          </a:p>
        </p:txBody>
      </p:sp>
      <p:grpSp>
        <p:nvGrpSpPr>
          <p:cNvPr id="2" name="Group 21"/>
          <p:cNvGrpSpPr/>
          <p:nvPr/>
        </p:nvGrpSpPr>
        <p:grpSpPr>
          <a:xfrm>
            <a:off x="499730" y="7272670"/>
            <a:ext cx="4589715" cy="1818168"/>
            <a:chOff x="478465" y="7432158"/>
            <a:chExt cx="4589715" cy="1818168"/>
          </a:xfrm>
        </p:grpSpPr>
        <p:sp>
          <p:nvSpPr>
            <p:cNvPr id="36" name="Rectangle 35"/>
            <p:cNvSpPr/>
            <p:nvPr/>
          </p:nvSpPr>
          <p:spPr>
            <a:xfrm>
              <a:off x="478465" y="7432158"/>
              <a:ext cx="4589715" cy="1818168"/>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p:cNvPicPr>
              <a:picLocks noChangeAspect="1" noChangeArrowheads="1"/>
            </p:cNvPicPr>
            <p:nvPr/>
          </p:nvPicPr>
          <p:blipFill>
            <a:blip r:embed="rId2" cstate="print"/>
            <a:srcRect/>
            <a:stretch>
              <a:fillRect/>
            </a:stretch>
          </p:blipFill>
          <p:spPr bwMode="auto">
            <a:xfrm>
              <a:off x="585790" y="7517220"/>
              <a:ext cx="4374963" cy="1637413"/>
            </a:xfrm>
            <a:prstGeom prst="rect">
              <a:avLst/>
            </a:prstGeom>
            <a:noFill/>
            <a:ln w="9525">
              <a:noFill/>
              <a:miter lim="800000"/>
              <a:headEnd/>
              <a:tailEnd/>
            </a:ln>
          </p:spPr>
        </p:pic>
      </p:grpSp>
      <p:sp>
        <p:nvSpPr>
          <p:cNvPr id="4" name="TextBox 3"/>
          <p:cNvSpPr txBox="1"/>
          <p:nvPr/>
        </p:nvSpPr>
        <p:spPr>
          <a:xfrm>
            <a:off x="3220872" y="1312566"/>
            <a:ext cx="4203510" cy="1446550"/>
          </a:xfrm>
          <a:prstGeom prst="rect">
            <a:avLst/>
          </a:prstGeom>
          <a:noFill/>
        </p:spPr>
        <p:txBody>
          <a:bodyPr wrap="square" rtlCol="0">
            <a:spAutoFit/>
          </a:bodyPr>
          <a:lstStyle/>
          <a:p>
            <a:pPr algn="ctr"/>
            <a:r>
              <a:rPr lang="en-US" sz="4400" dirty="0" smtClean="0">
                <a:effectLst>
                  <a:outerShdw blurRad="38100" dist="38100" dir="2700000" algn="tl">
                    <a:srgbClr val="000000">
                      <a:alpha val="43137"/>
                    </a:srgbClr>
                  </a:outerShdw>
                </a:effectLst>
                <a:latin typeface="Brush Script Std" pitchFamily="66" charset="0"/>
                <a:cs typeface="Helvetica" pitchFamily="34" charset="0"/>
              </a:rPr>
              <a:t>Acorn </a:t>
            </a:r>
          </a:p>
          <a:p>
            <a:pPr algn="ctr"/>
            <a:r>
              <a:rPr lang="en-US" sz="4400" dirty="0" smtClean="0">
                <a:effectLst>
                  <a:outerShdw blurRad="38100" dist="38100" dir="2700000" algn="tl">
                    <a:srgbClr val="000000">
                      <a:alpha val="43137"/>
                    </a:srgbClr>
                  </a:outerShdw>
                </a:effectLst>
                <a:latin typeface="Brush Script Std" pitchFamily="66" charset="0"/>
                <a:cs typeface="Helvetica" pitchFamily="34" charset="0"/>
              </a:rPr>
              <a:t>Cookies</a:t>
            </a:r>
            <a:endParaRPr lang="en-US" sz="4400" dirty="0">
              <a:effectLst>
                <a:outerShdw blurRad="38100" dist="38100" dir="2700000" algn="tl">
                  <a:srgbClr val="000000">
                    <a:alpha val="43137"/>
                  </a:srgbClr>
                </a:outerShdw>
              </a:effectLst>
              <a:latin typeface="Brush Script Std" pitchFamily="66" charset="0"/>
              <a:cs typeface="Helvetica" pitchFamily="34" charset="0"/>
            </a:endParaRPr>
          </a:p>
        </p:txBody>
      </p:sp>
      <p:grpSp>
        <p:nvGrpSpPr>
          <p:cNvPr id="23" name="Group 22"/>
          <p:cNvGrpSpPr/>
          <p:nvPr/>
        </p:nvGrpSpPr>
        <p:grpSpPr>
          <a:xfrm>
            <a:off x="3142470" y="2851808"/>
            <a:ext cx="4423638" cy="2837148"/>
            <a:chOff x="3388060" y="3242647"/>
            <a:chExt cx="4161550" cy="2669055"/>
          </a:xfrm>
        </p:grpSpPr>
        <p:pic>
          <p:nvPicPr>
            <p:cNvPr id="17411" name="Picture 3"/>
            <p:cNvPicPr>
              <a:picLocks noChangeAspect="1" noChangeArrowheads="1"/>
            </p:cNvPicPr>
            <p:nvPr/>
          </p:nvPicPr>
          <p:blipFill>
            <a:blip r:embed="rId3" cstate="print"/>
            <a:srcRect/>
            <a:stretch>
              <a:fillRect/>
            </a:stretch>
          </p:blipFill>
          <p:spPr bwMode="auto">
            <a:xfrm>
              <a:off x="3482384" y="3361438"/>
              <a:ext cx="3968606" cy="2454571"/>
            </a:xfrm>
            <a:prstGeom prst="rect">
              <a:avLst/>
            </a:prstGeom>
            <a:noFill/>
            <a:ln w="9525">
              <a:noFill/>
              <a:miter lim="800000"/>
              <a:headEnd/>
              <a:tailEnd/>
            </a:ln>
          </p:spPr>
        </p:pic>
        <p:sp>
          <p:nvSpPr>
            <p:cNvPr id="27" name="Half Frame 26"/>
            <p:cNvSpPr/>
            <p:nvPr/>
          </p:nvSpPr>
          <p:spPr>
            <a:xfrm rot="16200000">
              <a:off x="3421915" y="5578793"/>
              <a:ext cx="301388" cy="34659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Half Frame 27"/>
            <p:cNvSpPr/>
            <p:nvPr/>
          </p:nvSpPr>
          <p:spPr>
            <a:xfrm rot="5400000">
              <a:off x="7225618" y="3220043"/>
              <a:ext cx="301388" cy="34659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7231341" y="5565105"/>
              <a:ext cx="301388" cy="34659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Half Frame 31"/>
            <p:cNvSpPr/>
            <p:nvPr/>
          </p:nvSpPr>
          <p:spPr>
            <a:xfrm>
              <a:off x="3388060" y="3250137"/>
              <a:ext cx="301388" cy="34659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25" name="Picture 24"/>
          <p:cNvPicPr/>
          <p:nvPr/>
        </p:nvPicPr>
        <p:blipFill>
          <a:blip r:embed="rId4" cstate="print"/>
          <a:srcRect/>
          <a:stretch>
            <a:fillRect/>
          </a:stretch>
        </p:blipFill>
        <p:spPr bwMode="auto">
          <a:xfrm rot="21153663">
            <a:off x="660155" y="314055"/>
            <a:ext cx="1654810" cy="1543050"/>
          </a:xfrm>
          <a:prstGeom prst="rect">
            <a:avLst/>
          </a:prstGeom>
          <a:noFill/>
          <a:ln w="9525">
            <a:noFill/>
            <a:miter lim="800000"/>
            <a:headEnd/>
            <a:tailEnd/>
          </a:ln>
        </p:spPr>
      </p:pic>
      <p:pic>
        <p:nvPicPr>
          <p:cNvPr id="26" name="Picture 25"/>
          <p:cNvPicPr/>
          <p:nvPr/>
        </p:nvPicPr>
        <p:blipFill>
          <a:blip r:embed="rId4" cstate="print"/>
          <a:srcRect/>
          <a:stretch>
            <a:fillRect/>
          </a:stretch>
        </p:blipFill>
        <p:spPr bwMode="auto">
          <a:xfrm rot="14836214">
            <a:off x="1325522" y="1963576"/>
            <a:ext cx="1284661" cy="1197900"/>
          </a:xfrm>
          <a:prstGeom prst="rect">
            <a:avLst/>
          </a:prstGeom>
          <a:noFill/>
          <a:ln w="9525">
            <a:noFill/>
            <a:miter lim="800000"/>
            <a:headEnd/>
            <a:tailEnd/>
          </a:ln>
        </p:spPr>
      </p:pic>
      <p:pic>
        <p:nvPicPr>
          <p:cNvPr id="33" name="Picture 32"/>
          <p:cNvPicPr/>
          <p:nvPr/>
        </p:nvPicPr>
        <p:blipFill>
          <a:blip r:embed="rId4" cstate="print"/>
          <a:srcRect/>
          <a:stretch>
            <a:fillRect/>
          </a:stretch>
        </p:blipFill>
        <p:spPr bwMode="auto">
          <a:xfrm rot="3275620">
            <a:off x="2433221" y="989405"/>
            <a:ext cx="1456731" cy="1358349"/>
          </a:xfrm>
          <a:prstGeom prst="rect">
            <a:avLst/>
          </a:prstGeom>
          <a:noFill/>
          <a:ln w="9525">
            <a:noFill/>
            <a:miter lim="800000"/>
            <a:headEnd/>
            <a:tailEnd/>
          </a:ln>
        </p:spPr>
      </p:pic>
      <p:pic>
        <p:nvPicPr>
          <p:cNvPr id="35" name="Picture 34"/>
          <p:cNvPicPr/>
          <p:nvPr/>
        </p:nvPicPr>
        <p:blipFill>
          <a:blip r:embed="rId4" cstate="print"/>
          <a:srcRect/>
          <a:stretch>
            <a:fillRect/>
          </a:stretch>
        </p:blipFill>
        <p:spPr bwMode="auto">
          <a:xfrm rot="21092680">
            <a:off x="3371974" y="5731394"/>
            <a:ext cx="1129072" cy="1052819"/>
          </a:xfrm>
          <a:prstGeom prst="rect">
            <a:avLst/>
          </a:prstGeom>
          <a:noFill/>
          <a:ln w="9525">
            <a:noFill/>
            <a:miter lim="800000"/>
            <a:headEnd/>
            <a:tailEnd/>
          </a:ln>
        </p:spPr>
      </p:pic>
      <p:sp>
        <p:nvSpPr>
          <p:cNvPr id="24" name="TextBox 23"/>
          <p:cNvSpPr txBox="1"/>
          <p:nvPr/>
        </p:nvSpPr>
        <p:spPr>
          <a:xfrm>
            <a:off x="5415148" y="8247192"/>
            <a:ext cx="2030681"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37" name="TextBox 36"/>
          <p:cNvSpPr txBox="1"/>
          <p:nvPr/>
        </p:nvSpPr>
        <p:spPr>
          <a:xfrm>
            <a:off x="5427023" y="7742516"/>
            <a:ext cx="1995055" cy="461665"/>
          </a:xfrm>
          <a:prstGeom prst="rect">
            <a:avLst/>
          </a:prstGeom>
          <a:noFill/>
          <a:ln w="63500" cmpd="thinThick">
            <a:solidFill>
              <a:srgbClr val="92D05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1972 Gulf Green </a:t>
            </a:r>
          </a:p>
          <a:p>
            <a:pPr algn="ctr"/>
            <a:r>
              <a:rPr lang="en-US" sz="1200" i="1" dirty="0" smtClean="0">
                <a:latin typeface="Helvetica" pitchFamily="34" charset="0"/>
                <a:cs typeface="Helvetica" pitchFamily="34" charset="0"/>
              </a:rPr>
              <a:t>Camaro RS</a:t>
            </a:r>
            <a:endParaRPr lang="en-US" sz="1600" i="1" dirty="0">
              <a:latin typeface="Helvetica" pitchFamily="34" charset="0"/>
              <a:cs typeface="Helvetica"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4892" y="3132404"/>
            <a:ext cx="5186855" cy="1954381"/>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9063"/>
            <a:r>
              <a:rPr lang="en-US" sz="1100" dirty="0" smtClean="0"/>
              <a:t>3/4 cup unsalted butter, softened </a:t>
            </a:r>
          </a:p>
          <a:p>
            <a:pPr marL="119063"/>
            <a:r>
              <a:rPr lang="en-US" sz="1100" dirty="0" smtClean="0"/>
              <a:t>3/4 cup brown sugar </a:t>
            </a:r>
          </a:p>
          <a:p>
            <a:pPr marL="119063"/>
            <a:r>
              <a:rPr lang="en-US" sz="1100" dirty="0" smtClean="0"/>
              <a:t>1/4 cup granulated sugar </a:t>
            </a:r>
          </a:p>
          <a:p>
            <a:pPr marL="119063"/>
            <a:r>
              <a:rPr lang="en-US" sz="1100" dirty="0" smtClean="0"/>
              <a:t>1 egg </a:t>
            </a:r>
          </a:p>
          <a:p>
            <a:pPr marL="119063"/>
            <a:r>
              <a:rPr lang="en-US" sz="1100" dirty="0" smtClean="0"/>
              <a:t>2 teaspoon vanilla extract </a:t>
            </a:r>
          </a:p>
          <a:p>
            <a:pPr marL="119063"/>
            <a:r>
              <a:rPr lang="en-US" sz="1100" dirty="0" smtClean="0"/>
              <a:t>2 cup all purpose flour </a:t>
            </a:r>
          </a:p>
          <a:p>
            <a:pPr marL="119063"/>
            <a:r>
              <a:rPr lang="en-US" sz="1100" dirty="0" smtClean="0"/>
              <a:t>2 teaspoon cornstarch </a:t>
            </a:r>
          </a:p>
          <a:p>
            <a:pPr marL="119063"/>
            <a:r>
              <a:rPr lang="en-US" sz="1100" dirty="0" smtClean="0"/>
              <a:t>1 teaspoon baking soda </a:t>
            </a:r>
          </a:p>
          <a:p>
            <a:pPr marL="119063"/>
            <a:r>
              <a:rPr lang="en-US" sz="1100" dirty="0" smtClean="0"/>
              <a:t>1/2 teaspoon salt </a:t>
            </a:r>
          </a:p>
          <a:p>
            <a:pPr marL="119063"/>
            <a:r>
              <a:rPr lang="en-US" sz="1100" dirty="0" smtClean="0"/>
              <a:t>1 cup bittersweet chocolate chips</a:t>
            </a:r>
            <a:endParaRPr lang="en-US" sz="1100" dirty="0"/>
          </a:p>
        </p:txBody>
      </p:sp>
      <p:sp>
        <p:nvSpPr>
          <p:cNvPr id="6" name="TextBox 5"/>
          <p:cNvSpPr txBox="1"/>
          <p:nvPr/>
        </p:nvSpPr>
        <p:spPr>
          <a:xfrm>
            <a:off x="565460" y="5206562"/>
            <a:ext cx="6259129" cy="2139047"/>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5425" indent="-225425"/>
            <a:r>
              <a:rPr lang="en-US" sz="1100" dirty="0" smtClean="0"/>
              <a:t>1.  Preheat oven to 350 ̊F.</a:t>
            </a:r>
          </a:p>
          <a:p>
            <a:pPr marL="225425" indent="-225425"/>
            <a:r>
              <a:rPr lang="en-US" sz="1100" dirty="0" smtClean="0"/>
              <a:t>2.  In the bowl of a stand mixer fitted with a paddle attachment, cream together butter and sugars until fluffy and light in color.</a:t>
            </a:r>
          </a:p>
          <a:p>
            <a:pPr marL="225425" indent="-225425"/>
            <a:r>
              <a:rPr lang="en-US" sz="1100" dirty="0" smtClean="0"/>
              <a:t>3.  Add egg and vanilla and blend.</a:t>
            </a:r>
          </a:p>
          <a:p>
            <a:pPr marL="225425" indent="-225425"/>
            <a:r>
              <a:rPr lang="en-US" sz="1100" dirty="0" smtClean="0"/>
              <a:t>4.  Mix in flour, cornstarch, baking soda, and salt. </a:t>
            </a:r>
          </a:p>
          <a:p>
            <a:pPr marL="225425" indent="-225425"/>
            <a:r>
              <a:rPr lang="en-US" sz="1100" dirty="0" smtClean="0"/>
              <a:t>5.  Stir in chocolate chunks.</a:t>
            </a:r>
          </a:p>
          <a:p>
            <a:pPr marL="225425" indent="-225425"/>
            <a:r>
              <a:rPr lang="en-US" sz="1100" dirty="0" smtClean="0"/>
              <a:t>6.  Using a standard-sized cookie scoop or tablespoon, drop dough onto a prepared baking sheet.  </a:t>
            </a:r>
          </a:p>
          <a:p>
            <a:pPr marL="225425" indent="-225425"/>
            <a:r>
              <a:rPr lang="en-US" sz="1100" dirty="0" smtClean="0"/>
              <a:t>7. Bake for 8-10 minutes, until barely golden brown around the edges.  (The tops will not brown; do NOT cook longer than ten minutes.)</a:t>
            </a:r>
          </a:p>
          <a:p>
            <a:pPr marL="225425" indent="-225425"/>
            <a:r>
              <a:rPr lang="en-US" sz="1100" dirty="0" smtClean="0"/>
              <a:t>8.  Place the baking sheet on a wire rack and cool for five minutes.  </a:t>
            </a:r>
          </a:p>
          <a:p>
            <a:pPr marL="225425" indent="-225425"/>
            <a:r>
              <a:rPr lang="en-US" sz="1100" dirty="0" smtClean="0"/>
              <a:t>9.  Remove cookies from the baking sheet and let cool completely.</a:t>
            </a:r>
            <a:endParaRPr lang="en-US" sz="1100" dirty="0"/>
          </a:p>
        </p:txBody>
      </p:sp>
      <p:sp>
        <p:nvSpPr>
          <p:cNvPr id="7" name="TextBox 6"/>
          <p:cNvSpPr txBox="1"/>
          <p:nvPr/>
        </p:nvSpPr>
        <p:spPr>
          <a:xfrm>
            <a:off x="4868125" y="7999267"/>
            <a:ext cx="2232838" cy="461665"/>
          </a:xfrm>
          <a:prstGeom prst="rect">
            <a:avLst/>
          </a:prstGeom>
          <a:noFill/>
          <a:ln w="47625" cmpd="thinThick">
            <a:solidFill>
              <a:schemeClr val="accent6">
                <a:lumMod val="75000"/>
              </a:schemeClr>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2010 Camaro 2SS </a:t>
            </a:r>
          </a:p>
          <a:p>
            <a:pPr algn="ctr"/>
            <a:r>
              <a:rPr lang="en-US" sz="1200" i="1" dirty="0" smtClean="0">
                <a:latin typeface="Helvetica" pitchFamily="34" charset="0"/>
                <a:cs typeface="Helvetica" pitchFamily="34" charset="0"/>
              </a:rPr>
              <a:t>Inferno Orange</a:t>
            </a:r>
          </a:p>
        </p:txBody>
      </p:sp>
      <p:sp>
        <p:nvSpPr>
          <p:cNvPr id="18" name="TextBox 17"/>
          <p:cNvSpPr txBox="1"/>
          <p:nvPr/>
        </p:nvSpPr>
        <p:spPr>
          <a:xfrm>
            <a:off x="3491374" y="4644624"/>
            <a:ext cx="3808059"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Danielle Corcoran</a:t>
            </a:r>
          </a:p>
        </p:txBody>
      </p:sp>
      <p:sp>
        <p:nvSpPr>
          <p:cNvPr id="20" name="TextBox 19"/>
          <p:cNvSpPr txBox="1"/>
          <p:nvPr/>
        </p:nvSpPr>
        <p:spPr>
          <a:xfrm>
            <a:off x="4840014" y="8483861"/>
            <a:ext cx="228600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p:nvPr/>
        </p:nvPicPr>
        <p:blipFill>
          <a:blip r:embed="rId2" cstate="print"/>
          <a:srcRect/>
          <a:stretch>
            <a:fillRect/>
          </a:stretch>
        </p:blipFill>
        <p:spPr bwMode="auto">
          <a:xfrm>
            <a:off x="1062939" y="297871"/>
            <a:ext cx="2365998" cy="2705615"/>
          </a:xfrm>
          <a:prstGeom prst="rect">
            <a:avLst/>
          </a:prstGeom>
          <a:noFill/>
          <a:ln w="9525">
            <a:noFill/>
            <a:miter lim="800000"/>
            <a:headEnd/>
            <a:tailEnd/>
          </a:ln>
        </p:spPr>
      </p:pic>
      <p:sp>
        <p:nvSpPr>
          <p:cNvPr id="29" name="TextBox 28"/>
          <p:cNvSpPr txBox="1"/>
          <p:nvPr/>
        </p:nvSpPr>
        <p:spPr>
          <a:xfrm>
            <a:off x="612594" y="2910411"/>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varies</a:t>
            </a:r>
          </a:p>
        </p:txBody>
      </p:sp>
      <p:sp>
        <p:nvSpPr>
          <p:cNvPr id="4" name="TextBox 3"/>
          <p:cNvSpPr txBox="1"/>
          <p:nvPr/>
        </p:nvSpPr>
        <p:spPr>
          <a:xfrm>
            <a:off x="3081646" y="899383"/>
            <a:ext cx="4690754" cy="1077218"/>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Best-Ever </a:t>
            </a:r>
          </a:p>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Chocolate Chip Cookies</a:t>
            </a:r>
            <a:endParaRPr lang="en-US" sz="3200" dirty="0">
              <a:effectLst>
                <a:outerShdw blurRad="38100" dist="38100" dir="2700000" algn="tl">
                  <a:srgbClr val="000000">
                    <a:alpha val="43137"/>
                  </a:srgbClr>
                </a:outerShdw>
              </a:effectLst>
              <a:latin typeface="Brush Script Std" pitchFamily="66" charset="0"/>
              <a:cs typeface="Helvetica" pitchFamily="34" charset="0"/>
            </a:endParaRPr>
          </a:p>
        </p:txBody>
      </p:sp>
      <p:grpSp>
        <p:nvGrpSpPr>
          <p:cNvPr id="23" name="Group 22"/>
          <p:cNvGrpSpPr/>
          <p:nvPr/>
        </p:nvGrpSpPr>
        <p:grpSpPr>
          <a:xfrm>
            <a:off x="561940" y="7564510"/>
            <a:ext cx="4008474" cy="1860698"/>
            <a:chOff x="457200" y="7697972"/>
            <a:chExt cx="3668974" cy="1648047"/>
          </a:xfrm>
        </p:grpSpPr>
        <p:sp>
          <p:nvSpPr>
            <p:cNvPr id="31" name="Rectangle 30"/>
            <p:cNvSpPr/>
            <p:nvPr/>
          </p:nvSpPr>
          <p:spPr>
            <a:xfrm>
              <a:off x="457200" y="7697972"/>
              <a:ext cx="3668974" cy="1648047"/>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563525" y="7814726"/>
              <a:ext cx="3487479" cy="1426517"/>
            </a:xfrm>
            <a:prstGeom prst="rect">
              <a:avLst/>
            </a:prstGeom>
            <a:noFill/>
            <a:ln w="9525">
              <a:noFill/>
              <a:miter lim="800000"/>
              <a:headEnd/>
              <a:tailEnd/>
            </a:ln>
          </p:spPr>
        </p:pic>
      </p:grpSp>
      <p:pic>
        <p:nvPicPr>
          <p:cNvPr id="2050" name="Picture 2"/>
          <p:cNvPicPr>
            <a:picLocks noChangeAspect="1" noChangeArrowheads="1"/>
          </p:cNvPicPr>
          <p:nvPr/>
        </p:nvPicPr>
        <p:blipFill>
          <a:blip r:embed="rId4" cstate="print"/>
          <a:srcRect/>
          <a:stretch>
            <a:fillRect/>
          </a:stretch>
        </p:blipFill>
        <p:spPr bwMode="auto">
          <a:xfrm>
            <a:off x="3512432" y="2390947"/>
            <a:ext cx="3887989" cy="2144111"/>
          </a:xfrm>
          <a:prstGeom prst="rect">
            <a:avLst/>
          </a:prstGeom>
          <a:noFill/>
          <a:ln w="9525">
            <a:noFill/>
            <a:miter lim="800000"/>
            <a:headEnd/>
            <a:tailEnd/>
          </a:ln>
        </p:spPr>
      </p:pic>
      <p:sp>
        <p:nvSpPr>
          <p:cNvPr id="39" name="Half Frame 38"/>
          <p:cNvSpPr/>
          <p:nvPr/>
        </p:nvSpPr>
        <p:spPr>
          <a:xfrm>
            <a:off x="3409163" y="2288206"/>
            <a:ext cx="369361" cy="42476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Half Frame 43"/>
          <p:cNvSpPr/>
          <p:nvPr/>
        </p:nvSpPr>
        <p:spPr>
          <a:xfrm rot="16200000">
            <a:off x="3466961" y="4240707"/>
            <a:ext cx="369361" cy="42476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Half Frame 42"/>
          <p:cNvSpPr/>
          <p:nvPr/>
        </p:nvSpPr>
        <p:spPr>
          <a:xfrm rot="5400000">
            <a:off x="7085065" y="2285760"/>
            <a:ext cx="369361" cy="42476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Half Frame 44"/>
          <p:cNvSpPr/>
          <p:nvPr/>
        </p:nvSpPr>
        <p:spPr>
          <a:xfrm rot="10800000">
            <a:off x="7072675" y="4193000"/>
            <a:ext cx="369361" cy="42476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5885" y="5063507"/>
            <a:ext cx="5203046" cy="2477601"/>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Preheat oven to 325 ̊F.</a:t>
            </a:r>
          </a:p>
          <a:p>
            <a:pPr marL="228600" lvl="0" indent="-228600">
              <a:buFont typeface="+mj-lt"/>
              <a:buAutoNum type="arabicPeriod"/>
            </a:pPr>
            <a:r>
              <a:rPr lang="en-US" sz="1100" dirty="0" smtClean="0"/>
              <a:t>Lightly grease cookie sheets.</a:t>
            </a:r>
          </a:p>
          <a:p>
            <a:pPr marL="228600" lvl="0" indent="-228600">
              <a:buFont typeface="+mj-lt"/>
              <a:buAutoNum type="arabicPeriod"/>
            </a:pPr>
            <a:r>
              <a:rPr lang="en-US" sz="1100" dirty="0" smtClean="0"/>
              <a:t>In a large bowl, beat brown sugar and 1 cup margarine until light and fluffy.</a:t>
            </a:r>
          </a:p>
          <a:p>
            <a:pPr marL="228600" lvl="0" indent="-228600">
              <a:buFont typeface="+mj-lt"/>
              <a:buAutoNum type="arabicPeriod"/>
            </a:pPr>
            <a:r>
              <a:rPr lang="en-US" sz="1100" dirty="0" smtClean="0"/>
              <a:t>Add egg yolks; blend well.</a:t>
            </a:r>
          </a:p>
          <a:p>
            <a:pPr marL="228600" lvl="0" indent="-228600">
              <a:buFont typeface="+mj-lt"/>
              <a:buAutoNum type="arabicPeriod"/>
            </a:pPr>
            <a:r>
              <a:rPr lang="en-US" sz="1100" dirty="0" smtClean="0"/>
              <a:t>Lightly spoon flour into measuring cup; level off.</a:t>
            </a:r>
          </a:p>
          <a:p>
            <a:pPr marL="228600" lvl="0" indent="-228600">
              <a:buFont typeface="+mj-lt"/>
              <a:buAutoNum type="arabicPeriod"/>
            </a:pPr>
            <a:r>
              <a:rPr lang="en-US" sz="1100" dirty="0" smtClean="0"/>
              <a:t>Add flour and 1/8 teaspoon salt to the sugar mixture; mix well.</a:t>
            </a:r>
          </a:p>
          <a:p>
            <a:pPr marL="228600" lvl="0" indent="-228600">
              <a:buFont typeface="+mj-lt"/>
              <a:buAutoNum type="arabicPeriod"/>
            </a:pPr>
            <a:r>
              <a:rPr lang="en-US" sz="1100" dirty="0" smtClean="0"/>
              <a:t>In a small bowl, slightly beat egg whites.</a:t>
            </a:r>
          </a:p>
          <a:p>
            <a:pPr marL="228600" lvl="0" indent="-228600">
              <a:buFont typeface="+mj-lt"/>
              <a:buAutoNum type="arabicPeriod"/>
            </a:pPr>
            <a:r>
              <a:rPr lang="en-US" sz="1100" dirty="0" smtClean="0"/>
              <a:t>Shape dough into ¾-inch balls.</a:t>
            </a:r>
          </a:p>
          <a:p>
            <a:pPr marL="228600" lvl="0" indent="-228600">
              <a:buFont typeface="+mj-lt"/>
              <a:buAutoNum type="arabicPeriod"/>
            </a:pPr>
            <a:r>
              <a:rPr lang="en-US" sz="1100" dirty="0" smtClean="0"/>
              <a:t>Dip balls in egg whites; roll in pecans.</a:t>
            </a:r>
          </a:p>
          <a:p>
            <a:pPr marL="228600" lvl="0" indent="-228600">
              <a:buFont typeface="+mj-lt"/>
              <a:buAutoNum type="arabicPeriod"/>
            </a:pPr>
            <a:r>
              <a:rPr lang="en-US" sz="1100" dirty="0" smtClean="0"/>
              <a:t>Place cookie balls 2 inches apart on the greased cookie sheet.</a:t>
            </a:r>
          </a:p>
          <a:p>
            <a:pPr marL="228600" lvl="0" indent="-228600">
              <a:buFont typeface="+mj-lt"/>
              <a:buAutoNum type="arabicPeriod"/>
            </a:pPr>
            <a:r>
              <a:rPr lang="en-US" sz="1100" dirty="0" smtClean="0"/>
              <a:t>With thumb, make imprint in the center of each cookie. </a:t>
            </a:r>
          </a:p>
          <a:p>
            <a:pPr marL="228600" lvl="0" indent="-228600">
              <a:buFont typeface="+mj-lt"/>
              <a:buAutoNum type="arabicPeriod"/>
            </a:pPr>
            <a:r>
              <a:rPr lang="en-US" sz="1100" dirty="0" smtClean="0"/>
              <a:t>Bake about 10-15 minutes until edges are a light golden brown.</a:t>
            </a:r>
          </a:p>
          <a:p>
            <a:pPr marL="228600" lvl="0" indent="-228600">
              <a:buFont typeface="+mj-lt"/>
              <a:buAutoNum type="arabicPeriod"/>
            </a:pPr>
            <a:r>
              <a:rPr lang="en-US" sz="1100" dirty="0" smtClean="0"/>
              <a:t>Immediately remove from the cookie sheet to cool and fill with the frosting.</a:t>
            </a:r>
            <a:endParaRPr lang="en-US" sz="1100"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85940" y="2227114"/>
            <a:ext cx="2899685" cy="2816156"/>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7475"/>
            <a:r>
              <a:rPr lang="en-US" sz="1100" b="1" dirty="0" smtClean="0"/>
              <a:t>Cookies</a:t>
            </a:r>
            <a:endParaRPr lang="en-US" sz="1100" dirty="0" smtClean="0"/>
          </a:p>
          <a:p>
            <a:pPr marL="117475"/>
            <a:r>
              <a:rPr lang="en-US" sz="1100" dirty="0" smtClean="0"/>
              <a:t>½ cup firmly packed brown sugar</a:t>
            </a:r>
          </a:p>
          <a:p>
            <a:pPr marL="117475"/>
            <a:r>
              <a:rPr lang="en-US" sz="1100" dirty="0" smtClean="0"/>
              <a:t>1 cup margarine or butter, softened</a:t>
            </a:r>
          </a:p>
          <a:p>
            <a:pPr marL="117475"/>
            <a:r>
              <a:rPr lang="en-US" sz="1100" dirty="0" smtClean="0"/>
              <a:t>2 eggs, separated</a:t>
            </a:r>
          </a:p>
          <a:p>
            <a:pPr marL="117475"/>
            <a:r>
              <a:rPr lang="en-US" sz="1100" dirty="0" smtClean="0"/>
              <a:t>2 cups all purpose or unbleached flour</a:t>
            </a:r>
          </a:p>
          <a:p>
            <a:pPr marL="117475"/>
            <a:r>
              <a:rPr lang="en-US" sz="1100" dirty="0" smtClean="0"/>
              <a:t>1/8 teaspoon salt</a:t>
            </a:r>
          </a:p>
          <a:p>
            <a:pPr marL="117475"/>
            <a:r>
              <a:rPr lang="en-US" sz="1100" dirty="0" smtClean="0"/>
              <a:t>1 ½ cups finely chopped pecans</a:t>
            </a:r>
          </a:p>
          <a:p>
            <a:pPr marL="117475"/>
            <a:endParaRPr lang="en-US" sz="1100" dirty="0" smtClean="0"/>
          </a:p>
          <a:p>
            <a:r>
              <a:rPr lang="en-US" sz="1100" b="1" dirty="0" smtClean="0"/>
              <a:t>Frosting</a:t>
            </a:r>
            <a:endParaRPr lang="en-US" sz="1100" dirty="0" smtClean="0"/>
          </a:p>
          <a:p>
            <a:pPr marL="117475"/>
            <a:r>
              <a:rPr lang="en-US" sz="1100" dirty="0" smtClean="0"/>
              <a:t>2 cups powdered sugar</a:t>
            </a:r>
          </a:p>
          <a:p>
            <a:pPr marL="117475"/>
            <a:r>
              <a:rPr lang="en-US" sz="1100" dirty="0" smtClean="0"/>
              <a:t>1/8 teaspoon salt</a:t>
            </a:r>
          </a:p>
          <a:p>
            <a:pPr marL="117475"/>
            <a:r>
              <a:rPr lang="en-US" sz="1100" dirty="0" smtClean="0"/>
              <a:t>3 tablespoons margarine or butter, softened</a:t>
            </a:r>
          </a:p>
          <a:p>
            <a:pPr marL="117475"/>
            <a:r>
              <a:rPr lang="en-US" sz="1100" dirty="0" smtClean="0"/>
              <a:t>½ teaspoon vanilla</a:t>
            </a:r>
          </a:p>
          <a:p>
            <a:pPr marL="117475"/>
            <a:r>
              <a:rPr lang="en-US" sz="1100" dirty="0" smtClean="0"/>
              <a:t>Food color</a:t>
            </a:r>
          </a:p>
          <a:p>
            <a:pPr marL="117475"/>
            <a:r>
              <a:rPr lang="en-US" sz="1100" dirty="0" smtClean="0"/>
              <a:t>1 to 2 tablespoons milk</a:t>
            </a:r>
          </a:p>
        </p:txBody>
      </p:sp>
      <p:sp>
        <p:nvSpPr>
          <p:cNvPr id="21" name="TextBox 20"/>
          <p:cNvSpPr txBox="1"/>
          <p:nvPr/>
        </p:nvSpPr>
        <p:spPr>
          <a:xfrm>
            <a:off x="3678864" y="4926228"/>
            <a:ext cx="3721397"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Mary &amp; Chuck </a:t>
            </a:r>
            <a:r>
              <a:rPr lang="en-US" sz="900" i="1" dirty="0" err="1" smtClean="0">
                <a:latin typeface="Helvetica" pitchFamily="34" charset="0"/>
                <a:cs typeface="Helvetica" pitchFamily="34" charset="0"/>
              </a:rPr>
              <a:t>Connoyer</a:t>
            </a:r>
            <a:endParaRPr lang="en-US" sz="900" i="1" dirty="0" smtClean="0">
              <a:latin typeface="Helvetica" pitchFamily="34" charset="0"/>
              <a:cs typeface="Helvetica" pitchFamily="34" charset="0"/>
            </a:endParaRPr>
          </a:p>
        </p:txBody>
      </p:sp>
      <p:sp>
        <p:nvSpPr>
          <p:cNvPr id="29" name="TextBox 28"/>
          <p:cNvSpPr txBox="1"/>
          <p:nvPr/>
        </p:nvSpPr>
        <p:spPr>
          <a:xfrm>
            <a:off x="336838" y="1975986"/>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48 cookies</a:t>
            </a:r>
          </a:p>
        </p:txBody>
      </p:sp>
      <p:grpSp>
        <p:nvGrpSpPr>
          <p:cNvPr id="2" name="Group 21"/>
          <p:cNvGrpSpPr/>
          <p:nvPr/>
        </p:nvGrpSpPr>
        <p:grpSpPr>
          <a:xfrm>
            <a:off x="499730" y="7708606"/>
            <a:ext cx="4589715" cy="1818168"/>
            <a:chOff x="478465" y="7432158"/>
            <a:chExt cx="4589715" cy="1818168"/>
          </a:xfrm>
        </p:grpSpPr>
        <p:sp>
          <p:nvSpPr>
            <p:cNvPr id="36" name="Rectangle 35"/>
            <p:cNvSpPr/>
            <p:nvPr/>
          </p:nvSpPr>
          <p:spPr>
            <a:xfrm>
              <a:off x="478465" y="7432158"/>
              <a:ext cx="4589715" cy="1818168"/>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p:cNvPicPr>
              <a:picLocks noChangeAspect="1" noChangeArrowheads="1"/>
            </p:cNvPicPr>
            <p:nvPr/>
          </p:nvPicPr>
          <p:blipFill>
            <a:blip r:embed="rId2" cstate="print"/>
            <a:srcRect/>
            <a:stretch>
              <a:fillRect/>
            </a:stretch>
          </p:blipFill>
          <p:spPr bwMode="auto">
            <a:xfrm>
              <a:off x="585790" y="7517220"/>
              <a:ext cx="4374963" cy="1637413"/>
            </a:xfrm>
            <a:prstGeom prst="rect">
              <a:avLst/>
            </a:prstGeom>
            <a:noFill/>
            <a:ln w="9525">
              <a:noFill/>
              <a:miter lim="800000"/>
              <a:headEnd/>
              <a:tailEnd/>
            </a:ln>
          </p:spPr>
        </p:pic>
      </p:grpSp>
      <p:pic>
        <p:nvPicPr>
          <p:cNvPr id="24" name="Picture 23"/>
          <p:cNvPicPr/>
          <p:nvPr/>
        </p:nvPicPr>
        <p:blipFill>
          <a:blip r:embed="rId3" cstate="print"/>
          <a:srcRect/>
          <a:stretch>
            <a:fillRect/>
          </a:stretch>
        </p:blipFill>
        <p:spPr bwMode="auto">
          <a:xfrm rot="11806903">
            <a:off x="2207442" y="239618"/>
            <a:ext cx="2031291" cy="2518386"/>
          </a:xfrm>
          <a:prstGeom prst="rect">
            <a:avLst/>
          </a:prstGeom>
          <a:noFill/>
          <a:ln w="9525">
            <a:noFill/>
            <a:miter lim="800000"/>
            <a:headEnd/>
            <a:tailEnd/>
          </a:ln>
        </p:spPr>
      </p:pic>
      <p:sp>
        <p:nvSpPr>
          <p:cNvPr id="4" name="TextBox 3"/>
          <p:cNvSpPr txBox="1"/>
          <p:nvPr/>
        </p:nvSpPr>
        <p:spPr>
          <a:xfrm>
            <a:off x="3498111" y="1212111"/>
            <a:ext cx="4040372" cy="1200329"/>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Grandma’s Thumbprint Cookies</a:t>
            </a:r>
            <a:endParaRPr lang="en-US" sz="3600" dirty="0">
              <a:effectLst>
                <a:outerShdw blurRad="38100" dist="38100" dir="2700000" algn="tl">
                  <a:srgbClr val="000000">
                    <a:alpha val="43137"/>
                  </a:srgbClr>
                </a:outerShdw>
              </a:effectLst>
              <a:latin typeface="Brush Script Std" pitchFamily="66" charset="0"/>
              <a:cs typeface="Helvetica" pitchFamily="34" charset="0"/>
            </a:endParaRPr>
          </a:p>
        </p:txBody>
      </p:sp>
      <p:pic>
        <p:nvPicPr>
          <p:cNvPr id="35" name="Picture 34"/>
          <p:cNvPicPr/>
          <p:nvPr/>
        </p:nvPicPr>
        <p:blipFill>
          <a:blip r:embed="rId4" cstate="print"/>
          <a:srcRect/>
          <a:stretch>
            <a:fillRect/>
          </a:stretch>
        </p:blipFill>
        <p:spPr bwMode="auto">
          <a:xfrm>
            <a:off x="765544" y="148856"/>
            <a:ext cx="1411472" cy="1764340"/>
          </a:xfrm>
          <a:prstGeom prst="rect">
            <a:avLst/>
          </a:prstGeom>
          <a:noFill/>
          <a:ln w="9525">
            <a:noFill/>
            <a:miter lim="800000"/>
            <a:headEnd/>
            <a:tailEnd/>
          </a:ln>
        </p:spPr>
      </p:pic>
      <p:pic>
        <p:nvPicPr>
          <p:cNvPr id="12290" name="Picture 2"/>
          <p:cNvPicPr>
            <a:picLocks noChangeAspect="1" noChangeArrowheads="1"/>
          </p:cNvPicPr>
          <p:nvPr/>
        </p:nvPicPr>
        <p:blipFill>
          <a:blip r:embed="rId5" cstate="print"/>
          <a:srcRect/>
          <a:stretch>
            <a:fillRect/>
          </a:stretch>
        </p:blipFill>
        <p:spPr bwMode="auto">
          <a:xfrm>
            <a:off x="3705225" y="2581276"/>
            <a:ext cx="3662363" cy="2287910"/>
          </a:xfrm>
          <a:prstGeom prst="rect">
            <a:avLst/>
          </a:prstGeom>
          <a:noFill/>
          <a:ln w="9525">
            <a:noFill/>
            <a:miter lim="800000"/>
            <a:headEnd/>
            <a:tailEnd/>
          </a:ln>
        </p:spPr>
      </p:pic>
      <p:sp>
        <p:nvSpPr>
          <p:cNvPr id="27" name="Half Frame 26"/>
          <p:cNvSpPr/>
          <p:nvPr/>
        </p:nvSpPr>
        <p:spPr>
          <a:xfrm rot="16200000">
            <a:off x="3643305" y="4599975"/>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7114939" y="4566374"/>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Half Frame 27"/>
          <p:cNvSpPr/>
          <p:nvPr/>
        </p:nvSpPr>
        <p:spPr>
          <a:xfrm rot="5400000">
            <a:off x="7103317" y="2473232"/>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Half Frame 31"/>
          <p:cNvSpPr/>
          <p:nvPr/>
        </p:nvSpPr>
        <p:spPr>
          <a:xfrm>
            <a:off x="3617949" y="2486170"/>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p:cNvSpPr txBox="1"/>
          <p:nvPr/>
        </p:nvSpPr>
        <p:spPr>
          <a:xfrm>
            <a:off x="5391398" y="8579701"/>
            <a:ext cx="2030681"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25" name="TextBox 24"/>
          <p:cNvSpPr txBox="1"/>
          <p:nvPr/>
        </p:nvSpPr>
        <p:spPr>
          <a:xfrm>
            <a:off x="5403273" y="8075025"/>
            <a:ext cx="1995055" cy="461665"/>
          </a:xfrm>
          <a:prstGeom prst="rect">
            <a:avLst/>
          </a:prstGeom>
          <a:noFill/>
          <a:ln w="63500" cmpd="thinThick">
            <a:solidFill>
              <a:srgbClr val="92D05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1972 Gulf Green </a:t>
            </a:r>
          </a:p>
          <a:p>
            <a:pPr algn="ctr"/>
            <a:r>
              <a:rPr lang="en-US" sz="1200" i="1" dirty="0" smtClean="0">
                <a:latin typeface="Helvetica" pitchFamily="34" charset="0"/>
                <a:cs typeface="Helvetica" pitchFamily="34" charset="0"/>
              </a:rPr>
              <a:t>Camaro RS</a:t>
            </a:r>
            <a:endParaRPr lang="en-US" sz="1600" i="1" dirty="0">
              <a:latin typeface="Helvetica" pitchFamily="34" charset="0"/>
              <a:cs typeface="Helvetica"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2210" y="4425554"/>
            <a:ext cx="5872897" cy="1969770"/>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Melt chocolate chips either by microwaving for </a:t>
            </a:r>
          </a:p>
          <a:p>
            <a:pPr marL="228600" lvl="0" indent="-228600"/>
            <a:r>
              <a:rPr lang="en-US" sz="1100" dirty="0" smtClean="0"/>
              <a:t>	30 seconds stirring and repeating until melted or on </a:t>
            </a:r>
          </a:p>
          <a:p>
            <a:pPr marL="228600" lvl="0" indent="-228600"/>
            <a:r>
              <a:rPr lang="en-US" sz="1100" dirty="0" smtClean="0"/>
              <a:t>	the stove over a double boiler. Allow to cool for 2-3 minutes.</a:t>
            </a:r>
          </a:p>
          <a:p>
            <a:pPr marL="228600" lvl="0" indent="-228600">
              <a:buFont typeface="+mj-lt"/>
              <a:buAutoNum type="arabicPeriod"/>
            </a:pPr>
            <a:r>
              <a:rPr lang="en-US" sz="1100" dirty="0" smtClean="0"/>
              <a:t>Dip a Nutter Butter in melted chocolate and spoon mixture over cookie to coat completely.</a:t>
            </a:r>
          </a:p>
          <a:p>
            <a:pPr marL="228600" lvl="0" indent="-228600">
              <a:buFont typeface="+mj-lt"/>
              <a:buAutoNum type="arabicPeriod"/>
            </a:pPr>
            <a:r>
              <a:rPr lang="en-US" sz="1100" dirty="0" smtClean="0"/>
              <a:t>Place on a wire rack to let excess drip off, use a spoon to smooth any finger spots.</a:t>
            </a:r>
          </a:p>
          <a:p>
            <a:pPr marL="228600" lvl="0" indent="-228600">
              <a:buFont typeface="+mj-lt"/>
              <a:buAutoNum type="arabicPeriod"/>
            </a:pPr>
            <a:r>
              <a:rPr lang="en-US" sz="1100" dirty="0" smtClean="0"/>
              <a:t>Press 2 candy eyes into each cookie.</a:t>
            </a:r>
          </a:p>
          <a:p>
            <a:pPr marL="228600" lvl="0" indent="-228600">
              <a:buFont typeface="+mj-lt"/>
              <a:buAutoNum type="arabicPeriod"/>
            </a:pPr>
            <a:r>
              <a:rPr lang="en-US" sz="1100" dirty="0" smtClean="0"/>
              <a:t>Press 1 Red Hot in for the nose.</a:t>
            </a:r>
          </a:p>
          <a:p>
            <a:pPr marL="228600" lvl="0" indent="-228600">
              <a:buFont typeface="+mj-lt"/>
              <a:buAutoNum type="arabicPeriod"/>
            </a:pPr>
            <a:r>
              <a:rPr lang="en-US" sz="1100" dirty="0" smtClean="0"/>
              <a:t>Dip ends of each pretzel in melted chocolate and position as antlers. (This can be done after the chocolate has set on the cookie.)</a:t>
            </a:r>
          </a:p>
          <a:p>
            <a:pPr marL="228600" lvl="0" indent="-228600">
              <a:buFont typeface="+mj-lt"/>
              <a:buAutoNum type="arabicPeriod"/>
            </a:pPr>
            <a:r>
              <a:rPr lang="en-US" sz="1100" dirty="0" smtClean="0"/>
              <a:t>Place in refrigerator for 10 minutes to set completely.</a:t>
            </a:r>
            <a:endParaRPr lang="en-US" sz="1100" dirty="0"/>
          </a:p>
        </p:txBody>
      </p:sp>
      <p:sp>
        <p:nvSpPr>
          <p:cNvPr id="20" name="TextBox 19"/>
          <p:cNvSpPr txBox="1"/>
          <p:nvPr/>
        </p:nvSpPr>
        <p:spPr>
          <a:xfrm>
            <a:off x="4678326" y="7960114"/>
            <a:ext cx="2764465"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45429" y="3226574"/>
            <a:ext cx="2170181" cy="1123384"/>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7475"/>
            <a:r>
              <a:rPr lang="en-US" sz="1100" dirty="0" smtClean="0"/>
              <a:t>Nutter Butter Cookies</a:t>
            </a:r>
          </a:p>
          <a:p>
            <a:pPr marL="117475"/>
            <a:r>
              <a:rPr lang="en-US" sz="1100" dirty="0" smtClean="0"/>
              <a:t>Dark chocolate chips, melted</a:t>
            </a:r>
          </a:p>
          <a:p>
            <a:pPr marL="117475"/>
            <a:r>
              <a:rPr lang="en-US" sz="1100" dirty="0" smtClean="0"/>
              <a:t>Mini pretzels</a:t>
            </a:r>
          </a:p>
          <a:p>
            <a:pPr marL="117475"/>
            <a:r>
              <a:rPr lang="en-US" sz="1100" dirty="0" smtClean="0"/>
              <a:t>Candy eyes</a:t>
            </a:r>
          </a:p>
          <a:p>
            <a:pPr marL="117475"/>
            <a:r>
              <a:rPr lang="en-US" sz="1100" dirty="0" smtClean="0"/>
              <a:t>Red hot candies</a:t>
            </a:r>
            <a:endParaRPr lang="en-US" sz="1100" dirty="0"/>
          </a:p>
        </p:txBody>
      </p:sp>
      <p:sp>
        <p:nvSpPr>
          <p:cNvPr id="21" name="TextBox 20"/>
          <p:cNvSpPr txBox="1"/>
          <p:nvPr/>
        </p:nvSpPr>
        <p:spPr>
          <a:xfrm>
            <a:off x="3801322" y="4375115"/>
            <a:ext cx="3198567"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Kathy &amp; Mark Naylor</a:t>
            </a:r>
          </a:p>
        </p:txBody>
      </p:sp>
      <p:sp>
        <p:nvSpPr>
          <p:cNvPr id="4" name="TextBox 3"/>
          <p:cNvSpPr txBox="1"/>
          <p:nvPr/>
        </p:nvSpPr>
        <p:spPr>
          <a:xfrm>
            <a:off x="3349257" y="606055"/>
            <a:ext cx="4040372" cy="1200329"/>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Nutter Butter Reindeer</a:t>
            </a:r>
            <a:endParaRPr lang="en-US" sz="36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22" name="TextBox 21"/>
          <p:cNvSpPr txBox="1"/>
          <p:nvPr/>
        </p:nvSpPr>
        <p:spPr>
          <a:xfrm>
            <a:off x="4694294" y="7441614"/>
            <a:ext cx="2753830" cy="492443"/>
          </a:xfrm>
          <a:prstGeom prst="rect">
            <a:avLst/>
          </a:prstGeom>
          <a:noFill/>
          <a:ln w="47625" cmpd="thinThick">
            <a:solidFill>
              <a:srgbClr val="0070C0"/>
            </a:solidFill>
          </a:ln>
          <a:effectLst/>
          <a:scene3d>
            <a:camera prst="orthographicFront"/>
            <a:lightRig rig="threePt" dir="t"/>
          </a:scene3d>
          <a:sp3d>
            <a:bevelT/>
          </a:sp3d>
        </p:spPr>
        <p:txBody>
          <a:bodyPr wrap="square" rtlCol="0">
            <a:spAutoFit/>
          </a:bodyPr>
          <a:lstStyle/>
          <a:p>
            <a:r>
              <a:rPr lang="en-US" sz="1200" i="1" dirty="0" smtClean="0">
                <a:latin typeface="Helvetica" pitchFamily="34" charset="0"/>
                <a:cs typeface="Helvetica" pitchFamily="34" charset="0"/>
              </a:rPr>
              <a:t>2016 Hyper Blue Metallic Convertible</a:t>
            </a:r>
          </a:p>
          <a:p>
            <a:pPr algn="ctr"/>
            <a:r>
              <a:rPr lang="en-US" sz="1400" i="1" dirty="0" smtClean="0">
                <a:latin typeface="Helvetica" pitchFamily="34" charset="0"/>
                <a:cs typeface="Helvetica" pitchFamily="34" charset="0"/>
              </a:rPr>
              <a:t>“Maximus”</a:t>
            </a:r>
            <a:endParaRPr lang="en-US" sz="1400" i="1" dirty="0">
              <a:latin typeface="Helvetica" pitchFamily="34" charset="0"/>
              <a:cs typeface="Helvetica" pitchFamily="34" charset="0"/>
            </a:endParaRPr>
          </a:p>
        </p:txBody>
      </p:sp>
      <p:grpSp>
        <p:nvGrpSpPr>
          <p:cNvPr id="37" name="Group 36"/>
          <p:cNvGrpSpPr/>
          <p:nvPr/>
        </p:nvGrpSpPr>
        <p:grpSpPr>
          <a:xfrm>
            <a:off x="457200" y="6802530"/>
            <a:ext cx="4051746" cy="2426529"/>
            <a:chOff x="312097" y="6751675"/>
            <a:chExt cx="4101156" cy="2456120"/>
          </a:xfrm>
        </p:grpSpPr>
        <p:sp>
          <p:nvSpPr>
            <p:cNvPr id="24" name="Rectangle 23"/>
            <p:cNvSpPr/>
            <p:nvPr/>
          </p:nvSpPr>
          <p:spPr>
            <a:xfrm>
              <a:off x="312097" y="6751675"/>
              <a:ext cx="4101156" cy="245612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58" name="Picture 2"/>
            <p:cNvPicPr>
              <a:picLocks noChangeAspect="1" noChangeArrowheads="1"/>
            </p:cNvPicPr>
            <p:nvPr/>
          </p:nvPicPr>
          <p:blipFill>
            <a:blip r:embed="rId2" cstate="print"/>
            <a:srcRect/>
            <a:stretch>
              <a:fillRect/>
            </a:stretch>
          </p:blipFill>
          <p:spPr bwMode="auto">
            <a:xfrm>
              <a:off x="415411" y="6900532"/>
              <a:ext cx="3889734" cy="2169042"/>
            </a:xfrm>
            <a:prstGeom prst="rect">
              <a:avLst/>
            </a:prstGeom>
            <a:noFill/>
            <a:ln w="9525">
              <a:noFill/>
              <a:miter lim="800000"/>
              <a:headEnd/>
              <a:tailEnd/>
            </a:ln>
          </p:spPr>
        </p:pic>
      </p:grpSp>
      <p:pic>
        <p:nvPicPr>
          <p:cNvPr id="19459" name="Picture 3"/>
          <p:cNvPicPr>
            <a:picLocks noChangeAspect="1" noChangeArrowheads="1"/>
          </p:cNvPicPr>
          <p:nvPr/>
        </p:nvPicPr>
        <p:blipFill>
          <a:blip r:embed="rId3" cstate="print"/>
          <a:srcRect/>
          <a:stretch>
            <a:fillRect/>
          </a:stretch>
        </p:blipFill>
        <p:spPr bwMode="auto">
          <a:xfrm>
            <a:off x="3811993" y="1892595"/>
            <a:ext cx="3216861" cy="2425331"/>
          </a:xfrm>
          <a:prstGeom prst="rect">
            <a:avLst/>
          </a:prstGeom>
          <a:noFill/>
          <a:ln w="9525">
            <a:noFill/>
            <a:miter lim="800000"/>
            <a:headEnd/>
            <a:tailEnd/>
          </a:ln>
        </p:spPr>
      </p:pic>
      <p:sp>
        <p:nvSpPr>
          <p:cNvPr id="29" name="TextBox 28"/>
          <p:cNvSpPr txBox="1"/>
          <p:nvPr/>
        </p:nvSpPr>
        <p:spPr>
          <a:xfrm>
            <a:off x="432530" y="2996711"/>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3 dozen cookies</a:t>
            </a:r>
          </a:p>
        </p:txBody>
      </p:sp>
      <p:sp>
        <p:nvSpPr>
          <p:cNvPr id="28" name="Half Frame 27"/>
          <p:cNvSpPr/>
          <p:nvPr/>
        </p:nvSpPr>
        <p:spPr>
          <a:xfrm rot="5400000">
            <a:off x="6768785" y="1783228"/>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6774868" y="4031424"/>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Half Frame 31"/>
          <p:cNvSpPr/>
          <p:nvPr/>
        </p:nvSpPr>
        <p:spPr>
          <a:xfrm>
            <a:off x="3720903" y="1793948"/>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Half Frame 26"/>
          <p:cNvSpPr/>
          <p:nvPr/>
        </p:nvSpPr>
        <p:spPr>
          <a:xfrm rot="16200000">
            <a:off x="3746260" y="4035344"/>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38" name="Picture 37"/>
          <p:cNvPicPr/>
          <p:nvPr/>
        </p:nvPicPr>
        <p:blipFill>
          <a:blip r:embed="rId4" cstate="print"/>
          <a:srcRect/>
          <a:stretch>
            <a:fillRect/>
          </a:stretch>
        </p:blipFill>
        <p:spPr bwMode="auto">
          <a:xfrm>
            <a:off x="1384066" y="317282"/>
            <a:ext cx="2073348" cy="274453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7903" y="4776428"/>
            <a:ext cx="6521483" cy="1969770"/>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Preheat the oven to 350 ̊ F. </a:t>
            </a:r>
          </a:p>
          <a:p>
            <a:pPr marL="228600" lvl="0" indent="-228600">
              <a:buFont typeface="+mj-lt"/>
              <a:buAutoNum type="arabicPeriod"/>
            </a:pPr>
            <a:r>
              <a:rPr lang="en-US" sz="1100" dirty="0" smtClean="0"/>
              <a:t>Sift together flour, spices and salt in medium mixing bowl and set aside. </a:t>
            </a:r>
          </a:p>
          <a:p>
            <a:pPr marL="228600" lvl="0" indent="-228600">
              <a:buFont typeface="+mj-lt"/>
              <a:buAutoNum type="arabicPeriod"/>
            </a:pPr>
            <a:r>
              <a:rPr lang="en-US" sz="1100" dirty="0" smtClean="0"/>
              <a:t>In mixer, cream butter and sugar on medium speed until light and creamy. Scrape sides of the mixer and add the egg. Mix thoroughly.</a:t>
            </a:r>
          </a:p>
          <a:p>
            <a:pPr marL="228600" lvl="0" indent="-228600">
              <a:buFont typeface="+mj-lt"/>
              <a:buAutoNum type="arabicPeriod"/>
            </a:pPr>
            <a:r>
              <a:rPr lang="en-US" sz="1100" dirty="0" smtClean="0"/>
              <a:t>Add molasses and blend. Scrape again and with the mixer on low, add flour mixture and blend thoroughly.</a:t>
            </a:r>
          </a:p>
          <a:p>
            <a:pPr marL="228600" lvl="0" indent="-228600">
              <a:buFont typeface="+mj-lt"/>
              <a:buAutoNum type="arabicPeriod"/>
            </a:pPr>
            <a:r>
              <a:rPr lang="en-US" sz="1100" dirty="0" smtClean="0"/>
              <a:t>Refrigerate for at least 2 hours, but less than a day.</a:t>
            </a:r>
          </a:p>
          <a:p>
            <a:pPr marL="228600" lvl="0" indent="-228600">
              <a:buFont typeface="+mj-lt"/>
              <a:buAutoNum type="arabicPeriod"/>
            </a:pPr>
            <a:r>
              <a:rPr lang="en-US" sz="1100" dirty="0" smtClean="0"/>
              <a:t>Spoon dough into golf ball-sized balls. Roll into balls in your hands and then roll in sugar before placing on cookie sheet.</a:t>
            </a:r>
          </a:p>
          <a:p>
            <a:pPr marL="228600" lvl="0" indent="-228600">
              <a:buFont typeface="+mj-lt"/>
              <a:buAutoNum type="arabicPeriod"/>
            </a:pPr>
            <a:r>
              <a:rPr lang="en-US" sz="1100" dirty="0" smtClean="0"/>
              <a:t>Press with cookie stamps until you begin to see dough coming out on edges.</a:t>
            </a:r>
          </a:p>
          <a:p>
            <a:pPr marL="228600" lvl="0" indent="-228600">
              <a:buFont typeface="+mj-lt"/>
              <a:buAutoNum type="arabicPeriod"/>
            </a:pPr>
            <a:r>
              <a:rPr lang="en-US" sz="1100" dirty="0" smtClean="0"/>
              <a:t>Bake for 10-14 minutes.</a:t>
            </a:r>
            <a:endParaRPr lang="en-US" sz="1100" dirty="0"/>
          </a:p>
        </p:txBody>
      </p:sp>
      <p:sp>
        <p:nvSpPr>
          <p:cNvPr id="20" name="TextBox 19"/>
          <p:cNvSpPr txBox="1"/>
          <p:nvPr/>
        </p:nvSpPr>
        <p:spPr>
          <a:xfrm>
            <a:off x="4667693" y="8194030"/>
            <a:ext cx="2764465"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56061" y="2599253"/>
            <a:ext cx="2170181" cy="2139047"/>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7475"/>
            <a:r>
              <a:rPr lang="en-US" sz="1100" dirty="0" smtClean="0"/>
              <a:t>3 ¾ cups flour</a:t>
            </a:r>
          </a:p>
          <a:p>
            <a:pPr marL="117475"/>
            <a:r>
              <a:rPr lang="en-US" sz="1100" dirty="0" smtClean="0"/>
              <a:t>1 tablespoon cocoa</a:t>
            </a:r>
          </a:p>
          <a:p>
            <a:pPr marL="117475"/>
            <a:r>
              <a:rPr lang="en-US" sz="1100" dirty="0" smtClean="0"/>
              <a:t>1 tablespoon ginger</a:t>
            </a:r>
          </a:p>
          <a:p>
            <a:pPr marL="117475"/>
            <a:r>
              <a:rPr lang="en-US" sz="1100" dirty="0" smtClean="0"/>
              <a:t>2 teaspoon ground cloves</a:t>
            </a:r>
          </a:p>
          <a:p>
            <a:pPr marL="117475"/>
            <a:r>
              <a:rPr lang="en-US" sz="1100" dirty="0" smtClean="0"/>
              <a:t>3 teaspoon cinnamon</a:t>
            </a:r>
          </a:p>
          <a:p>
            <a:pPr marL="117475"/>
            <a:r>
              <a:rPr lang="en-US" sz="1100" dirty="0" smtClean="0"/>
              <a:t>1 ½ teaspoon salt</a:t>
            </a:r>
          </a:p>
          <a:p>
            <a:pPr marL="117475"/>
            <a:r>
              <a:rPr lang="en-US" sz="1100" dirty="0" smtClean="0"/>
              <a:t>1 cup unsalted butter, room temperature</a:t>
            </a:r>
          </a:p>
          <a:p>
            <a:pPr marL="117475"/>
            <a:r>
              <a:rPr lang="en-US" sz="1100" dirty="0" smtClean="0"/>
              <a:t>1 cup sugar</a:t>
            </a:r>
          </a:p>
          <a:p>
            <a:pPr marL="117475"/>
            <a:r>
              <a:rPr lang="en-US" sz="1100" dirty="0" smtClean="0"/>
              <a:t>1 large egg</a:t>
            </a:r>
          </a:p>
          <a:p>
            <a:pPr marL="117475"/>
            <a:r>
              <a:rPr lang="en-US" sz="1100" dirty="0" smtClean="0"/>
              <a:t>½ cup molasses</a:t>
            </a:r>
            <a:endParaRPr lang="en-US" sz="1100" dirty="0"/>
          </a:p>
        </p:txBody>
      </p:sp>
      <p:sp>
        <p:nvSpPr>
          <p:cNvPr id="21" name="TextBox 20"/>
          <p:cNvSpPr txBox="1"/>
          <p:nvPr/>
        </p:nvSpPr>
        <p:spPr>
          <a:xfrm>
            <a:off x="3673366" y="4477407"/>
            <a:ext cx="3358055"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Kathy &amp; Mark Naylor</a:t>
            </a:r>
          </a:p>
        </p:txBody>
      </p:sp>
      <p:sp>
        <p:nvSpPr>
          <p:cNvPr id="4" name="TextBox 3"/>
          <p:cNvSpPr txBox="1"/>
          <p:nvPr/>
        </p:nvSpPr>
        <p:spPr>
          <a:xfrm>
            <a:off x="3349257" y="414668"/>
            <a:ext cx="4040372" cy="1200329"/>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Starry Night Gingerbread Cookies</a:t>
            </a:r>
            <a:endParaRPr lang="en-US" sz="36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22" name="TextBox 21"/>
          <p:cNvSpPr txBox="1"/>
          <p:nvPr/>
        </p:nvSpPr>
        <p:spPr>
          <a:xfrm>
            <a:off x="4694294" y="7675531"/>
            <a:ext cx="2753830" cy="492443"/>
          </a:xfrm>
          <a:prstGeom prst="rect">
            <a:avLst/>
          </a:prstGeom>
          <a:noFill/>
          <a:ln w="47625" cmpd="thinThick">
            <a:solidFill>
              <a:srgbClr val="0070C0"/>
            </a:solidFill>
          </a:ln>
          <a:effectLst/>
          <a:scene3d>
            <a:camera prst="orthographicFront"/>
            <a:lightRig rig="threePt" dir="t"/>
          </a:scene3d>
          <a:sp3d>
            <a:bevelT/>
          </a:sp3d>
        </p:spPr>
        <p:txBody>
          <a:bodyPr wrap="square" rtlCol="0">
            <a:spAutoFit/>
          </a:bodyPr>
          <a:lstStyle/>
          <a:p>
            <a:r>
              <a:rPr lang="en-US" sz="1200" i="1" dirty="0" smtClean="0">
                <a:latin typeface="Helvetica" pitchFamily="34" charset="0"/>
                <a:cs typeface="Helvetica" pitchFamily="34" charset="0"/>
              </a:rPr>
              <a:t>2016 Hyper Blue Metallic Convertible</a:t>
            </a:r>
          </a:p>
          <a:p>
            <a:pPr algn="ctr"/>
            <a:r>
              <a:rPr lang="en-US" sz="1400" i="1" dirty="0" smtClean="0">
                <a:latin typeface="Helvetica" pitchFamily="34" charset="0"/>
                <a:cs typeface="Helvetica" pitchFamily="34" charset="0"/>
              </a:rPr>
              <a:t>“Maximus”</a:t>
            </a:r>
            <a:endParaRPr lang="en-US" sz="1400" i="1" dirty="0">
              <a:latin typeface="Helvetica" pitchFamily="34" charset="0"/>
              <a:cs typeface="Helvetica" pitchFamily="34" charset="0"/>
            </a:endParaRPr>
          </a:p>
        </p:txBody>
      </p:sp>
      <p:grpSp>
        <p:nvGrpSpPr>
          <p:cNvPr id="2" name="Group 36"/>
          <p:cNvGrpSpPr/>
          <p:nvPr/>
        </p:nvGrpSpPr>
        <p:grpSpPr>
          <a:xfrm>
            <a:off x="457200" y="7036447"/>
            <a:ext cx="4051746" cy="2426529"/>
            <a:chOff x="312097" y="6751675"/>
            <a:chExt cx="4101156" cy="2456120"/>
          </a:xfrm>
        </p:grpSpPr>
        <p:sp>
          <p:nvSpPr>
            <p:cNvPr id="24" name="Rectangle 23"/>
            <p:cNvSpPr/>
            <p:nvPr/>
          </p:nvSpPr>
          <p:spPr>
            <a:xfrm>
              <a:off x="312097" y="6751675"/>
              <a:ext cx="4101156" cy="245612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58" name="Picture 2"/>
            <p:cNvPicPr>
              <a:picLocks noChangeAspect="1" noChangeArrowheads="1"/>
            </p:cNvPicPr>
            <p:nvPr/>
          </p:nvPicPr>
          <p:blipFill>
            <a:blip r:embed="rId2" cstate="print"/>
            <a:srcRect/>
            <a:stretch>
              <a:fillRect/>
            </a:stretch>
          </p:blipFill>
          <p:spPr bwMode="auto">
            <a:xfrm>
              <a:off x="415411" y="6900532"/>
              <a:ext cx="3889734" cy="2169042"/>
            </a:xfrm>
            <a:prstGeom prst="rect">
              <a:avLst/>
            </a:prstGeom>
            <a:noFill/>
            <a:ln w="9525">
              <a:noFill/>
              <a:miter lim="800000"/>
              <a:headEnd/>
              <a:tailEnd/>
            </a:ln>
          </p:spPr>
        </p:pic>
      </p:grpSp>
      <p:grpSp>
        <p:nvGrpSpPr>
          <p:cNvPr id="23" name="Group 22"/>
          <p:cNvGrpSpPr/>
          <p:nvPr/>
        </p:nvGrpSpPr>
        <p:grpSpPr>
          <a:xfrm>
            <a:off x="3572047" y="1796621"/>
            <a:ext cx="3541135" cy="2709552"/>
            <a:chOff x="3572047" y="1807255"/>
            <a:chExt cx="3541135" cy="2709552"/>
          </a:xfrm>
        </p:grpSpPr>
        <p:pic>
          <p:nvPicPr>
            <p:cNvPr id="20482" name="Picture 2"/>
            <p:cNvPicPr>
              <a:picLocks noChangeAspect="1" noChangeArrowheads="1"/>
            </p:cNvPicPr>
            <p:nvPr/>
          </p:nvPicPr>
          <p:blipFill>
            <a:blip r:embed="rId3" cstate="print"/>
            <a:srcRect/>
            <a:stretch>
              <a:fillRect/>
            </a:stretch>
          </p:blipFill>
          <p:spPr bwMode="auto">
            <a:xfrm>
              <a:off x="3668232" y="1903228"/>
              <a:ext cx="3360533" cy="2533651"/>
            </a:xfrm>
            <a:prstGeom prst="rect">
              <a:avLst/>
            </a:prstGeom>
            <a:noFill/>
            <a:ln w="9525">
              <a:noFill/>
              <a:miter lim="800000"/>
              <a:headEnd/>
              <a:tailEnd/>
            </a:ln>
          </p:spPr>
        </p:pic>
        <p:sp>
          <p:nvSpPr>
            <p:cNvPr id="28" name="Half Frame 27"/>
            <p:cNvSpPr/>
            <p:nvPr/>
          </p:nvSpPr>
          <p:spPr>
            <a:xfrm rot="5400000">
              <a:off x="6768785" y="1783228"/>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6764236" y="4148382"/>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Half Frame 31"/>
            <p:cNvSpPr/>
            <p:nvPr/>
          </p:nvSpPr>
          <p:spPr>
            <a:xfrm>
              <a:off x="3572047" y="1825846"/>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Half Frame 26"/>
            <p:cNvSpPr/>
            <p:nvPr/>
          </p:nvSpPr>
          <p:spPr>
            <a:xfrm rot="16200000">
              <a:off x="3597406" y="4162935"/>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26" name="Picture 6"/>
          <p:cNvPicPr>
            <a:picLocks noChangeAspect="1" noChangeArrowheads="1"/>
          </p:cNvPicPr>
          <p:nvPr/>
        </p:nvPicPr>
        <p:blipFill>
          <a:blip r:embed="rId4" cstate="print"/>
          <a:srcRect/>
          <a:stretch>
            <a:fillRect/>
          </a:stretch>
        </p:blipFill>
        <p:spPr bwMode="auto">
          <a:xfrm>
            <a:off x="1372048" y="242486"/>
            <a:ext cx="2107342" cy="2238233"/>
          </a:xfrm>
          <a:prstGeom prst="rect">
            <a:avLst/>
          </a:prstGeom>
          <a:noFill/>
          <a:ln w="9525">
            <a:noFill/>
            <a:miter lim="800000"/>
            <a:headEnd/>
            <a:tailEnd/>
          </a:ln>
        </p:spPr>
      </p:pic>
      <p:sp>
        <p:nvSpPr>
          <p:cNvPr id="29" name="TextBox 28"/>
          <p:cNvSpPr txBox="1"/>
          <p:nvPr/>
        </p:nvSpPr>
        <p:spPr>
          <a:xfrm>
            <a:off x="443162" y="2369390"/>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4 dozen cookies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p:cNvPicPr>
            <a:picLocks noChangeAspect="1" noChangeArrowheads="1"/>
          </p:cNvPicPr>
          <p:nvPr/>
        </p:nvPicPr>
        <p:blipFill>
          <a:blip r:embed="rId2" cstate="print"/>
          <a:srcRect/>
          <a:stretch>
            <a:fillRect/>
          </a:stretch>
        </p:blipFill>
        <p:spPr bwMode="auto">
          <a:xfrm>
            <a:off x="874381" y="1105785"/>
            <a:ext cx="5996191" cy="7655442"/>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cstate="print"/>
          <a:srcRect/>
          <a:stretch>
            <a:fillRect/>
          </a:stretch>
        </p:blipFill>
        <p:spPr bwMode="auto">
          <a:xfrm>
            <a:off x="850605" y="896877"/>
            <a:ext cx="5826641" cy="8042407"/>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4893" y="3451657"/>
            <a:ext cx="2621446" cy="784830"/>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r>
              <a:rPr lang="en-US" sz="1100" dirty="0" smtClean="0"/>
              <a:t>Pretzels (mini)</a:t>
            </a:r>
          </a:p>
          <a:p>
            <a:r>
              <a:rPr lang="en-US" sz="1100" dirty="0" smtClean="0"/>
              <a:t>Hershey Kisses (any flavor)</a:t>
            </a:r>
          </a:p>
          <a:p>
            <a:r>
              <a:rPr lang="en-US" sz="1100" dirty="0" smtClean="0"/>
              <a:t>Mint M&amp;M’s (or other flavor)</a:t>
            </a:r>
            <a:endParaRPr lang="en-US" sz="1100" dirty="0"/>
          </a:p>
        </p:txBody>
      </p:sp>
      <p:sp>
        <p:nvSpPr>
          <p:cNvPr id="6" name="TextBox 5"/>
          <p:cNvSpPr txBox="1"/>
          <p:nvPr/>
        </p:nvSpPr>
        <p:spPr>
          <a:xfrm>
            <a:off x="627323" y="4380124"/>
            <a:ext cx="6259129" cy="1123384"/>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Preheat oven to 350 ̊F.</a:t>
            </a:r>
          </a:p>
          <a:p>
            <a:pPr marL="228600" lvl="0" indent="-228600">
              <a:buFont typeface="+mj-lt"/>
              <a:buAutoNum type="arabicPeriod"/>
            </a:pPr>
            <a:r>
              <a:rPr lang="en-US" sz="1100" dirty="0" smtClean="0"/>
              <a:t>Place one Hershey Kiss on each pretzel.</a:t>
            </a:r>
          </a:p>
          <a:p>
            <a:pPr marL="228600" lvl="0" indent="-228600">
              <a:buFont typeface="+mj-lt"/>
              <a:buAutoNum type="arabicPeriod"/>
            </a:pPr>
            <a:r>
              <a:rPr lang="en-US" sz="1100" dirty="0" smtClean="0"/>
              <a:t>Bake for 2 ½ minutes.</a:t>
            </a:r>
          </a:p>
          <a:p>
            <a:pPr marL="228600" lvl="0" indent="-228600">
              <a:buFont typeface="+mj-lt"/>
              <a:buAutoNum type="arabicPeriod"/>
            </a:pPr>
            <a:r>
              <a:rPr lang="en-US" sz="1100" dirty="0" smtClean="0"/>
              <a:t>Remove from oven.</a:t>
            </a:r>
          </a:p>
          <a:p>
            <a:pPr marL="228600" lvl="0" indent="-228600">
              <a:buFont typeface="+mj-lt"/>
              <a:buAutoNum type="arabicPeriod"/>
            </a:pPr>
            <a:r>
              <a:rPr lang="en-US" sz="1100" dirty="0" smtClean="0"/>
              <a:t>Top each cookie with a mint M&amp;M.</a:t>
            </a:r>
            <a:endParaRPr lang="en-US" sz="1100" dirty="0"/>
          </a:p>
        </p:txBody>
      </p:sp>
      <p:sp>
        <p:nvSpPr>
          <p:cNvPr id="20" name="TextBox 19"/>
          <p:cNvSpPr txBox="1"/>
          <p:nvPr/>
        </p:nvSpPr>
        <p:spPr>
          <a:xfrm>
            <a:off x="4762005" y="8082334"/>
            <a:ext cx="2458078"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29" name="TextBox 28"/>
          <p:cNvSpPr txBox="1"/>
          <p:nvPr/>
        </p:nvSpPr>
        <p:spPr>
          <a:xfrm>
            <a:off x="588844" y="3149022"/>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varies</a:t>
            </a:r>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081646" y="895382"/>
            <a:ext cx="4690754" cy="707886"/>
          </a:xfrm>
          <a:prstGeom prst="rect">
            <a:avLst/>
          </a:prstGeom>
          <a:noFill/>
        </p:spPr>
        <p:txBody>
          <a:bodyPr wrap="square" rtlCol="0">
            <a:spAutoFit/>
          </a:bodyPr>
          <a:lstStyle/>
          <a:p>
            <a:pPr algn="ctr"/>
            <a:r>
              <a:rPr lang="en-US" sz="4000" dirty="0" smtClean="0">
                <a:effectLst>
                  <a:outerShdw blurRad="38100" dist="38100" dir="2700000" algn="tl">
                    <a:srgbClr val="000000">
                      <a:alpha val="43137"/>
                    </a:srgbClr>
                  </a:outerShdw>
                </a:effectLst>
                <a:latin typeface="Brush Script Std" pitchFamily="66" charset="0"/>
                <a:cs typeface="Helvetica" pitchFamily="34" charset="0"/>
              </a:rPr>
              <a:t>Holiday Pretzels</a:t>
            </a:r>
            <a:endParaRPr lang="en-US" sz="40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17" name="TextBox 16"/>
          <p:cNvSpPr txBox="1"/>
          <p:nvPr/>
        </p:nvSpPr>
        <p:spPr>
          <a:xfrm>
            <a:off x="3909192" y="4653031"/>
            <a:ext cx="3216822" cy="507831"/>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Heather and John Flaherty</a:t>
            </a:r>
          </a:p>
          <a:p>
            <a:pPr algn="ctr"/>
            <a:endParaRPr lang="en-US" sz="900" i="1" dirty="0" smtClean="0">
              <a:latin typeface="Helvetica" pitchFamily="34" charset="0"/>
              <a:cs typeface="Helvetica" pitchFamily="34" charset="0"/>
            </a:endParaRPr>
          </a:p>
        </p:txBody>
      </p:sp>
      <p:sp>
        <p:nvSpPr>
          <p:cNvPr id="25" name="TextBox 24"/>
          <p:cNvSpPr txBox="1"/>
          <p:nvPr/>
        </p:nvSpPr>
        <p:spPr>
          <a:xfrm>
            <a:off x="4800908" y="7789927"/>
            <a:ext cx="2412124" cy="276999"/>
          </a:xfrm>
          <a:prstGeom prst="rect">
            <a:avLst/>
          </a:prstGeom>
          <a:noFill/>
          <a:ln w="63500" cmpd="thinThick">
            <a:solidFill>
              <a:srgbClr val="2DA40C"/>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1968  British Green Camaro</a:t>
            </a:r>
            <a:endParaRPr lang="en-US" sz="1600" i="1" dirty="0">
              <a:latin typeface="Helvetica" pitchFamily="34" charset="0"/>
              <a:cs typeface="Helvetica" pitchFamily="34" charset="0"/>
            </a:endParaRPr>
          </a:p>
        </p:txBody>
      </p:sp>
      <p:pic>
        <p:nvPicPr>
          <p:cNvPr id="27" name="Picture 26"/>
          <p:cNvPicPr/>
          <p:nvPr/>
        </p:nvPicPr>
        <p:blipFill>
          <a:blip r:embed="rId2" cstate="print"/>
          <a:srcRect/>
          <a:stretch>
            <a:fillRect/>
          </a:stretch>
        </p:blipFill>
        <p:spPr bwMode="auto">
          <a:xfrm>
            <a:off x="1179438" y="5427023"/>
            <a:ext cx="5501864" cy="1411494"/>
          </a:xfrm>
          <a:prstGeom prst="rect">
            <a:avLst/>
          </a:prstGeom>
          <a:noFill/>
          <a:ln w="9525">
            <a:noFill/>
            <a:miter lim="800000"/>
            <a:headEnd/>
            <a:tailEnd/>
          </a:ln>
        </p:spPr>
      </p:pic>
      <p:grpSp>
        <p:nvGrpSpPr>
          <p:cNvPr id="32" name="Group 31"/>
          <p:cNvGrpSpPr/>
          <p:nvPr/>
        </p:nvGrpSpPr>
        <p:grpSpPr>
          <a:xfrm>
            <a:off x="581687" y="6911849"/>
            <a:ext cx="3978361" cy="2600696"/>
            <a:chOff x="320635" y="7042068"/>
            <a:chExt cx="3360716" cy="2196935"/>
          </a:xfrm>
        </p:grpSpPr>
        <p:sp>
          <p:nvSpPr>
            <p:cNvPr id="33" name="Rectangle 32"/>
            <p:cNvSpPr/>
            <p:nvPr/>
          </p:nvSpPr>
          <p:spPr>
            <a:xfrm>
              <a:off x="320635" y="7042068"/>
              <a:ext cx="3360716" cy="2196935"/>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Flaherty_68Camaro_revised.jpg"/>
            <p:cNvPicPr>
              <a:picLocks noChangeAspect="1"/>
            </p:cNvPicPr>
            <p:nvPr/>
          </p:nvPicPr>
          <p:blipFill>
            <a:blip r:embed="rId3" cstate="print"/>
            <a:stretch>
              <a:fillRect/>
            </a:stretch>
          </p:blipFill>
          <p:spPr>
            <a:xfrm>
              <a:off x="380010" y="7113319"/>
              <a:ext cx="3224993" cy="2041190"/>
            </a:xfrm>
            <a:prstGeom prst="rect">
              <a:avLst/>
            </a:prstGeom>
          </p:spPr>
        </p:pic>
      </p:grpSp>
      <p:pic>
        <p:nvPicPr>
          <p:cNvPr id="35" name="Picture 34"/>
          <p:cNvPicPr/>
          <p:nvPr/>
        </p:nvPicPr>
        <p:blipFill>
          <a:blip r:embed="rId4" cstate="print"/>
          <a:srcRect/>
          <a:stretch>
            <a:fillRect/>
          </a:stretch>
        </p:blipFill>
        <p:spPr bwMode="auto">
          <a:xfrm>
            <a:off x="703922" y="515734"/>
            <a:ext cx="2979778" cy="2591608"/>
          </a:xfrm>
          <a:prstGeom prst="rect">
            <a:avLst/>
          </a:prstGeom>
          <a:noFill/>
          <a:ln w="9525">
            <a:noFill/>
            <a:miter lim="800000"/>
            <a:headEnd/>
            <a:tailEnd/>
          </a:ln>
        </p:spPr>
      </p:pic>
      <p:pic>
        <p:nvPicPr>
          <p:cNvPr id="3074" name="Picture 2"/>
          <p:cNvPicPr>
            <a:picLocks noChangeAspect="1" noChangeArrowheads="1"/>
          </p:cNvPicPr>
          <p:nvPr/>
        </p:nvPicPr>
        <p:blipFill>
          <a:blip r:embed="rId5" cstate="print"/>
          <a:srcRect/>
          <a:stretch>
            <a:fillRect/>
          </a:stretch>
        </p:blipFill>
        <p:spPr bwMode="auto">
          <a:xfrm>
            <a:off x="3899567" y="1954924"/>
            <a:ext cx="3269419" cy="2594357"/>
          </a:xfrm>
          <a:prstGeom prst="rect">
            <a:avLst/>
          </a:prstGeom>
          <a:noFill/>
          <a:ln w="9525">
            <a:noFill/>
            <a:miter lim="800000"/>
            <a:headEnd/>
            <a:tailEnd/>
          </a:ln>
        </p:spPr>
      </p:pic>
      <p:sp>
        <p:nvSpPr>
          <p:cNvPr id="44" name="Half Frame 43"/>
          <p:cNvSpPr/>
          <p:nvPr/>
        </p:nvSpPr>
        <p:spPr>
          <a:xfrm rot="16200000">
            <a:off x="3817623" y="4274825"/>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Half Frame 42"/>
          <p:cNvSpPr/>
          <p:nvPr/>
        </p:nvSpPr>
        <p:spPr>
          <a:xfrm rot="5400000">
            <a:off x="6863294" y="1834370"/>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Half Frame 44"/>
          <p:cNvSpPr/>
          <p:nvPr/>
        </p:nvSpPr>
        <p:spPr>
          <a:xfrm rot="10800000">
            <a:off x="6876032" y="4257024"/>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Half Frame 38"/>
          <p:cNvSpPr/>
          <p:nvPr/>
        </p:nvSpPr>
        <p:spPr>
          <a:xfrm>
            <a:off x="3785929" y="1860763"/>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7324" y="4914514"/>
            <a:ext cx="6259129" cy="2477601"/>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Preheat oven to 350 ̊F.</a:t>
            </a:r>
          </a:p>
          <a:p>
            <a:pPr marL="228600" lvl="0" indent="-228600">
              <a:buFont typeface="+mj-lt"/>
              <a:buAutoNum type="arabicPeriod"/>
            </a:pPr>
            <a:r>
              <a:rPr lang="en-US" sz="1100" dirty="0" smtClean="0"/>
              <a:t>Spray the wells of a standard size muffin pan with nonstick spray.</a:t>
            </a:r>
          </a:p>
          <a:p>
            <a:pPr marL="228600" lvl="0" indent="-228600">
              <a:buFont typeface="+mj-lt"/>
              <a:buAutoNum type="arabicPeriod"/>
            </a:pPr>
            <a:r>
              <a:rPr lang="en-US" sz="1100" dirty="0" smtClean="0"/>
              <a:t>Roll out dough onto a lightly floured surface and cut out circles about 2 inches in diameter.</a:t>
            </a:r>
          </a:p>
          <a:p>
            <a:pPr marL="228600" lvl="0" indent="-228600">
              <a:buFont typeface="+mj-lt"/>
              <a:buAutoNum type="arabicPeriod"/>
            </a:pPr>
            <a:r>
              <a:rPr lang="en-US" sz="1100" dirty="0" smtClean="0"/>
              <a:t>Gather and re-roll unused dough and cut additional circles.</a:t>
            </a:r>
          </a:p>
          <a:p>
            <a:pPr marL="228600" lvl="0" indent="-228600">
              <a:buFont typeface="+mj-lt"/>
              <a:buAutoNum type="arabicPeriod"/>
            </a:pPr>
            <a:r>
              <a:rPr lang="en-US" sz="1100" dirty="0" smtClean="0"/>
              <a:t>Place circles in the bottom of each muffin well.</a:t>
            </a:r>
          </a:p>
          <a:p>
            <a:pPr marL="228600" lvl="0" indent="-228600">
              <a:buFont typeface="+mj-lt"/>
              <a:buAutoNum type="arabicPeriod"/>
            </a:pPr>
            <a:r>
              <a:rPr lang="en-US" sz="1100" dirty="0" smtClean="0"/>
              <a:t>Add the apples, sugar, cinnamon, lemon juice, and cornstarch to a medium sauce pan.</a:t>
            </a:r>
          </a:p>
          <a:p>
            <a:pPr marL="228600" lvl="0" indent="-228600">
              <a:buFont typeface="+mj-lt"/>
              <a:buAutoNum type="arabicPeriod"/>
            </a:pPr>
            <a:r>
              <a:rPr lang="en-US" sz="1100" dirty="0" smtClean="0"/>
              <a:t>Cook on medium heat, stirring occasionally for 5-10 minutes, until the apples have softened slightly and the juices begin to thicken; remove from heat.</a:t>
            </a:r>
          </a:p>
          <a:p>
            <a:pPr marL="228600" lvl="0" indent="-228600">
              <a:buFont typeface="+mj-lt"/>
              <a:buAutoNum type="arabicPeriod"/>
            </a:pPr>
            <a:r>
              <a:rPr lang="en-US" sz="1100" dirty="0" smtClean="0"/>
              <a:t>Add about one tablespoon of apple filling on top of each circle of pie dough.</a:t>
            </a:r>
          </a:p>
          <a:p>
            <a:pPr marL="228600" lvl="0" indent="-228600">
              <a:buFont typeface="+mj-lt"/>
              <a:buAutoNum type="arabicPeriod"/>
            </a:pPr>
            <a:r>
              <a:rPr lang="en-US" sz="1100" dirty="0" smtClean="0"/>
              <a:t>In a medium bowl, mix flour, brown sugar, granulated sugar, and salt. </a:t>
            </a:r>
          </a:p>
          <a:p>
            <a:pPr marL="228600" lvl="0" indent="-228600">
              <a:buFont typeface="+mj-lt"/>
              <a:buAutoNum type="arabicPeriod"/>
            </a:pPr>
            <a:r>
              <a:rPr lang="en-US" sz="1100" dirty="0" smtClean="0"/>
              <a:t>Add melted butter and mix until well incorporated.</a:t>
            </a:r>
          </a:p>
          <a:p>
            <a:pPr marL="228600" lvl="0" indent="-228600">
              <a:buFont typeface="+mj-lt"/>
              <a:buAutoNum type="arabicPeriod"/>
            </a:pPr>
            <a:r>
              <a:rPr lang="en-US" sz="1100" dirty="0" smtClean="0"/>
              <a:t>Add a heaping tablespoon of this streusel topping to each muffin well and pat it down over the apples.</a:t>
            </a:r>
          </a:p>
          <a:p>
            <a:pPr marL="228600" lvl="0" indent="-228600">
              <a:buFont typeface="+mj-lt"/>
              <a:buAutoNum type="arabicPeriod"/>
            </a:pPr>
            <a:r>
              <a:rPr lang="en-US" sz="1100" dirty="0" smtClean="0"/>
              <a:t>Bake 17-20 minutes. Allow cookies to cool in muffin tin for at least 1-15 minutes before removing.</a:t>
            </a:r>
            <a:endParaRPr lang="en-US" sz="1100" dirty="0"/>
          </a:p>
        </p:txBody>
      </p:sp>
      <p:sp>
        <p:nvSpPr>
          <p:cNvPr id="20" name="TextBox 19"/>
          <p:cNvSpPr txBox="1"/>
          <p:nvPr/>
        </p:nvSpPr>
        <p:spPr>
          <a:xfrm>
            <a:off x="4933506" y="8761761"/>
            <a:ext cx="2041451"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871355" y="4620175"/>
            <a:ext cx="3459611" cy="507831"/>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Krista </a:t>
            </a:r>
            <a:r>
              <a:rPr lang="en-US" sz="900" i="1" dirty="0" err="1" smtClean="0">
                <a:latin typeface="Helvetica" pitchFamily="34" charset="0"/>
                <a:cs typeface="Helvetica" pitchFamily="34" charset="0"/>
              </a:rPr>
              <a:t>Gleiforst</a:t>
            </a:r>
            <a:endParaRPr lang="en-US" sz="900" i="1" dirty="0" smtClean="0">
              <a:latin typeface="Helvetica" pitchFamily="34" charset="0"/>
              <a:cs typeface="Helvetica" pitchFamily="34" charset="0"/>
            </a:endParaRPr>
          </a:p>
          <a:p>
            <a:pPr algn="ctr"/>
            <a:endParaRPr lang="en-US" sz="900" i="1" dirty="0" smtClean="0">
              <a:latin typeface="Helvetica" pitchFamily="34" charset="0"/>
              <a:cs typeface="Helvetica" pitchFamily="34" charset="0"/>
            </a:endParaRPr>
          </a:p>
        </p:txBody>
      </p:sp>
      <p:sp>
        <p:nvSpPr>
          <p:cNvPr id="25" name="TextBox 24"/>
          <p:cNvSpPr txBox="1"/>
          <p:nvPr/>
        </p:nvSpPr>
        <p:spPr>
          <a:xfrm>
            <a:off x="4965405" y="8238751"/>
            <a:ext cx="1977655" cy="492443"/>
          </a:xfrm>
          <a:prstGeom prst="rect">
            <a:avLst/>
          </a:prstGeom>
          <a:noFill/>
          <a:ln w="63500" cmpd="thinThick">
            <a:solidFill>
              <a:srgbClr val="0070C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2005 Pontiac GTO </a:t>
            </a:r>
          </a:p>
          <a:p>
            <a:pPr algn="ctr"/>
            <a:r>
              <a:rPr lang="en-US" sz="1400" i="1" dirty="0" smtClean="0">
                <a:latin typeface="Helvetica" pitchFamily="34" charset="0"/>
                <a:cs typeface="Helvetica" pitchFamily="34" charset="0"/>
              </a:rPr>
              <a:t>“Vader”</a:t>
            </a:r>
            <a:endParaRPr lang="en-US" sz="1400" i="1" dirty="0">
              <a:latin typeface="Helvetica" pitchFamily="34" charset="0"/>
              <a:cs typeface="Helvetica" pitchFamily="34" charset="0"/>
            </a:endParaRPr>
          </a:p>
        </p:txBody>
      </p:sp>
      <p:sp>
        <p:nvSpPr>
          <p:cNvPr id="21" name="Rectangle 20"/>
          <p:cNvSpPr/>
          <p:nvPr/>
        </p:nvSpPr>
        <p:spPr>
          <a:xfrm>
            <a:off x="819398" y="7522753"/>
            <a:ext cx="3610098" cy="2333767"/>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descr="C:\Kathy\PERSONAL FILES\Camaro Club\Cookie Walk 2017\Recipes 2017\Krista Gleiforst_Cookie walk_files\image001.jpg"/>
          <p:cNvPicPr>
            <a:picLocks noChangeAspect="1" noChangeArrowheads="1"/>
          </p:cNvPicPr>
          <p:nvPr/>
        </p:nvPicPr>
        <p:blipFill>
          <a:blip r:embed="rId2" cstate="print"/>
          <a:srcRect/>
          <a:stretch>
            <a:fillRect/>
          </a:stretch>
        </p:blipFill>
        <p:spPr bwMode="auto">
          <a:xfrm>
            <a:off x="3883230" y="2039145"/>
            <a:ext cx="3426031" cy="2447555"/>
          </a:xfrm>
          <a:prstGeom prst="rect">
            <a:avLst/>
          </a:prstGeom>
          <a:noFill/>
        </p:spPr>
      </p:pic>
      <p:sp>
        <p:nvSpPr>
          <p:cNvPr id="44" name="Half Frame 43"/>
          <p:cNvSpPr/>
          <p:nvPr/>
        </p:nvSpPr>
        <p:spPr>
          <a:xfrm rot="16200000">
            <a:off x="3824182" y="4245341"/>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Half Frame 42"/>
          <p:cNvSpPr/>
          <p:nvPr/>
        </p:nvSpPr>
        <p:spPr>
          <a:xfrm rot="5400000">
            <a:off x="7025296" y="1917709"/>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Half Frame 44"/>
          <p:cNvSpPr/>
          <p:nvPr/>
        </p:nvSpPr>
        <p:spPr>
          <a:xfrm rot="10800000">
            <a:off x="7068960" y="4204601"/>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Box 3"/>
          <p:cNvSpPr txBox="1"/>
          <p:nvPr/>
        </p:nvSpPr>
        <p:spPr>
          <a:xfrm>
            <a:off x="3081646" y="778268"/>
            <a:ext cx="4690754" cy="1077218"/>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Dutch Apple Pie </a:t>
            </a:r>
          </a:p>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Cookies</a:t>
            </a:r>
            <a:endParaRPr lang="en-US" sz="3200" dirty="0">
              <a:effectLst>
                <a:outerShdw blurRad="38100" dist="38100" dir="2700000" algn="tl">
                  <a:srgbClr val="000000">
                    <a:alpha val="43137"/>
                  </a:srgbClr>
                </a:outerShdw>
              </a:effectLst>
              <a:latin typeface="Brush Script Std" pitchFamily="66" charset="0"/>
              <a:cs typeface="Helvetica" pitchFamily="34" charset="0"/>
            </a:endParaRPr>
          </a:p>
        </p:txBody>
      </p:sp>
      <p:pic>
        <p:nvPicPr>
          <p:cNvPr id="1029" name="Picture 5"/>
          <p:cNvPicPr>
            <a:picLocks noChangeAspect="1" noChangeArrowheads="1"/>
          </p:cNvPicPr>
          <p:nvPr/>
        </p:nvPicPr>
        <p:blipFill>
          <a:blip r:embed="rId3" cstate="print"/>
          <a:srcRect/>
          <a:stretch>
            <a:fillRect/>
          </a:stretch>
        </p:blipFill>
        <p:spPr bwMode="auto">
          <a:xfrm>
            <a:off x="973777" y="7636604"/>
            <a:ext cx="3348842" cy="2106398"/>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1659126" y="252248"/>
            <a:ext cx="2178237" cy="2313531"/>
          </a:xfrm>
          <a:prstGeom prst="rect">
            <a:avLst/>
          </a:prstGeom>
          <a:noFill/>
          <a:ln w="9525">
            <a:noFill/>
            <a:miter lim="800000"/>
            <a:headEnd/>
            <a:tailEnd/>
          </a:ln>
        </p:spPr>
      </p:pic>
      <p:sp>
        <p:nvSpPr>
          <p:cNvPr id="29" name="TextBox 28"/>
          <p:cNvSpPr txBox="1"/>
          <p:nvPr/>
        </p:nvSpPr>
        <p:spPr>
          <a:xfrm>
            <a:off x="600720" y="2020868"/>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2 ½ dozen</a:t>
            </a:r>
          </a:p>
        </p:txBody>
      </p:sp>
      <p:sp>
        <p:nvSpPr>
          <p:cNvPr id="5" name="TextBox 4"/>
          <p:cNvSpPr txBox="1"/>
          <p:nvPr/>
        </p:nvSpPr>
        <p:spPr>
          <a:xfrm>
            <a:off x="620520" y="2228499"/>
            <a:ext cx="2621446" cy="2646878"/>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9063"/>
            <a:r>
              <a:rPr lang="en-US" sz="1100" dirty="0" smtClean="0"/>
              <a:t>1 roll of refrigerated pie dough</a:t>
            </a:r>
          </a:p>
          <a:p>
            <a:pPr marL="119063"/>
            <a:r>
              <a:rPr lang="en-US" sz="1100" dirty="0" smtClean="0"/>
              <a:t>5 small Granny Smith apples, peeled, cored, finely diced</a:t>
            </a:r>
          </a:p>
          <a:p>
            <a:pPr marL="119063"/>
            <a:r>
              <a:rPr lang="en-US" sz="1100" dirty="0" smtClean="0"/>
              <a:t>¼ C granulated sugar</a:t>
            </a:r>
          </a:p>
          <a:p>
            <a:pPr marL="119063"/>
            <a:r>
              <a:rPr lang="en-US" sz="1100" dirty="0" smtClean="0"/>
              <a:t>1 teaspoon ground cinnamon</a:t>
            </a:r>
          </a:p>
          <a:p>
            <a:pPr marL="119063"/>
            <a:r>
              <a:rPr lang="en-US" sz="1100" dirty="0" smtClean="0"/>
              <a:t>2 tablespoons lemon juice</a:t>
            </a:r>
          </a:p>
          <a:p>
            <a:pPr marL="119063"/>
            <a:r>
              <a:rPr lang="en-US" sz="1100" dirty="0" smtClean="0"/>
              <a:t>1 tablespoon cornstarch</a:t>
            </a:r>
          </a:p>
          <a:p>
            <a:pPr marL="119063"/>
            <a:r>
              <a:rPr lang="en-US" sz="1100" dirty="0" smtClean="0"/>
              <a:t> </a:t>
            </a:r>
          </a:p>
          <a:p>
            <a:pPr marL="119063"/>
            <a:r>
              <a:rPr lang="en-US" sz="1100" dirty="0" smtClean="0"/>
              <a:t>Streusel topping:</a:t>
            </a:r>
          </a:p>
          <a:p>
            <a:pPr marL="119063"/>
            <a:r>
              <a:rPr lang="en-US" sz="1100" dirty="0" smtClean="0"/>
              <a:t>2 ¼ cups all purpose flour</a:t>
            </a:r>
          </a:p>
          <a:p>
            <a:pPr marL="119063"/>
            <a:r>
              <a:rPr lang="en-US" sz="1100" dirty="0" smtClean="0"/>
              <a:t>2/3 cup brown sugar</a:t>
            </a:r>
          </a:p>
          <a:p>
            <a:pPr marL="119063"/>
            <a:r>
              <a:rPr lang="en-US" sz="1100" dirty="0" smtClean="0"/>
              <a:t>2/3 cup granulated sugar</a:t>
            </a:r>
          </a:p>
          <a:p>
            <a:pPr marL="119063"/>
            <a:r>
              <a:rPr lang="en-US" sz="1100" dirty="0" smtClean="0"/>
              <a:t>Pinch of salt</a:t>
            </a:r>
          </a:p>
          <a:p>
            <a:pPr marL="119063"/>
            <a:r>
              <a:rPr lang="en-US" sz="1100" dirty="0" smtClean="0"/>
              <a:t>¾ cup plus 2 tablespoons butter, melted</a:t>
            </a:r>
            <a:endParaRPr lang="en-US" sz="1100" dirty="0"/>
          </a:p>
        </p:txBody>
      </p:sp>
      <p:sp>
        <p:nvSpPr>
          <p:cNvPr id="39" name="Half Frame 38"/>
          <p:cNvSpPr/>
          <p:nvPr/>
        </p:nvSpPr>
        <p:spPr>
          <a:xfrm>
            <a:off x="3774980" y="1940212"/>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4892" y="2572885"/>
            <a:ext cx="2858951" cy="2646878"/>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9063"/>
            <a:r>
              <a:rPr lang="en-US" sz="1100" dirty="0" smtClean="0"/>
              <a:t>1 ½ cups butter</a:t>
            </a:r>
          </a:p>
          <a:p>
            <a:pPr marL="119063"/>
            <a:r>
              <a:rPr lang="en-US" sz="1100" dirty="0" smtClean="0"/>
              <a:t>1 ½ cups granulated sugar</a:t>
            </a:r>
          </a:p>
          <a:p>
            <a:pPr marL="119063"/>
            <a:r>
              <a:rPr lang="en-US" sz="1100" dirty="0" smtClean="0"/>
              <a:t>1 ½ cups brown sugar</a:t>
            </a:r>
          </a:p>
          <a:p>
            <a:pPr marL="119063"/>
            <a:r>
              <a:rPr lang="en-US" sz="1100" dirty="0" smtClean="0"/>
              <a:t>3 eggs</a:t>
            </a:r>
          </a:p>
          <a:p>
            <a:pPr marL="119063"/>
            <a:r>
              <a:rPr lang="en-US" sz="1100" dirty="0" smtClean="0"/>
              <a:t>1 teaspoon vanilla</a:t>
            </a:r>
          </a:p>
          <a:p>
            <a:pPr marL="119063"/>
            <a:r>
              <a:rPr lang="en-US" sz="1100" dirty="0" smtClean="0"/>
              <a:t>3 cups flour</a:t>
            </a:r>
          </a:p>
          <a:p>
            <a:pPr marL="119063"/>
            <a:r>
              <a:rPr lang="en-US" sz="1100" dirty="0" smtClean="0"/>
              <a:t> 1 ½ teaspoons baking powder</a:t>
            </a:r>
          </a:p>
          <a:p>
            <a:pPr marL="119063"/>
            <a:r>
              <a:rPr lang="en-US" sz="1100" dirty="0" smtClean="0"/>
              <a:t>1 ½ teaspoons baking soda</a:t>
            </a:r>
          </a:p>
          <a:p>
            <a:pPr marL="119063"/>
            <a:r>
              <a:rPr lang="en-US" sz="1100" dirty="0" smtClean="0"/>
              <a:t>¾ teaspoon salt</a:t>
            </a:r>
          </a:p>
          <a:p>
            <a:pPr marL="119063"/>
            <a:r>
              <a:rPr lang="en-US" sz="1100" dirty="0" smtClean="0"/>
              <a:t>3 cups old-fashioned oats</a:t>
            </a:r>
          </a:p>
          <a:p>
            <a:pPr marL="119063"/>
            <a:r>
              <a:rPr lang="en-US" sz="1100" dirty="0" smtClean="0"/>
              <a:t>3 cups Corn Flakes</a:t>
            </a:r>
          </a:p>
          <a:p>
            <a:pPr marL="119063"/>
            <a:r>
              <a:rPr lang="en-US" sz="1100" dirty="0" smtClean="0"/>
              <a:t>1 ½ cups coconut flakes</a:t>
            </a:r>
          </a:p>
          <a:p>
            <a:pPr marL="119063"/>
            <a:r>
              <a:rPr lang="en-US" sz="1100" dirty="0" smtClean="0"/>
              <a:t>1 ½ cups golden raisins</a:t>
            </a:r>
          </a:p>
          <a:p>
            <a:pPr marL="119063"/>
            <a:r>
              <a:rPr lang="en-US" sz="1100" dirty="0" smtClean="0"/>
              <a:t>1 ½ cups chopped pecans</a:t>
            </a:r>
          </a:p>
        </p:txBody>
      </p:sp>
      <p:sp>
        <p:nvSpPr>
          <p:cNvPr id="6" name="TextBox 5"/>
          <p:cNvSpPr txBox="1"/>
          <p:nvPr/>
        </p:nvSpPr>
        <p:spPr>
          <a:xfrm>
            <a:off x="567946" y="5270773"/>
            <a:ext cx="6259129" cy="1461939"/>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Preheat oven to 350 ̊F.</a:t>
            </a:r>
          </a:p>
          <a:p>
            <a:pPr marL="228600" lvl="0" indent="-228600">
              <a:buFont typeface="+mj-lt"/>
              <a:buAutoNum type="arabicPeriod"/>
            </a:pPr>
            <a:r>
              <a:rPr lang="en-US" sz="1100" dirty="0" smtClean="0"/>
              <a:t>Cream together butter and sugars.</a:t>
            </a:r>
          </a:p>
          <a:p>
            <a:pPr marL="228600" lvl="0" indent="-228600">
              <a:buFont typeface="+mj-lt"/>
              <a:buAutoNum type="arabicPeriod"/>
            </a:pPr>
            <a:r>
              <a:rPr lang="en-US" sz="1100" dirty="0" smtClean="0"/>
              <a:t>Add vanilla and eggs to butter mixture and cream together.</a:t>
            </a:r>
          </a:p>
          <a:p>
            <a:pPr marL="228600" lvl="0" indent="-228600">
              <a:buFont typeface="+mj-lt"/>
              <a:buAutoNum type="arabicPeriod"/>
            </a:pPr>
            <a:r>
              <a:rPr lang="en-US" sz="1100" dirty="0" smtClean="0"/>
              <a:t>In separate bowl, mix flour, baking powder, baking soda, and salt together.</a:t>
            </a:r>
          </a:p>
          <a:p>
            <a:pPr marL="228600" lvl="0" indent="-228600">
              <a:buFont typeface="+mj-lt"/>
              <a:buAutoNum type="arabicPeriod"/>
            </a:pPr>
            <a:r>
              <a:rPr lang="en-US" sz="1100" dirty="0" smtClean="0"/>
              <a:t>In another bowl mix the oats, Corn Flakes, coconut flakes, raisins, and pecans with your hands.</a:t>
            </a:r>
          </a:p>
          <a:p>
            <a:pPr marL="228600" lvl="0" indent="-228600">
              <a:buFont typeface="+mj-lt"/>
              <a:buAutoNum type="arabicPeriod"/>
            </a:pPr>
            <a:r>
              <a:rPr lang="en-US" sz="1100" dirty="0" smtClean="0"/>
              <a:t>Combine the butter, flour, and oats mixtures with your hands (I burned out two mixers!)</a:t>
            </a:r>
          </a:p>
          <a:p>
            <a:pPr marL="228600" lvl="0" indent="-228600">
              <a:buFont typeface="+mj-lt"/>
              <a:buAutoNum type="arabicPeriod"/>
            </a:pPr>
            <a:r>
              <a:rPr lang="en-US" sz="1100" dirty="0" smtClean="0"/>
              <a:t>Spoon onto baking sheet and bake at 350 ̊F for 11 minutes.</a:t>
            </a:r>
            <a:endParaRPr lang="en-US" sz="1100" dirty="0"/>
          </a:p>
        </p:txBody>
      </p:sp>
      <p:sp>
        <p:nvSpPr>
          <p:cNvPr id="20" name="TextBox 19"/>
          <p:cNvSpPr txBox="1"/>
          <p:nvPr/>
        </p:nvSpPr>
        <p:spPr>
          <a:xfrm>
            <a:off x="5305647" y="8064295"/>
            <a:ext cx="1754372"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852678" y="5047166"/>
            <a:ext cx="3167247" cy="507831"/>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Roy &amp; Gwin Kessler</a:t>
            </a:r>
          </a:p>
          <a:p>
            <a:pPr algn="ctr"/>
            <a:endParaRPr lang="en-US" sz="900" i="1" dirty="0" smtClean="0">
              <a:latin typeface="Helvetica" pitchFamily="34" charset="0"/>
              <a:cs typeface="Helvetica" pitchFamily="34" charset="0"/>
            </a:endParaRPr>
          </a:p>
        </p:txBody>
      </p:sp>
      <p:grpSp>
        <p:nvGrpSpPr>
          <p:cNvPr id="35" name="Group 34"/>
          <p:cNvGrpSpPr/>
          <p:nvPr/>
        </p:nvGrpSpPr>
        <p:grpSpPr>
          <a:xfrm>
            <a:off x="326483" y="7305630"/>
            <a:ext cx="4655128" cy="1880860"/>
            <a:chOff x="190005" y="7196447"/>
            <a:chExt cx="4655128" cy="1880860"/>
          </a:xfrm>
        </p:grpSpPr>
        <p:sp>
          <p:nvSpPr>
            <p:cNvPr id="33" name="Rectangle 32"/>
            <p:cNvSpPr/>
            <p:nvPr/>
          </p:nvSpPr>
          <p:spPr>
            <a:xfrm>
              <a:off x="190005" y="7196447"/>
              <a:ext cx="4655128" cy="188086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cstate="print"/>
            <a:srcRect/>
            <a:stretch>
              <a:fillRect/>
            </a:stretch>
          </p:blipFill>
          <p:spPr bwMode="auto">
            <a:xfrm>
              <a:off x="344383" y="7327077"/>
              <a:ext cx="4402305" cy="1657252"/>
            </a:xfrm>
            <a:prstGeom prst="rect">
              <a:avLst/>
            </a:prstGeom>
            <a:noFill/>
            <a:ln w="9525">
              <a:noFill/>
              <a:miter lim="800000"/>
              <a:headEnd/>
              <a:tailEnd/>
            </a:ln>
          </p:spPr>
        </p:pic>
      </p:grpSp>
      <p:pic>
        <p:nvPicPr>
          <p:cNvPr id="24" name="Picture 23"/>
          <p:cNvPicPr/>
          <p:nvPr/>
        </p:nvPicPr>
        <p:blipFill>
          <a:blip r:embed="rId3" cstate="print"/>
          <a:srcRect/>
          <a:stretch>
            <a:fillRect/>
          </a:stretch>
        </p:blipFill>
        <p:spPr bwMode="auto">
          <a:xfrm>
            <a:off x="1167261" y="256957"/>
            <a:ext cx="2349174" cy="2410691"/>
          </a:xfrm>
          <a:prstGeom prst="rect">
            <a:avLst/>
          </a:prstGeom>
          <a:noFill/>
          <a:ln w="9525">
            <a:noFill/>
            <a:miter lim="800000"/>
            <a:headEnd/>
            <a:tailEnd/>
          </a:ln>
        </p:spPr>
      </p:pic>
      <p:sp>
        <p:nvSpPr>
          <p:cNvPr id="29" name="TextBox 28"/>
          <p:cNvSpPr txBox="1"/>
          <p:nvPr/>
        </p:nvSpPr>
        <p:spPr>
          <a:xfrm>
            <a:off x="600719" y="2377126"/>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6-7 dozen</a:t>
            </a:r>
          </a:p>
        </p:txBody>
      </p:sp>
      <p:sp>
        <p:nvSpPr>
          <p:cNvPr id="32" name="TextBox 31"/>
          <p:cNvSpPr txBox="1"/>
          <p:nvPr/>
        </p:nvSpPr>
        <p:spPr>
          <a:xfrm>
            <a:off x="5326912" y="7554058"/>
            <a:ext cx="1722474" cy="461665"/>
          </a:xfrm>
          <a:prstGeom prst="rect">
            <a:avLst/>
          </a:prstGeom>
          <a:noFill/>
          <a:ln w="63500" cmpd="thinThick">
            <a:solidFill>
              <a:srgbClr val="CC00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2014 Camaro</a:t>
            </a:r>
          </a:p>
          <a:p>
            <a:pPr algn="ctr"/>
            <a:r>
              <a:rPr lang="en-US" sz="1200" i="1" dirty="0" smtClean="0">
                <a:latin typeface="Helvetica" pitchFamily="34" charset="0"/>
                <a:cs typeface="Helvetica" pitchFamily="34" charset="0"/>
              </a:rPr>
              <a:t>Crystal Red</a:t>
            </a:r>
            <a:endParaRPr lang="en-US" sz="1200" i="1" dirty="0">
              <a:latin typeface="Helvetica" pitchFamily="34" charset="0"/>
              <a:cs typeface="Helvetica" pitchFamily="34" charset="0"/>
            </a:endParaRPr>
          </a:p>
        </p:txBody>
      </p:sp>
      <p:sp>
        <p:nvSpPr>
          <p:cNvPr id="4" name="TextBox 3"/>
          <p:cNvSpPr txBox="1"/>
          <p:nvPr/>
        </p:nvSpPr>
        <p:spPr>
          <a:xfrm>
            <a:off x="3081646" y="753494"/>
            <a:ext cx="4690754" cy="1077218"/>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Mom Kessler’s Ranger Cookies</a:t>
            </a:r>
            <a:endParaRPr lang="en-US" sz="3200" dirty="0">
              <a:effectLst>
                <a:outerShdw blurRad="38100" dist="38100" dir="2700000" algn="tl">
                  <a:srgbClr val="000000">
                    <a:alpha val="43137"/>
                  </a:srgbClr>
                </a:outerShdw>
              </a:effectLst>
              <a:latin typeface="Brush Script Std" pitchFamily="66" charset="0"/>
              <a:cs typeface="Helvetica" pitchFamily="34" charset="0"/>
            </a:endParaRPr>
          </a:p>
        </p:txBody>
      </p:sp>
      <p:pic>
        <p:nvPicPr>
          <p:cNvPr id="4098" name="Picture 2"/>
          <p:cNvPicPr>
            <a:picLocks noChangeAspect="1" noChangeArrowheads="1"/>
          </p:cNvPicPr>
          <p:nvPr/>
        </p:nvPicPr>
        <p:blipFill>
          <a:blip r:embed="rId4" cstate="print"/>
          <a:srcRect/>
          <a:stretch>
            <a:fillRect/>
          </a:stretch>
        </p:blipFill>
        <p:spPr bwMode="auto">
          <a:xfrm>
            <a:off x="3867150" y="2109789"/>
            <a:ext cx="3152774" cy="2840698"/>
          </a:xfrm>
          <a:prstGeom prst="rect">
            <a:avLst/>
          </a:prstGeom>
          <a:noFill/>
          <a:ln w="9525">
            <a:noFill/>
            <a:miter lim="800000"/>
            <a:headEnd/>
            <a:tailEnd/>
          </a:ln>
        </p:spPr>
      </p:pic>
      <p:sp>
        <p:nvSpPr>
          <p:cNvPr id="44" name="Half Frame 43"/>
          <p:cNvSpPr/>
          <p:nvPr/>
        </p:nvSpPr>
        <p:spPr>
          <a:xfrm rot="16200000">
            <a:off x="3815525" y="4687662"/>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Half Frame 42"/>
          <p:cNvSpPr/>
          <p:nvPr/>
        </p:nvSpPr>
        <p:spPr>
          <a:xfrm rot="5400000">
            <a:off x="6758720" y="2004680"/>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Half Frame 44"/>
          <p:cNvSpPr/>
          <p:nvPr/>
        </p:nvSpPr>
        <p:spPr>
          <a:xfrm rot="10800000">
            <a:off x="6738675" y="4629520"/>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Half Frame 38"/>
          <p:cNvSpPr/>
          <p:nvPr/>
        </p:nvSpPr>
        <p:spPr>
          <a:xfrm>
            <a:off x="3758569" y="2035549"/>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4892" y="3047899"/>
            <a:ext cx="2858951" cy="1969770"/>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9063"/>
            <a:r>
              <a:rPr lang="en-US" sz="1100" dirty="0" smtClean="0"/>
              <a:t>2 sticks softened butter</a:t>
            </a:r>
          </a:p>
          <a:p>
            <a:pPr marL="119063"/>
            <a:r>
              <a:rPr lang="en-US" sz="1100" dirty="0" smtClean="0"/>
              <a:t>1 cup white granulated sugar</a:t>
            </a:r>
          </a:p>
          <a:p>
            <a:pPr marL="119063"/>
            <a:r>
              <a:rPr lang="en-US" sz="1100" dirty="0" smtClean="0"/>
              <a:t>1 cup powdered sugar</a:t>
            </a:r>
          </a:p>
          <a:p>
            <a:pPr marL="119063"/>
            <a:r>
              <a:rPr lang="en-US" sz="1100" dirty="0" smtClean="0"/>
              <a:t>2 eggs</a:t>
            </a:r>
          </a:p>
          <a:p>
            <a:pPr marL="119063"/>
            <a:r>
              <a:rPr lang="en-US" sz="1100" dirty="0" smtClean="0"/>
              <a:t>1 cup oil</a:t>
            </a:r>
          </a:p>
          <a:p>
            <a:pPr marL="119063"/>
            <a:r>
              <a:rPr lang="en-US" sz="1100" dirty="0" smtClean="0"/>
              <a:t>4 ½ cups flour</a:t>
            </a:r>
          </a:p>
          <a:p>
            <a:pPr marL="119063"/>
            <a:r>
              <a:rPr lang="en-US" sz="1100" dirty="0" smtClean="0"/>
              <a:t>1 teaspoon baking soda</a:t>
            </a:r>
          </a:p>
          <a:p>
            <a:pPr marL="119063"/>
            <a:r>
              <a:rPr lang="en-US" sz="1100" dirty="0" smtClean="0"/>
              <a:t>1 teaspoon cream of tartar</a:t>
            </a:r>
          </a:p>
          <a:p>
            <a:pPr marL="119063"/>
            <a:r>
              <a:rPr lang="en-US" sz="1100" dirty="0" smtClean="0"/>
              <a:t>1 teaspoon vanilla</a:t>
            </a:r>
          </a:p>
          <a:p>
            <a:pPr marL="119063"/>
            <a:r>
              <a:rPr lang="en-US" sz="1100" dirty="0" smtClean="0"/>
              <a:t>Sesame seeds</a:t>
            </a:r>
            <a:endParaRPr lang="en-US" sz="1100" dirty="0"/>
          </a:p>
        </p:txBody>
      </p:sp>
      <p:sp>
        <p:nvSpPr>
          <p:cNvPr id="6" name="TextBox 5"/>
          <p:cNvSpPr txBox="1"/>
          <p:nvPr/>
        </p:nvSpPr>
        <p:spPr>
          <a:xfrm>
            <a:off x="639198" y="5211397"/>
            <a:ext cx="6259129" cy="1292662"/>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Preheat oven to 375 ̊F.</a:t>
            </a:r>
          </a:p>
          <a:p>
            <a:pPr marL="228600" lvl="0" indent="-228600">
              <a:buFont typeface="+mj-lt"/>
              <a:buAutoNum type="arabicPeriod"/>
            </a:pPr>
            <a:r>
              <a:rPr lang="en-US" sz="1100" dirty="0" smtClean="0"/>
              <a:t>Mix ingredients in order given.</a:t>
            </a:r>
          </a:p>
          <a:p>
            <a:pPr marL="228600" lvl="0" indent="-228600">
              <a:buFont typeface="+mj-lt"/>
              <a:buAutoNum type="arabicPeriod"/>
            </a:pPr>
            <a:r>
              <a:rPr lang="en-US" sz="1100" dirty="0" smtClean="0"/>
              <a:t>Chill 1 hour to overnight.</a:t>
            </a:r>
          </a:p>
          <a:p>
            <a:pPr marL="228600" lvl="0" indent="-228600">
              <a:buFont typeface="+mj-lt"/>
              <a:buAutoNum type="arabicPeriod"/>
            </a:pPr>
            <a:r>
              <a:rPr lang="en-US" sz="1100" dirty="0" smtClean="0"/>
              <a:t>Take small portions and roll into finger-sized thickness, then roll in sesame seeds.</a:t>
            </a:r>
          </a:p>
          <a:p>
            <a:pPr marL="228600" lvl="0" indent="-228600">
              <a:buFont typeface="+mj-lt"/>
              <a:buAutoNum type="arabicPeriod"/>
            </a:pPr>
            <a:r>
              <a:rPr lang="en-US" sz="1100" dirty="0" smtClean="0"/>
              <a:t>Bake on ungreased cookie sheet at 375 for 10 - 15 minutes depending on size of cookie. </a:t>
            </a:r>
          </a:p>
          <a:p>
            <a:pPr marL="228600" lvl="0" indent="-228600">
              <a:buFont typeface="+mj-lt"/>
              <a:buAutoNum type="arabicPeriod"/>
            </a:pPr>
            <a:r>
              <a:rPr lang="en-US" sz="1100" dirty="0" smtClean="0"/>
              <a:t>Remove when bottoms are brown.</a:t>
            </a:r>
            <a:endParaRPr lang="en-US" sz="1100" dirty="0"/>
          </a:p>
        </p:txBody>
      </p:sp>
      <p:sp>
        <p:nvSpPr>
          <p:cNvPr id="20" name="TextBox 19"/>
          <p:cNvSpPr txBox="1"/>
          <p:nvPr/>
        </p:nvSpPr>
        <p:spPr>
          <a:xfrm>
            <a:off x="5011387" y="8119600"/>
            <a:ext cx="2339439"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4943073" y="7529313"/>
            <a:ext cx="2603696" cy="492443"/>
          </a:xfrm>
          <a:prstGeom prst="rect">
            <a:avLst/>
          </a:prstGeom>
          <a:noFill/>
          <a:ln w="63500" cmpd="thinThick">
            <a:solidFill>
              <a:srgbClr val="FF00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2015 Red Rock Metallic Convertible</a:t>
            </a:r>
          </a:p>
          <a:p>
            <a:pPr algn="ctr"/>
            <a:r>
              <a:rPr lang="en-US" sz="1400" i="1" dirty="0" smtClean="0">
                <a:latin typeface="Helvetica" pitchFamily="34" charset="0"/>
                <a:cs typeface="Helvetica" pitchFamily="34" charset="0"/>
              </a:rPr>
              <a:t>“Cinnamon”</a:t>
            </a:r>
            <a:endParaRPr lang="en-US" sz="1400" i="1" dirty="0">
              <a:latin typeface="Helvetica" pitchFamily="34" charset="0"/>
              <a:cs typeface="Helvetica" pitchFamily="34" charset="0"/>
            </a:endParaRPr>
          </a:p>
        </p:txBody>
      </p:sp>
      <p:grpSp>
        <p:nvGrpSpPr>
          <p:cNvPr id="21" name="Group 20"/>
          <p:cNvGrpSpPr/>
          <p:nvPr/>
        </p:nvGrpSpPr>
        <p:grpSpPr>
          <a:xfrm>
            <a:off x="495640" y="6873765"/>
            <a:ext cx="4318598" cy="2509597"/>
            <a:chOff x="133349" y="7077075"/>
            <a:chExt cx="3933825" cy="2286000"/>
          </a:xfrm>
        </p:grpSpPr>
        <p:sp>
          <p:nvSpPr>
            <p:cNvPr id="22" name="Rectangle 21"/>
            <p:cNvSpPr/>
            <p:nvPr/>
          </p:nvSpPr>
          <p:spPr>
            <a:xfrm>
              <a:off x="133349" y="7077075"/>
              <a:ext cx="3933825" cy="228600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Bonnie_20161026_090449.jpg"/>
            <p:cNvPicPr>
              <a:picLocks noChangeAspect="1"/>
            </p:cNvPicPr>
            <p:nvPr/>
          </p:nvPicPr>
          <p:blipFill>
            <a:blip r:embed="rId2" cstate="print"/>
            <a:stretch>
              <a:fillRect/>
            </a:stretch>
          </p:blipFill>
          <p:spPr>
            <a:xfrm>
              <a:off x="171451" y="7124700"/>
              <a:ext cx="3852332" cy="2166937"/>
            </a:xfrm>
            <a:prstGeom prst="rect">
              <a:avLst/>
            </a:prstGeom>
          </p:spPr>
        </p:pic>
      </p:grpSp>
      <p:pic>
        <p:nvPicPr>
          <p:cNvPr id="25" name="Picture 24"/>
          <p:cNvPicPr/>
          <p:nvPr/>
        </p:nvPicPr>
        <p:blipFill>
          <a:blip r:embed="rId3" cstate="print"/>
          <a:srcRect/>
          <a:stretch>
            <a:fillRect/>
          </a:stretch>
        </p:blipFill>
        <p:spPr bwMode="auto">
          <a:xfrm>
            <a:off x="806871" y="194871"/>
            <a:ext cx="2823965" cy="2534681"/>
          </a:xfrm>
          <a:prstGeom prst="rect">
            <a:avLst/>
          </a:prstGeom>
          <a:noFill/>
          <a:ln w="9525">
            <a:noFill/>
            <a:miter lim="800000"/>
            <a:headEnd/>
            <a:tailEnd/>
          </a:ln>
        </p:spPr>
      </p:pic>
      <p:sp>
        <p:nvSpPr>
          <p:cNvPr id="29" name="TextBox 28"/>
          <p:cNvSpPr txBox="1"/>
          <p:nvPr/>
        </p:nvSpPr>
        <p:spPr>
          <a:xfrm>
            <a:off x="636344" y="2769013"/>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varies</a:t>
            </a:r>
          </a:p>
        </p:txBody>
      </p:sp>
      <p:sp>
        <p:nvSpPr>
          <p:cNvPr id="17" name="TextBox 16"/>
          <p:cNvSpPr txBox="1"/>
          <p:nvPr/>
        </p:nvSpPr>
        <p:spPr>
          <a:xfrm>
            <a:off x="3569648" y="4845280"/>
            <a:ext cx="3621974" cy="507831"/>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Bonnie &amp; Louis Pfleckl</a:t>
            </a:r>
          </a:p>
          <a:p>
            <a:pPr algn="ctr"/>
            <a:endParaRPr lang="en-US" sz="900" i="1" dirty="0" smtClean="0">
              <a:latin typeface="Helvetica" pitchFamily="34" charset="0"/>
              <a:cs typeface="Helvetica" pitchFamily="34" charset="0"/>
            </a:endParaRPr>
          </a:p>
        </p:txBody>
      </p:sp>
      <p:sp>
        <p:nvSpPr>
          <p:cNvPr id="4" name="TextBox 3"/>
          <p:cNvSpPr txBox="1"/>
          <p:nvPr/>
        </p:nvSpPr>
        <p:spPr>
          <a:xfrm>
            <a:off x="3081646" y="1301521"/>
            <a:ext cx="4690754" cy="1138773"/>
          </a:xfrm>
          <a:prstGeom prst="rect">
            <a:avLst/>
          </a:prstGeom>
          <a:noFill/>
        </p:spPr>
        <p:txBody>
          <a:bodyPr wrap="square" rtlCol="0">
            <a:spAutoFit/>
          </a:bodyPr>
          <a:lstStyle/>
          <a:p>
            <a:pPr algn="ctr"/>
            <a:r>
              <a:rPr lang="en-US" sz="3400" dirty="0" smtClean="0">
                <a:effectLst>
                  <a:outerShdw blurRad="38100" dist="38100" dir="2700000" algn="tl">
                    <a:srgbClr val="000000">
                      <a:alpha val="43137"/>
                    </a:srgbClr>
                  </a:outerShdw>
                </a:effectLst>
                <a:latin typeface="Brush Script Std" pitchFamily="66" charset="0"/>
                <a:cs typeface="Helvetica" pitchFamily="34" charset="0"/>
              </a:rPr>
              <a:t>Italian Sesame Seed Sugar Cookies</a:t>
            </a:r>
            <a:endParaRPr lang="en-US" sz="3400" dirty="0">
              <a:effectLst>
                <a:outerShdw blurRad="38100" dist="38100" dir="2700000" algn="tl">
                  <a:srgbClr val="000000">
                    <a:alpha val="43137"/>
                  </a:srgbClr>
                </a:outerShdw>
              </a:effectLst>
              <a:latin typeface="Brush Script Std" pitchFamily="66" charset="0"/>
              <a:cs typeface="Helvetica" pitchFamily="34" charset="0"/>
            </a:endParaRPr>
          </a:p>
        </p:txBody>
      </p:sp>
      <p:pic>
        <p:nvPicPr>
          <p:cNvPr id="5122" name="Picture 2"/>
          <p:cNvPicPr>
            <a:picLocks noChangeAspect="1" noChangeArrowheads="1"/>
          </p:cNvPicPr>
          <p:nvPr/>
        </p:nvPicPr>
        <p:blipFill>
          <a:blip r:embed="rId4" cstate="print"/>
          <a:srcRect/>
          <a:stretch>
            <a:fillRect/>
          </a:stretch>
        </p:blipFill>
        <p:spPr bwMode="auto">
          <a:xfrm>
            <a:off x="3535100" y="2828926"/>
            <a:ext cx="3718187" cy="1943100"/>
          </a:xfrm>
          <a:prstGeom prst="rect">
            <a:avLst/>
          </a:prstGeom>
          <a:noFill/>
          <a:ln w="9525">
            <a:noFill/>
            <a:miter lim="800000"/>
            <a:headEnd/>
            <a:tailEnd/>
          </a:ln>
        </p:spPr>
      </p:pic>
      <p:sp>
        <p:nvSpPr>
          <p:cNvPr id="39" name="Half Frame 38"/>
          <p:cNvSpPr/>
          <p:nvPr/>
        </p:nvSpPr>
        <p:spPr>
          <a:xfrm>
            <a:off x="3416124" y="2731281"/>
            <a:ext cx="341708" cy="39296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Half Frame 43"/>
          <p:cNvSpPr/>
          <p:nvPr/>
        </p:nvSpPr>
        <p:spPr>
          <a:xfrm rot="16200000">
            <a:off x="3462977" y="4508949"/>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Half Frame 42"/>
          <p:cNvSpPr/>
          <p:nvPr/>
        </p:nvSpPr>
        <p:spPr>
          <a:xfrm rot="5400000">
            <a:off x="6965918" y="2701608"/>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Half Frame 44"/>
          <p:cNvSpPr/>
          <p:nvPr/>
        </p:nvSpPr>
        <p:spPr>
          <a:xfrm rot="10800000">
            <a:off x="6973953" y="4489608"/>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6759" y="2668578"/>
            <a:ext cx="3345840" cy="2308324"/>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9063"/>
            <a:r>
              <a:rPr lang="en-US" sz="1100" dirty="0" smtClean="0"/>
              <a:t>¾ cup </a:t>
            </a:r>
            <a:r>
              <a:rPr lang="en-US" sz="1100" i="1" dirty="0" smtClean="0"/>
              <a:t>Jif </a:t>
            </a:r>
            <a:r>
              <a:rPr lang="en-US" sz="1100" dirty="0" smtClean="0"/>
              <a:t>Creamy Peanut Butter</a:t>
            </a:r>
          </a:p>
          <a:p>
            <a:pPr marL="225425" indent="-106363"/>
            <a:r>
              <a:rPr lang="en-US" sz="1100" dirty="0" smtClean="0"/>
              <a:t>½ stick </a:t>
            </a:r>
            <a:r>
              <a:rPr lang="en-US" sz="1100" i="1" dirty="0" smtClean="0"/>
              <a:t>Crisco</a:t>
            </a:r>
            <a:r>
              <a:rPr lang="en-US" sz="1100" dirty="0" smtClean="0"/>
              <a:t> Baking Sticks Butter Flavor </a:t>
            </a:r>
          </a:p>
          <a:p>
            <a:pPr marL="225425" indent="-106363"/>
            <a:r>
              <a:rPr lang="en-US" sz="1100" dirty="0" smtClean="0"/>
              <a:t>	All-Vegetable Shortening OR ½ cup </a:t>
            </a:r>
            <a:r>
              <a:rPr lang="en-US" sz="1100" i="1" dirty="0" smtClean="0"/>
              <a:t>Crisco</a:t>
            </a:r>
            <a:r>
              <a:rPr lang="en-US" sz="1100" dirty="0" smtClean="0"/>
              <a:t> </a:t>
            </a:r>
          </a:p>
          <a:p>
            <a:pPr marL="225425" indent="-106363"/>
            <a:r>
              <a:rPr lang="en-US" sz="1100" dirty="0" smtClean="0"/>
              <a:t>	Butter Flavor All-Vegetable Shortening</a:t>
            </a:r>
          </a:p>
          <a:p>
            <a:pPr marL="119063"/>
            <a:r>
              <a:rPr lang="en-US" sz="1100" dirty="0" smtClean="0"/>
              <a:t>1 ¼ cups firmly packed brown sugar</a:t>
            </a:r>
          </a:p>
          <a:p>
            <a:pPr marL="119063"/>
            <a:r>
              <a:rPr lang="en-US" sz="1100" dirty="0" smtClean="0"/>
              <a:t>3 tablespoons milk</a:t>
            </a:r>
          </a:p>
          <a:p>
            <a:pPr marL="119063"/>
            <a:r>
              <a:rPr lang="en-US" sz="1100" dirty="0" smtClean="0"/>
              <a:t>1 tablespoon vanilla extract</a:t>
            </a:r>
          </a:p>
          <a:p>
            <a:pPr marL="119063"/>
            <a:r>
              <a:rPr lang="en-US" sz="1100" dirty="0" smtClean="0"/>
              <a:t>1 large egg</a:t>
            </a:r>
          </a:p>
          <a:p>
            <a:pPr marL="119063"/>
            <a:r>
              <a:rPr lang="en-US" sz="1100" dirty="0" smtClean="0"/>
              <a:t>1 ¾ cups </a:t>
            </a:r>
            <a:r>
              <a:rPr lang="en-US" sz="1100" i="1" dirty="0" smtClean="0"/>
              <a:t>Pillsbury Best</a:t>
            </a:r>
            <a:r>
              <a:rPr lang="en-US" sz="1100" dirty="0" smtClean="0"/>
              <a:t> All Purpose Flour</a:t>
            </a:r>
          </a:p>
          <a:p>
            <a:pPr marL="119063"/>
            <a:r>
              <a:rPr lang="en-US" sz="1100" dirty="0" smtClean="0"/>
              <a:t>¾ teaspoon baking soda</a:t>
            </a:r>
          </a:p>
          <a:p>
            <a:pPr marL="119063"/>
            <a:r>
              <a:rPr lang="en-US" sz="1100" dirty="0" smtClean="0"/>
              <a:t>¾ teaspoon salt</a:t>
            </a:r>
          </a:p>
          <a:p>
            <a:pPr marL="119063"/>
            <a:r>
              <a:rPr lang="en-US" sz="1100" dirty="0" smtClean="0"/>
              <a:t>(Optional: 10oz bag Reese’s Peanut Butter chips)</a:t>
            </a:r>
            <a:endParaRPr lang="en-US" sz="1100" dirty="0"/>
          </a:p>
        </p:txBody>
      </p:sp>
      <p:sp>
        <p:nvSpPr>
          <p:cNvPr id="6" name="TextBox 5"/>
          <p:cNvSpPr txBox="1"/>
          <p:nvPr/>
        </p:nvSpPr>
        <p:spPr>
          <a:xfrm>
            <a:off x="603572" y="4990185"/>
            <a:ext cx="6259129" cy="2308324"/>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Preheat oven to 375°F. </a:t>
            </a:r>
          </a:p>
          <a:p>
            <a:pPr marL="228600" lvl="0" indent="-228600">
              <a:buFont typeface="+mj-lt"/>
              <a:buAutoNum type="arabicPeriod"/>
            </a:pPr>
            <a:r>
              <a:rPr lang="en-US" sz="1100" dirty="0" smtClean="0"/>
              <a:t>Combine peanut butter, shortening, brown sugar, milk, and vanilla in large bowl. </a:t>
            </a:r>
          </a:p>
          <a:p>
            <a:pPr marL="228600" lvl="0" indent="-228600">
              <a:buFont typeface="+mj-lt"/>
              <a:buAutoNum type="arabicPeriod"/>
            </a:pPr>
            <a:r>
              <a:rPr lang="en-US" sz="1100" dirty="0" smtClean="0"/>
              <a:t>Beat at medium speed of electric mixer until well blended. </a:t>
            </a:r>
          </a:p>
          <a:p>
            <a:pPr marL="228600" lvl="0" indent="-228600">
              <a:buFont typeface="+mj-lt"/>
              <a:buAutoNum type="arabicPeriod"/>
            </a:pPr>
            <a:r>
              <a:rPr lang="en-US" sz="1100" dirty="0" smtClean="0"/>
              <a:t>Add egg and beat just until blended. </a:t>
            </a:r>
          </a:p>
          <a:p>
            <a:pPr marL="228600" lvl="0" indent="-228600">
              <a:buFont typeface="+mj-lt"/>
              <a:buAutoNum type="arabicPeriod"/>
            </a:pPr>
            <a:r>
              <a:rPr lang="en-US" sz="1100" dirty="0" smtClean="0"/>
              <a:t>Combine flour, baking soda and salt, and add to creamed mixture at low speed. </a:t>
            </a:r>
          </a:p>
          <a:p>
            <a:pPr marL="228600" lvl="0" indent="-228600">
              <a:buFont typeface="+mj-lt"/>
              <a:buAutoNum type="arabicPeriod"/>
            </a:pPr>
            <a:r>
              <a:rPr lang="en-US" sz="1100" dirty="0" smtClean="0"/>
              <a:t>Mix just until blended.</a:t>
            </a:r>
          </a:p>
          <a:p>
            <a:pPr marL="228600" lvl="0" indent="-228600">
              <a:buFont typeface="+mj-lt"/>
              <a:buAutoNum type="arabicPeriod"/>
            </a:pPr>
            <a:r>
              <a:rPr lang="en-US" sz="1100" dirty="0" smtClean="0"/>
              <a:t>Fold in 10oz. bag of Reese Peanut Butter chips (optional).</a:t>
            </a:r>
          </a:p>
          <a:p>
            <a:pPr marL="228600" lvl="0" indent="-228600">
              <a:buFont typeface="+mj-lt"/>
              <a:buAutoNum type="arabicPeriod"/>
            </a:pPr>
            <a:r>
              <a:rPr lang="en-US" sz="1100" dirty="0" smtClean="0"/>
              <a:t> Drop by rounded measuring tablespoon of dough 2-inches apart onto greased baking sheet. </a:t>
            </a:r>
          </a:p>
          <a:p>
            <a:pPr marL="228600" lvl="0" indent="-228600">
              <a:buFont typeface="+mj-lt"/>
              <a:buAutoNum type="arabicPeriod"/>
            </a:pPr>
            <a:r>
              <a:rPr lang="en-US" sz="1100" dirty="0" smtClean="0"/>
              <a:t>Flatten slightly in a crisscross pattern with the tines of a fork. </a:t>
            </a:r>
          </a:p>
          <a:p>
            <a:pPr marL="228600" lvl="0" indent="-228600">
              <a:buFont typeface="+mj-lt"/>
              <a:buAutoNum type="arabicPeriod"/>
            </a:pPr>
            <a:r>
              <a:rPr lang="en-US" sz="1100" dirty="0" smtClean="0"/>
              <a:t>Bake one baking sheet at a time for 7 to 8 minutes, or until set and just beginning to brown. </a:t>
            </a:r>
          </a:p>
          <a:p>
            <a:pPr marL="228600" lvl="0" indent="-228600">
              <a:buFont typeface="+mj-lt"/>
              <a:buAutoNum type="arabicPeriod"/>
            </a:pPr>
            <a:r>
              <a:rPr lang="en-US" sz="1100" dirty="0" smtClean="0"/>
              <a:t>Cool two minutes on the baking sheet.</a:t>
            </a:r>
          </a:p>
          <a:p>
            <a:pPr marL="228600" lvl="0" indent="-228600">
              <a:buFont typeface="+mj-lt"/>
              <a:buAutoNum type="arabicPeriod"/>
            </a:pPr>
            <a:r>
              <a:rPr lang="en-US" sz="1100" dirty="0" smtClean="0"/>
              <a:t>Remove cookies to cooling racks to cool completely.</a:t>
            </a:r>
            <a:endParaRPr lang="en-US" sz="1100" dirty="0"/>
          </a:p>
        </p:txBody>
      </p:sp>
      <p:sp>
        <p:nvSpPr>
          <p:cNvPr id="20" name="TextBox 19"/>
          <p:cNvSpPr txBox="1"/>
          <p:nvPr/>
        </p:nvSpPr>
        <p:spPr>
          <a:xfrm>
            <a:off x="5032652" y="8172762"/>
            <a:ext cx="2339439"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157870" y="591439"/>
            <a:ext cx="4614530" cy="1569660"/>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Irresistible </a:t>
            </a:r>
          </a:p>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Peanut Butter </a:t>
            </a:r>
          </a:p>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Cookies</a:t>
            </a:r>
            <a:endParaRPr lang="en-US" sz="32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29" name="TextBox 28"/>
          <p:cNvSpPr txBox="1"/>
          <p:nvPr/>
        </p:nvSpPr>
        <p:spPr>
          <a:xfrm>
            <a:off x="553217" y="2443407"/>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3 dozen</a:t>
            </a:r>
          </a:p>
        </p:txBody>
      </p:sp>
      <p:pic>
        <p:nvPicPr>
          <p:cNvPr id="21" name="Picture 20" descr="Santa icon"/>
          <p:cNvPicPr/>
          <p:nvPr/>
        </p:nvPicPr>
        <p:blipFill>
          <a:blip r:embed="rId2" cstate="print"/>
          <a:srcRect/>
          <a:stretch>
            <a:fillRect/>
          </a:stretch>
        </p:blipFill>
        <p:spPr bwMode="auto">
          <a:xfrm>
            <a:off x="1210991" y="188262"/>
            <a:ext cx="2279320" cy="2279320"/>
          </a:xfrm>
          <a:prstGeom prst="rect">
            <a:avLst/>
          </a:prstGeom>
          <a:noFill/>
          <a:ln w="9525">
            <a:noFill/>
            <a:miter lim="800000"/>
            <a:headEnd/>
            <a:tailEnd/>
          </a:ln>
        </p:spPr>
      </p:pic>
      <p:sp>
        <p:nvSpPr>
          <p:cNvPr id="24" name="TextBox 23"/>
          <p:cNvSpPr txBox="1"/>
          <p:nvPr/>
        </p:nvSpPr>
        <p:spPr>
          <a:xfrm>
            <a:off x="5058888" y="7849589"/>
            <a:ext cx="2324877" cy="276999"/>
          </a:xfrm>
          <a:prstGeom prst="rect">
            <a:avLst/>
          </a:prstGeom>
          <a:noFill/>
          <a:ln w="63500" cmpd="thinThick">
            <a:solidFill>
              <a:srgbClr val="FF33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2010 Inferno Orange RS</a:t>
            </a:r>
          </a:p>
        </p:txBody>
      </p:sp>
      <p:sp>
        <p:nvSpPr>
          <p:cNvPr id="26" name="TextBox 25"/>
          <p:cNvSpPr txBox="1"/>
          <p:nvPr/>
        </p:nvSpPr>
        <p:spPr>
          <a:xfrm>
            <a:off x="3902150" y="4634573"/>
            <a:ext cx="3147236"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Vicki </a:t>
            </a:r>
            <a:r>
              <a:rPr lang="en-US" sz="900" i="1" dirty="0" err="1" smtClean="0">
                <a:latin typeface="Helvetica" pitchFamily="34" charset="0"/>
                <a:cs typeface="Helvetica" pitchFamily="34" charset="0"/>
              </a:rPr>
              <a:t>Schanuel</a:t>
            </a:r>
            <a:r>
              <a:rPr lang="en-US" sz="900" i="1" dirty="0" smtClean="0">
                <a:latin typeface="Helvetica" pitchFamily="34" charset="0"/>
                <a:cs typeface="Helvetica" pitchFamily="34" charset="0"/>
              </a:rPr>
              <a:t> &amp; Dwayne Saul</a:t>
            </a:r>
          </a:p>
        </p:txBody>
      </p:sp>
      <p:grpSp>
        <p:nvGrpSpPr>
          <p:cNvPr id="33" name="Group 32"/>
          <p:cNvGrpSpPr/>
          <p:nvPr/>
        </p:nvGrpSpPr>
        <p:grpSpPr>
          <a:xfrm>
            <a:off x="404627" y="7410202"/>
            <a:ext cx="4334782" cy="2232561"/>
            <a:chOff x="333375" y="7422078"/>
            <a:chExt cx="3953617" cy="2036248"/>
          </a:xfrm>
        </p:grpSpPr>
        <p:sp>
          <p:nvSpPr>
            <p:cNvPr id="34" name="Rectangle 33"/>
            <p:cNvSpPr/>
            <p:nvPr/>
          </p:nvSpPr>
          <p:spPr>
            <a:xfrm>
              <a:off x="333375" y="7422078"/>
              <a:ext cx="3953617" cy="2036248"/>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Dwayne's preferred pic_DS001 (23Aug15)-1.JPG"/>
            <p:cNvPicPr>
              <a:picLocks noChangeAspect="1"/>
            </p:cNvPicPr>
            <p:nvPr/>
          </p:nvPicPr>
          <p:blipFill>
            <a:blip r:embed="rId3" cstate="print"/>
            <a:stretch>
              <a:fillRect/>
            </a:stretch>
          </p:blipFill>
          <p:spPr>
            <a:xfrm>
              <a:off x="439388" y="7515724"/>
              <a:ext cx="3734789" cy="1853905"/>
            </a:xfrm>
            <a:prstGeom prst="rect">
              <a:avLst/>
            </a:prstGeom>
          </p:spPr>
        </p:pic>
      </p:grpSp>
      <p:pic>
        <p:nvPicPr>
          <p:cNvPr id="4098" name="Picture 2"/>
          <p:cNvPicPr>
            <a:picLocks noChangeAspect="1" noChangeArrowheads="1"/>
          </p:cNvPicPr>
          <p:nvPr/>
        </p:nvPicPr>
        <p:blipFill>
          <a:blip r:embed="rId4" cstate="print"/>
          <a:srcRect/>
          <a:stretch>
            <a:fillRect/>
          </a:stretch>
        </p:blipFill>
        <p:spPr bwMode="auto">
          <a:xfrm>
            <a:off x="3894278" y="2275368"/>
            <a:ext cx="3209468" cy="2241789"/>
          </a:xfrm>
          <a:prstGeom prst="rect">
            <a:avLst/>
          </a:prstGeom>
          <a:noFill/>
          <a:ln w="9525">
            <a:noFill/>
            <a:miter lim="800000"/>
            <a:headEnd/>
            <a:tailEnd/>
          </a:ln>
        </p:spPr>
      </p:pic>
      <p:sp>
        <p:nvSpPr>
          <p:cNvPr id="27" name="Half Frame 26"/>
          <p:cNvSpPr/>
          <p:nvPr/>
        </p:nvSpPr>
        <p:spPr>
          <a:xfrm rot="16200000">
            <a:off x="3823360" y="4226149"/>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Half Frame 27"/>
          <p:cNvSpPr/>
          <p:nvPr/>
        </p:nvSpPr>
        <p:spPr>
          <a:xfrm rot="5400000">
            <a:off x="6831561" y="2157844"/>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6859621" y="4231667"/>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Half Frame 31"/>
          <p:cNvSpPr/>
          <p:nvPr/>
        </p:nvSpPr>
        <p:spPr>
          <a:xfrm>
            <a:off x="3783546" y="2175371"/>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6759" y="3008819"/>
            <a:ext cx="3345840" cy="2308324"/>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7475"/>
            <a:r>
              <a:rPr lang="en-US" sz="1100" dirty="0" smtClean="0"/>
              <a:t>½ cup butter or margarine, softened</a:t>
            </a:r>
          </a:p>
          <a:p>
            <a:pPr marL="117475"/>
            <a:r>
              <a:rPr lang="en-US" sz="1100" dirty="0" smtClean="0"/>
              <a:t>½ cup shortening</a:t>
            </a:r>
          </a:p>
          <a:p>
            <a:pPr marL="117475"/>
            <a:r>
              <a:rPr lang="en-US" sz="1100" dirty="0" smtClean="0"/>
              <a:t>1 ½ cups sugar</a:t>
            </a:r>
          </a:p>
          <a:p>
            <a:pPr marL="117475"/>
            <a:r>
              <a:rPr lang="en-US" sz="1100" dirty="0" smtClean="0"/>
              <a:t>2 eggs</a:t>
            </a:r>
          </a:p>
          <a:p>
            <a:pPr marL="117475"/>
            <a:r>
              <a:rPr lang="en-US" sz="1100" dirty="0" smtClean="0"/>
              <a:t>2 ¾ cups all-purpose flour</a:t>
            </a:r>
          </a:p>
          <a:p>
            <a:pPr marL="117475"/>
            <a:r>
              <a:rPr lang="en-US" sz="1100" dirty="0" smtClean="0"/>
              <a:t>2 teaspoons cream of tartar*</a:t>
            </a:r>
          </a:p>
          <a:p>
            <a:pPr marL="117475"/>
            <a:r>
              <a:rPr lang="en-US" sz="1100" dirty="0" smtClean="0"/>
              <a:t>1 teaspoon baking soda*</a:t>
            </a:r>
          </a:p>
          <a:p>
            <a:pPr marL="117475"/>
            <a:r>
              <a:rPr lang="en-US" sz="1100" dirty="0" smtClean="0"/>
              <a:t>¼ teaspoon salt*</a:t>
            </a:r>
          </a:p>
          <a:p>
            <a:pPr marL="117475"/>
            <a:r>
              <a:rPr lang="en-US" sz="1100" dirty="0" smtClean="0"/>
              <a:t>2 tablespoons sugar</a:t>
            </a:r>
          </a:p>
          <a:p>
            <a:pPr marL="117475"/>
            <a:r>
              <a:rPr lang="en-US" sz="1100" dirty="0" smtClean="0"/>
              <a:t>2 teaspoons cinnamon</a:t>
            </a:r>
          </a:p>
          <a:p>
            <a:pPr marL="233363"/>
            <a:r>
              <a:rPr lang="en-US" sz="1100" i="1" dirty="0" smtClean="0"/>
              <a:t>*If using self-rising flour, omit cream of tartar, </a:t>
            </a:r>
          </a:p>
          <a:p>
            <a:pPr marL="233363"/>
            <a:r>
              <a:rPr lang="en-US" sz="1100" i="1" dirty="0" smtClean="0"/>
              <a:t>   soda and salt</a:t>
            </a:r>
            <a:endParaRPr lang="en-US" sz="1100" dirty="0"/>
          </a:p>
        </p:txBody>
      </p:sp>
      <p:sp>
        <p:nvSpPr>
          <p:cNvPr id="6" name="TextBox 5"/>
          <p:cNvSpPr txBox="1"/>
          <p:nvPr/>
        </p:nvSpPr>
        <p:spPr>
          <a:xfrm>
            <a:off x="592940" y="5426119"/>
            <a:ext cx="6259129" cy="1631216"/>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Preheat oven to 400 ̊F.</a:t>
            </a:r>
          </a:p>
          <a:p>
            <a:pPr marL="228600" lvl="0" indent="-228600">
              <a:buFont typeface="+mj-lt"/>
              <a:buAutoNum type="arabicPeriod"/>
            </a:pPr>
            <a:r>
              <a:rPr lang="en-US" sz="1100" dirty="0" smtClean="0"/>
              <a:t>Mix thoroughly butter, shortening, 1 ½ cups sugar and the eggs. </a:t>
            </a:r>
          </a:p>
          <a:p>
            <a:pPr marL="228600" lvl="0" indent="-228600">
              <a:buFont typeface="+mj-lt"/>
              <a:buAutoNum type="arabicPeriod"/>
            </a:pPr>
            <a:r>
              <a:rPr lang="en-US" sz="1100" dirty="0" smtClean="0"/>
              <a:t>Blend in four, cream of tartar, soda and salt. </a:t>
            </a:r>
          </a:p>
          <a:p>
            <a:pPr marL="228600" lvl="0" indent="-228600">
              <a:buFont typeface="+mj-lt"/>
              <a:buAutoNum type="arabicPeriod"/>
            </a:pPr>
            <a:r>
              <a:rPr lang="en-US" sz="1100" dirty="0" smtClean="0"/>
              <a:t>Shape dough by rounded teaspoonfuls into balls. </a:t>
            </a:r>
          </a:p>
          <a:p>
            <a:pPr marL="228600" lvl="0" indent="-228600">
              <a:buFont typeface="+mj-lt"/>
              <a:buAutoNum type="arabicPeriod"/>
            </a:pPr>
            <a:r>
              <a:rPr lang="en-US" sz="1100" dirty="0" smtClean="0"/>
              <a:t>Mix 2 tablespoons sugar and the cinnamon; roll balls in mixture.</a:t>
            </a:r>
          </a:p>
          <a:p>
            <a:pPr marL="228600" lvl="0" indent="-228600">
              <a:buFont typeface="+mj-lt"/>
              <a:buAutoNum type="arabicPeriod"/>
            </a:pPr>
            <a:r>
              <a:rPr lang="en-US" sz="1100" dirty="0" smtClean="0"/>
              <a:t>Place 2 inches apart on ungreased baking sheet</a:t>
            </a:r>
          </a:p>
          <a:p>
            <a:pPr marL="228600" lvl="0" indent="-228600">
              <a:buFont typeface="+mj-lt"/>
              <a:buAutoNum type="arabicPeriod"/>
            </a:pPr>
            <a:r>
              <a:rPr lang="en-US" sz="1100" dirty="0" smtClean="0"/>
              <a:t>Bake 8-10 minutes or until set.</a:t>
            </a:r>
          </a:p>
          <a:p>
            <a:pPr marL="228600" lvl="0" indent="-228600">
              <a:buFont typeface="+mj-lt"/>
              <a:buAutoNum type="arabicPeriod"/>
            </a:pPr>
            <a:r>
              <a:rPr lang="en-US" sz="1100" dirty="0" smtClean="0"/>
              <a:t>Immediately remove from baking sheet.</a:t>
            </a:r>
            <a:endParaRPr lang="en-US" sz="1100"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452648" y="1441157"/>
            <a:ext cx="4319752" cy="707886"/>
          </a:xfrm>
          <a:prstGeom prst="rect">
            <a:avLst/>
          </a:prstGeom>
          <a:noFill/>
        </p:spPr>
        <p:txBody>
          <a:bodyPr wrap="square" rtlCol="0">
            <a:spAutoFit/>
          </a:bodyPr>
          <a:lstStyle/>
          <a:p>
            <a:pPr algn="ctr"/>
            <a:r>
              <a:rPr lang="en-US" sz="4000" dirty="0" smtClean="0">
                <a:effectLst>
                  <a:outerShdw blurRad="38100" dist="38100" dir="2700000" algn="tl">
                    <a:srgbClr val="000000">
                      <a:alpha val="43137"/>
                    </a:srgbClr>
                  </a:outerShdw>
                </a:effectLst>
                <a:latin typeface="Brush Script Std" pitchFamily="66" charset="0"/>
                <a:cs typeface="Helvetica" pitchFamily="34" charset="0"/>
              </a:rPr>
              <a:t>Snickerdoodles</a:t>
            </a:r>
            <a:endParaRPr lang="en-US" sz="40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29" name="TextBox 28"/>
          <p:cNvSpPr txBox="1"/>
          <p:nvPr/>
        </p:nvSpPr>
        <p:spPr>
          <a:xfrm>
            <a:off x="553217" y="2783648"/>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6 dozen </a:t>
            </a:r>
          </a:p>
        </p:txBody>
      </p:sp>
      <p:sp>
        <p:nvSpPr>
          <p:cNvPr id="26" name="TextBox 25"/>
          <p:cNvSpPr txBox="1"/>
          <p:nvPr/>
        </p:nvSpPr>
        <p:spPr>
          <a:xfrm>
            <a:off x="3923415" y="4879122"/>
            <a:ext cx="3189766"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Sarah Shockley</a:t>
            </a:r>
          </a:p>
        </p:txBody>
      </p:sp>
      <p:sp>
        <p:nvSpPr>
          <p:cNvPr id="34" name="Rectangle 33"/>
          <p:cNvSpPr/>
          <p:nvPr/>
        </p:nvSpPr>
        <p:spPr>
          <a:xfrm>
            <a:off x="404627" y="7315200"/>
            <a:ext cx="4334782" cy="2029851"/>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p:nvPr/>
        </p:nvPicPr>
        <p:blipFill>
          <a:blip r:embed="rId2" cstate="print"/>
          <a:srcRect/>
          <a:stretch>
            <a:fillRect/>
          </a:stretch>
        </p:blipFill>
        <p:spPr bwMode="auto">
          <a:xfrm>
            <a:off x="1897726" y="235841"/>
            <a:ext cx="1949060" cy="2923589"/>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69383" y="7410893"/>
            <a:ext cx="4203523" cy="1861031"/>
          </a:xfrm>
          <a:prstGeom prst="rect">
            <a:avLst/>
          </a:prstGeom>
          <a:noFill/>
          <a:ln w="9525">
            <a:noFill/>
            <a:miter lim="800000"/>
            <a:headEnd/>
            <a:tailEnd/>
          </a:ln>
        </p:spPr>
      </p:pic>
      <p:pic>
        <p:nvPicPr>
          <p:cNvPr id="23" name="Picture 22"/>
          <p:cNvPicPr/>
          <p:nvPr/>
        </p:nvPicPr>
        <p:blipFill>
          <a:blip r:embed="rId4" cstate="print"/>
          <a:srcRect/>
          <a:stretch>
            <a:fillRect/>
          </a:stretch>
        </p:blipFill>
        <p:spPr bwMode="auto">
          <a:xfrm>
            <a:off x="594122" y="733979"/>
            <a:ext cx="1507439" cy="1457428"/>
          </a:xfrm>
          <a:prstGeom prst="rect">
            <a:avLst/>
          </a:prstGeom>
          <a:noFill/>
          <a:ln w="9525">
            <a:noFill/>
            <a:miter lim="800000"/>
            <a:headEnd/>
            <a:tailEnd/>
          </a:ln>
        </p:spPr>
      </p:pic>
      <p:pic>
        <p:nvPicPr>
          <p:cNvPr id="6146" name="Picture 2"/>
          <p:cNvPicPr>
            <a:picLocks noChangeAspect="1" noChangeArrowheads="1"/>
          </p:cNvPicPr>
          <p:nvPr/>
        </p:nvPicPr>
        <p:blipFill>
          <a:blip r:embed="rId5" cstate="print"/>
          <a:srcRect/>
          <a:stretch>
            <a:fillRect/>
          </a:stretch>
        </p:blipFill>
        <p:spPr bwMode="auto">
          <a:xfrm>
            <a:off x="3904279" y="2543175"/>
            <a:ext cx="3263283" cy="2219325"/>
          </a:xfrm>
          <a:prstGeom prst="rect">
            <a:avLst/>
          </a:prstGeom>
          <a:noFill/>
          <a:ln w="9525">
            <a:noFill/>
            <a:miter lim="800000"/>
            <a:headEnd/>
            <a:tailEnd/>
          </a:ln>
        </p:spPr>
      </p:pic>
      <p:sp>
        <p:nvSpPr>
          <p:cNvPr id="27" name="Half Frame 26"/>
          <p:cNvSpPr/>
          <p:nvPr/>
        </p:nvSpPr>
        <p:spPr>
          <a:xfrm rot="16200000">
            <a:off x="3849723" y="4512120"/>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Half Frame 27"/>
          <p:cNvSpPr/>
          <p:nvPr/>
        </p:nvSpPr>
        <p:spPr>
          <a:xfrm rot="5400000">
            <a:off x="6888711" y="2423217"/>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6926296" y="4487956"/>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Half Frame 31"/>
          <p:cNvSpPr/>
          <p:nvPr/>
        </p:nvSpPr>
        <p:spPr>
          <a:xfrm>
            <a:off x="3802596" y="2420584"/>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p:cNvSpPr txBox="1"/>
          <p:nvPr/>
        </p:nvSpPr>
        <p:spPr>
          <a:xfrm>
            <a:off x="5156791" y="7683139"/>
            <a:ext cx="2158410" cy="461665"/>
          </a:xfrm>
          <a:prstGeom prst="rect">
            <a:avLst/>
          </a:prstGeom>
          <a:noFill/>
          <a:ln w="63500" cmpd="thinThick">
            <a:solidFill>
              <a:srgbClr val="00CC66"/>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1969 </a:t>
            </a:r>
            <a:r>
              <a:rPr lang="en-US" sz="1200" i="1" dirty="0" err="1" smtClean="0">
                <a:latin typeface="Helvetica" pitchFamily="34" charset="0"/>
                <a:cs typeface="Helvetica" pitchFamily="34" charset="0"/>
              </a:rPr>
              <a:t>Rallye</a:t>
            </a:r>
            <a:r>
              <a:rPr lang="en-US" sz="1200" i="1" dirty="0" smtClean="0">
                <a:latin typeface="Helvetica" pitchFamily="34" charset="0"/>
                <a:cs typeface="Helvetica" pitchFamily="34" charset="0"/>
              </a:rPr>
              <a:t> Green </a:t>
            </a:r>
          </a:p>
          <a:p>
            <a:pPr algn="ctr"/>
            <a:r>
              <a:rPr lang="en-US" sz="1200" i="1" dirty="0" err="1" smtClean="0">
                <a:latin typeface="Helvetica" pitchFamily="34" charset="0"/>
                <a:cs typeface="Helvetica" pitchFamily="34" charset="0"/>
              </a:rPr>
              <a:t>Yenko</a:t>
            </a:r>
            <a:r>
              <a:rPr lang="en-US" sz="1200" i="1" dirty="0" smtClean="0">
                <a:latin typeface="Helvetica" pitchFamily="34" charset="0"/>
                <a:cs typeface="Helvetica" pitchFamily="34" charset="0"/>
              </a:rPr>
              <a:t> Camaro</a:t>
            </a:r>
            <a:endParaRPr lang="en-US" sz="1600" i="1" dirty="0">
              <a:latin typeface="Helvetica" pitchFamily="34" charset="0"/>
              <a:cs typeface="Helvetica" pitchFamily="34" charset="0"/>
            </a:endParaRPr>
          </a:p>
        </p:txBody>
      </p:sp>
      <p:sp>
        <p:nvSpPr>
          <p:cNvPr id="33" name="TextBox 32"/>
          <p:cNvSpPr txBox="1"/>
          <p:nvPr/>
        </p:nvSpPr>
        <p:spPr>
          <a:xfrm>
            <a:off x="5146158" y="8183396"/>
            <a:ext cx="2147777"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2331" y="2615414"/>
            <a:ext cx="3345840" cy="2431435"/>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7475"/>
            <a:r>
              <a:rPr lang="en-US" sz="1000" dirty="0" smtClean="0"/>
              <a:t>3 cups all-purpose flour</a:t>
            </a:r>
          </a:p>
          <a:p>
            <a:pPr marL="117475"/>
            <a:r>
              <a:rPr lang="en-US" sz="1000" dirty="0" smtClean="0"/>
              <a:t>¼ cup unsweetened cocoa powder*</a:t>
            </a:r>
          </a:p>
          <a:p>
            <a:pPr marL="117475"/>
            <a:r>
              <a:rPr lang="en-US" sz="1000" dirty="0" smtClean="0"/>
              <a:t>2 teaspoons baking powder</a:t>
            </a:r>
          </a:p>
          <a:p>
            <a:pPr marL="117475"/>
            <a:r>
              <a:rPr lang="en-US" sz="1000" dirty="0" smtClean="0"/>
              <a:t>¼ teaspoon baking soda</a:t>
            </a:r>
          </a:p>
          <a:p>
            <a:pPr marL="117475"/>
            <a:r>
              <a:rPr lang="en-US" sz="1000" dirty="0" smtClean="0"/>
              <a:t>¾ teaspoon salt</a:t>
            </a:r>
          </a:p>
          <a:p>
            <a:pPr marL="117475"/>
            <a:r>
              <a:rPr lang="en-US" sz="1000" dirty="0" smtClean="0"/>
              <a:t>¾ cup unsalted butter, softened</a:t>
            </a:r>
          </a:p>
          <a:p>
            <a:pPr marL="117475"/>
            <a:r>
              <a:rPr lang="en-US" sz="1000" dirty="0" smtClean="0"/>
              <a:t>1 1/3 cups granulated sugar</a:t>
            </a:r>
          </a:p>
          <a:p>
            <a:pPr marL="117475"/>
            <a:r>
              <a:rPr lang="en-US" sz="1000" dirty="0" smtClean="0"/>
              <a:t>3 large eggs</a:t>
            </a:r>
          </a:p>
          <a:p>
            <a:pPr marL="117475"/>
            <a:r>
              <a:rPr lang="en-US" sz="1000" dirty="0" smtClean="0"/>
              <a:t>1 tablespoon milk or buttermilk</a:t>
            </a:r>
          </a:p>
          <a:p>
            <a:pPr marL="117475"/>
            <a:r>
              <a:rPr lang="en-US" sz="1000" dirty="0" smtClean="0"/>
              <a:t>1 ½ teaspoon vanilla bean paste or vanilla</a:t>
            </a:r>
          </a:p>
          <a:p>
            <a:pPr marL="117475"/>
            <a:r>
              <a:rPr lang="en-US" sz="1000" dirty="0" smtClean="0"/>
              <a:t>2 teaspoons lemon juice</a:t>
            </a:r>
          </a:p>
          <a:p>
            <a:pPr marL="117475"/>
            <a:r>
              <a:rPr lang="en-US" sz="1000" dirty="0" smtClean="0"/>
              <a:t>5 teaspoons red food coloring</a:t>
            </a:r>
          </a:p>
          <a:p>
            <a:pPr marL="117475"/>
            <a:r>
              <a:rPr lang="en-US" sz="1000" dirty="0" smtClean="0"/>
              <a:t>1 cup white chocolate chips</a:t>
            </a:r>
          </a:p>
          <a:p>
            <a:pPr marL="117475"/>
            <a:r>
              <a:rPr lang="en-US" sz="1000" dirty="0" smtClean="0"/>
              <a:t>1 cup powdered sugar</a:t>
            </a:r>
            <a:endParaRPr lang="en-US" sz="1000" dirty="0"/>
          </a:p>
        </p:txBody>
      </p:sp>
      <p:sp>
        <p:nvSpPr>
          <p:cNvPr id="6" name="TextBox 5"/>
          <p:cNvSpPr txBox="1"/>
          <p:nvPr/>
        </p:nvSpPr>
        <p:spPr>
          <a:xfrm>
            <a:off x="592939" y="5053980"/>
            <a:ext cx="7009340" cy="2600712"/>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000" dirty="0" smtClean="0"/>
              <a:t>Preheat oven to 350 ̊F.</a:t>
            </a:r>
          </a:p>
          <a:p>
            <a:pPr marL="228600" lvl="0" indent="-228600">
              <a:buFont typeface="+mj-lt"/>
              <a:buAutoNum type="arabicPeriod"/>
            </a:pPr>
            <a:r>
              <a:rPr lang="en-US" sz="1000" dirty="0" smtClean="0"/>
              <a:t>In a mixing bowl whisk together flour, cocoa powder, baking powder, baking soda and salt for 30 seconds, set aside. </a:t>
            </a:r>
          </a:p>
          <a:p>
            <a:pPr marL="228600" lvl="0" indent="-228600">
              <a:buFont typeface="+mj-lt"/>
              <a:buAutoNum type="arabicPeriod"/>
            </a:pPr>
            <a:r>
              <a:rPr lang="en-US" sz="1000" dirty="0" smtClean="0"/>
              <a:t>In the bowl of an electric stand mixer fitted with the paddle attachment, whip butter and granulated sugar until pale and fluffy.</a:t>
            </a:r>
          </a:p>
          <a:p>
            <a:pPr marL="228600" lvl="0" indent="-228600"/>
            <a:r>
              <a:rPr lang="en-US" sz="1000" dirty="0" smtClean="0"/>
              <a:t>            Mix in eggs 1 at a time, blending until combined after each addition.</a:t>
            </a:r>
          </a:p>
          <a:p>
            <a:pPr marL="228600" lvl="0" indent="-228600">
              <a:buFont typeface="+mj-lt"/>
              <a:buAutoNum type="arabicPeriod"/>
            </a:pPr>
            <a:r>
              <a:rPr lang="en-US" sz="1000" dirty="0" smtClean="0"/>
              <a:t>Mix in milk, vanilla bean paste, lemon juice and red food coloring. </a:t>
            </a:r>
          </a:p>
          <a:p>
            <a:pPr marL="228600" lvl="0" indent="-228600">
              <a:buFont typeface="+mj-lt"/>
              <a:buAutoNum type="arabicPeriod"/>
            </a:pPr>
            <a:r>
              <a:rPr lang="en-US" sz="1000" dirty="0" smtClean="0"/>
              <a:t>With mixer set on low speed, slowly add in dry ingredients and mix just until combined. Stir in white chocolate chips.</a:t>
            </a:r>
          </a:p>
          <a:p>
            <a:pPr marL="228600" lvl="0" indent="-228600">
              <a:buFont typeface="+mj-lt"/>
              <a:buAutoNum type="arabicPeriod"/>
            </a:pPr>
            <a:r>
              <a:rPr lang="en-US" sz="1000" dirty="0" smtClean="0"/>
              <a:t>Cover bowl with plastic wrap and chill 2 hours or until firm enough to shape into balls.</a:t>
            </a:r>
          </a:p>
          <a:p>
            <a:pPr marL="228600" lvl="0" indent="-228600">
              <a:buFont typeface="+mj-lt"/>
              <a:buAutoNum type="arabicPeriod"/>
            </a:pPr>
            <a:r>
              <a:rPr lang="en-US" sz="1000" dirty="0" smtClean="0"/>
              <a:t>Pour powdered sugar into a bowl.</a:t>
            </a:r>
          </a:p>
          <a:p>
            <a:pPr marL="228600" lvl="0" indent="-228600">
              <a:buFont typeface="+mj-lt"/>
              <a:buAutoNum type="arabicPeriod"/>
            </a:pPr>
            <a:r>
              <a:rPr lang="en-US" sz="1000" dirty="0" smtClean="0"/>
              <a:t>Remove dough from refrigerator, scoop dough out and with buttered hands, shape into medium balls </a:t>
            </a:r>
          </a:p>
          <a:p>
            <a:pPr marL="339725" lvl="0" indent="-339725"/>
            <a:r>
              <a:rPr lang="en-US" sz="1000" dirty="0" smtClean="0"/>
              <a:t>	(about 2 ½ tablespoons each).</a:t>
            </a:r>
          </a:p>
          <a:p>
            <a:pPr marL="228600" lvl="0" indent="-228600">
              <a:buFont typeface="+mj-lt"/>
              <a:buAutoNum type="arabicPeriod"/>
            </a:pPr>
            <a:r>
              <a:rPr lang="en-US" sz="1000" dirty="0" smtClean="0"/>
              <a:t>Roll cookie dough balls into powdered sugar and evenly coat. </a:t>
            </a:r>
          </a:p>
          <a:p>
            <a:pPr marL="228600" lvl="0" indent="-228600">
              <a:buFont typeface="+mj-lt"/>
              <a:buAutoNum type="arabicPeriod"/>
            </a:pPr>
            <a:r>
              <a:rPr lang="en-US" sz="1000" dirty="0" smtClean="0"/>
              <a:t>Transfer to </a:t>
            </a:r>
            <a:r>
              <a:rPr lang="en-US" sz="1000" dirty="0" err="1" smtClean="0"/>
              <a:t>Silpat</a:t>
            </a:r>
            <a:r>
              <a:rPr lang="en-US" sz="1000" dirty="0" smtClean="0"/>
              <a:t> or parchment paper-lined baking sheets and flatten slightly.</a:t>
            </a:r>
          </a:p>
          <a:p>
            <a:pPr marL="228600" lvl="0" indent="-228600">
              <a:buFont typeface="+mj-lt"/>
              <a:buAutoNum type="arabicPeriod"/>
            </a:pPr>
            <a:r>
              <a:rPr lang="en-US" sz="1000" dirty="0" smtClean="0"/>
              <a:t>Bake for 13-14 minutes.</a:t>
            </a:r>
          </a:p>
          <a:p>
            <a:pPr marL="228600" lvl="0" indent="-228600">
              <a:buFont typeface="+mj-lt"/>
              <a:buAutoNum type="arabicPeriod"/>
            </a:pPr>
            <a:r>
              <a:rPr lang="en-US" sz="1000" dirty="0" smtClean="0"/>
              <a:t>Allow to rest on cookie sheet several minute, then transfer to a wire rack to cool completely. Store in an airtight container.</a:t>
            </a:r>
          </a:p>
          <a:p>
            <a:pPr marL="233363"/>
            <a:r>
              <a:rPr lang="en-US" sz="1000" dirty="0" smtClean="0"/>
              <a:t> *For a more </a:t>
            </a:r>
            <a:r>
              <a:rPr lang="en-US" sz="1000" dirty="0" err="1" smtClean="0"/>
              <a:t>chocolately</a:t>
            </a:r>
            <a:r>
              <a:rPr lang="en-US" sz="1000" dirty="0" smtClean="0"/>
              <a:t> cookie, replace 2-3 tablespoons of the flour with 2-3 additional tablespoons </a:t>
            </a:r>
            <a:r>
              <a:rPr lang="en-US" sz="1100" dirty="0" smtClean="0"/>
              <a:t>of cocoa powder. </a:t>
            </a:r>
            <a:endParaRPr lang="en-US" sz="1100" dirty="0"/>
          </a:p>
        </p:txBody>
      </p:sp>
      <p:sp>
        <p:nvSpPr>
          <p:cNvPr id="20" name="TextBox 19"/>
          <p:cNvSpPr txBox="1"/>
          <p:nvPr/>
        </p:nvSpPr>
        <p:spPr>
          <a:xfrm>
            <a:off x="5156791" y="8587433"/>
            <a:ext cx="2115879"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157870" y="541577"/>
            <a:ext cx="4614530" cy="1077218"/>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Red Velvet Crinkle Cookies</a:t>
            </a:r>
            <a:endParaRPr lang="en-US" sz="32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26" name="TextBox 25"/>
          <p:cNvSpPr txBox="1"/>
          <p:nvPr/>
        </p:nvSpPr>
        <p:spPr>
          <a:xfrm>
            <a:off x="3891885" y="4622840"/>
            <a:ext cx="3189766"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Angie Shockley</a:t>
            </a:r>
          </a:p>
        </p:txBody>
      </p:sp>
      <p:grpSp>
        <p:nvGrpSpPr>
          <p:cNvPr id="18" name="Group 17"/>
          <p:cNvGrpSpPr/>
          <p:nvPr/>
        </p:nvGrpSpPr>
        <p:grpSpPr>
          <a:xfrm>
            <a:off x="468422" y="7741469"/>
            <a:ext cx="4334782" cy="2029851"/>
            <a:chOff x="308933" y="7698939"/>
            <a:chExt cx="4334782" cy="2029851"/>
          </a:xfrm>
        </p:grpSpPr>
        <p:sp>
          <p:nvSpPr>
            <p:cNvPr id="34" name="Rectangle 33"/>
            <p:cNvSpPr/>
            <p:nvPr/>
          </p:nvSpPr>
          <p:spPr>
            <a:xfrm>
              <a:off x="308933" y="7698939"/>
              <a:ext cx="4334782" cy="2029851"/>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2" cstate="print"/>
            <a:srcRect/>
            <a:stretch>
              <a:fillRect/>
            </a:stretch>
          </p:blipFill>
          <p:spPr bwMode="auto">
            <a:xfrm>
              <a:off x="373689" y="7794632"/>
              <a:ext cx="4203523" cy="1861031"/>
            </a:xfrm>
            <a:prstGeom prst="rect">
              <a:avLst/>
            </a:prstGeom>
            <a:noFill/>
            <a:ln w="9525">
              <a:noFill/>
              <a:miter lim="800000"/>
              <a:headEnd/>
              <a:tailEnd/>
            </a:ln>
          </p:spPr>
        </p:pic>
      </p:grpSp>
      <p:pic>
        <p:nvPicPr>
          <p:cNvPr id="19" name="Picture 18"/>
          <p:cNvPicPr/>
          <p:nvPr/>
        </p:nvPicPr>
        <p:blipFill>
          <a:blip r:embed="rId3" cstate="print"/>
          <a:srcRect/>
          <a:stretch>
            <a:fillRect/>
          </a:stretch>
        </p:blipFill>
        <p:spPr bwMode="auto">
          <a:xfrm>
            <a:off x="1898659" y="204951"/>
            <a:ext cx="1980757" cy="2560786"/>
          </a:xfrm>
          <a:prstGeom prst="rect">
            <a:avLst/>
          </a:prstGeom>
          <a:noFill/>
          <a:ln w="9525">
            <a:noFill/>
            <a:miter lim="800000"/>
            <a:headEnd/>
            <a:tailEnd/>
          </a:ln>
        </p:spPr>
      </p:pic>
      <p:sp>
        <p:nvSpPr>
          <p:cNvPr id="29" name="TextBox 28"/>
          <p:cNvSpPr txBox="1"/>
          <p:nvPr/>
        </p:nvSpPr>
        <p:spPr>
          <a:xfrm>
            <a:off x="489421" y="1773555"/>
            <a:ext cx="1897856" cy="969496"/>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30 cookies</a:t>
            </a:r>
          </a:p>
          <a:p>
            <a:endParaRPr lang="en-US" sz="900" dirty="0" smtClean="0">
              <a:latin typeface="Helvetica" pitchFamily="34" charset="0"/>
              <a:cs typeface="Helvetica" pitchFamily="34" charset="0"/>
            </a:endParaRPr>
          </a:p>
          <a:p>
            <a:r>
              <a:rPr lang="en-US" sz="1000" dirty="0" smtClean="0"/>
              <a:t>Prep time: 25 minutes</a:t>
            </a:r>
          </a:p>
          <a:p>
            <a:r>
              <a:rPr lang="en-US" sz="1000" dirty="0" smtClean="0"/>
              <a:t>Cook time: 15 minutes</a:t>
            </a:r>
          </a:p>
          <a:p>
            <a:r>
              <a:rPr lang="en-US" sz="1000" dirty="0" smtClean="0"/>
              <a:t>Total time: 2 hours 40 minutes</a:t>
            </a:r>
          </a:p>
          <a:p>
            <a:r>
              <a:rPr lang="en-US" sz="900" dirty="0" smtClean="0">
                <a:latin typeface="Helvetica" pitchFamily="34" charset="0"/>
                <a:cs typeface="Helvetica" pitchFamily="34" charset="0"/>
              </a:rPr>
              <a:t> </a:t>
            </a:r>
          </a:p>
        </p:txBody>
      </p:sp>
      <p:pic>
        <p:nvPicPr>
          <p:cNvPr id="21" name="Picture 20"/>
          <p:cNvPicPr/>
          <p:nvPr/>
        </p:nvPicPr>
        <p:blipFill>
          <a:blip r:embed="rId4" cstate="print"/>
          <a:srcRect/>
          <a:stretch>
            <a:fillRect/>
          </a:stretch>
        </p:blipFill>
        <p:spPr bwMode="auto">
          <a:xfrm>
            <a:off x="453766" y="0"/>
            <a:ext cx="1952625" cy="1752600"/>
          </a:xfrm>
          <a:prstGeom prst="rect">
            <a:avLst/>
          </a:prstGeom>
          <a:noFill/>
          <a:ln w="9525">
            <a:noFill/>
            <a:miter lim="800000"/>
            <a:headEnd/>
            <a:tailEnd/>
          </a:ln>
        </p:spPr>
      </p:pic>
      <p:pic>
        <p:nvPicPr>
          <p:cNvPr id="7172" name="Picture 4"/>
          <p:cNvPicPr>
            <a:picLocks noChangeAspect="1" noChangeArrowheads="1"/>
          </p:cNvPicPr>
          <p:nvPr/>
        </p:nvPicPr>
        <p:blipFill>
          <a:blip r:embed="rId5" cstate="print"/>
          <a:srcRect/>
          <a:stretch>
            <a:fillRect/>
          </a:stretch>
        </p:blipFill>
        <p:spPr bwMode="auto">
          <a:xfrm>
            <a:off x="3968049" y="1848232"/>
            <a:ext cx="3069378" cy="2654597"/>
          </a:xfrm>
          <a:prstGeom prst="rect">
            <a:avLst/>
          </a:prstGeom>
          <a:noFill/>
          <a:ln w="9525">
            <a:noFill/>
            <a:miter lim="800000"/>
            <a:headEnd/>
            <a:tailEnd/>
          </a:ln>
        </p:spPr>
      </p:pic>
      <p:sp>
        <p:nvSpPr>
          <p:cNvPr id="27" name="Half Frame 26"/>
          <p:cNvSpPr/>
          <p:nvPr/>
        </p:nvSpPr>
        <p:spPr>
          <a:xfrm rot="16200000">
            <a:off x="3908424" y="4256213"/>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Half Frame 27"/>
          <p:cNvSpPr/>
          <p:nvPr/>
        </p:nvSpPr>
        <p:spPr>
          <a:xfrm rot="5400000">
            <a:off x="6735868" y="1730711"/>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6806458" y="4229834"/>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Half Frame 31"/>
          <p:cNvSpPr/>
          <p:nvPr/>
        </p:nvSpPr>
        <p:spPr>
          <a:xfrm>
            <a:off x="3879240" y="1737602"/>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p:cNvSpPr txBox="1"/>
          <p:nvPr/>
        </p:nvSpPr>
        <p:spPr>
          <a:xfrm>
            <a:off x="5178056" y="8075024"/>
            <a:ext cx="2052084" cy="461665"/>
          </a:xfrm>
          <a:prstGeom prst="rect">
            <a:avLst/>
          </a:prstGeom>
          <a:noFill/>
          <a:ln w="63500" cmpd="thinThick">
            <a:solidFill>
              <a:srgbClr val="00CC66"/>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1969 </a:t>
            </a:r>
            <a:r>
              <a:rPr lang="en-US" sz="1200" i="1" dirty="0" err="1" smtClean="0">
                <a:latin typeface="Helvetica" pitchFamily="34" charset="0"/>
                <a:cs typeface="Helvetica" pitchFamily="34" charset="0"/>
              </a:rPr>
              <a:t>Rallye</a:t>
            </a:r>
            <a:r>
              <a:rPr lang="en-US" sz="1200" i="1" dirty="0" smtClean="0">
                <a:latin typeface="Helvetica" pitchFamily="34" charset="0"/>
                <a:cs typeface="Helvetica" pitchFamily="34" charset="0"/>
              </a:rPr>
              <a:t> Green </a:t>
            </a:r>
          </a:p>
          <a:p>
            <a:pPr algn="ctr"/>
            <a:r>
              <a:rPr lang="en-US" sz="1200" i="1" dirty="0" err="1" smtClean="0">
                <a:latin typeface="Helvetica" pitchFamily="34" charset="0"/>
                <a:cs typeface="Helvetica" pitchFamily="34" charset="0"/>
              </a:rPr>
              <a:t>Yenko</a:t>
            </a:r>
            <a:r>
              <a:rPr lang="en-US" sz="1200" i="1" dirty="0" smtClean="0">
                <a:latin typeface="Helvetica" pitchFamily="34" charset="0"/>
                <a:cs typeface="Helvetica" pitchFamily="34" charset="0"/>
              </a:rPr>
              <a:t> Camaro</a:t>
            </a:r>
            <a:endParaRPr lang="en-US" sz="1600" i="1" dirty="0">
              <a:latin typeface="Helvetica" pitchFamily="34" charset="0"/>
              <a:cs typeface="Helvetica"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6756</TotalTime>
  <Words>3450</Words>
  <Application>Microsoft Office PowerPoint</Application>
  <PresentationFormat>Custom</PresentationFormat>
  <Paragraphs>618</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Kathy</dc:creator>
  <cp:lastModifiedBy>Kathy</cp:lastModifiedBy>
  <cp:revision>409</cp:revision>
  <dcterms:created xsi:type="dcterms:W3CDTF">2016-07-25T03:09:29Z</dcterms:created>
  <dcterms:modified xsi:type="dcterms:W3CDTF">2017-12-02T05:27:50Z</dcterms:modified>
</cp:coreProperties>
</file>