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304" r:id="rId2"/>
    <p:sldId id="265" r:id="rId3"/>
    <p:sldId id="266" r:id="rId4"/>
    <p:sldId id="267" r:id="rId5"/>
    <p:sldId id="268" r:id="rId6"/>
    <p:sldId id="269" r:id="rId7"/>
    <p:sldId id="274" r:id="rId8"/>
    <p:sldId id="290" r:id="rId9"/>
    <p:sldId id="289" r:id="rId10"/>
    <p:sldId id="277" r:id="rId11"/>
    <p:sldId id="284" r:id="rId12"/>
    <p:sldId id="285" r:id="rId13"/>
    <p:sldId id="291" r:id="rId14"/>
    <p:sldId id="292" r:id="rId15"/>
    <p:sldId id="293" r:id="rId16"/>
    <p:sldId id="296" r:id="rId17"/>
    <p:sldId id="297" r:id="rId18"/>
    <p:sldId id="298" r:id="rId19"/>
    <p:sldId id="294" r:id="rId20"/>
    <p:sldId id="295" r:id="rId21"/>
    <p:sldId id="306" r:id="rId22"/>
    <p:sldId id="305" r:id="rId23"/>
    <p:sldId id="299" r:id="rId24"/>
    <p:sldId id="300" r:id="rId25"/>
    <p:sldId id="301" r:id="rId26"/>
  </p:sldIdLst>
  <p:sldSz cx="7772400" cy="10058400"/>
  <p:notesSz cx="7077075" cy="9363075"/>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B86C"/>
    <a:srgbClr val="00CC66"/>
    <a:srgbClr val="B2B2B2"/>
    <a:srgbClr val="CC0000"/>
    <a:srgbClr val="2DA40C"/>
    <a:srgbClr val="AAC2E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364" autoAdjust="0"/>
  </p:normalViewPr>
  <p:slideViewPr>
    <p:cSldViewPr snapToGrid="0">
      <p:cViewPr>
        <p:scale>
          <a:sx n="70" d="100"/>
          <a:sy n="70" d="100"/>
        </p:scale>
        <p:origin x="-1380" y="66"/>
      </p:cViewPr>
      <p:guideLst>
        <p:guide orient="horz" pos="3168"/>
        <p:guide pos="244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26242" y="537846"/>
            <a:ext cx="1311593" cy="114414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1466" y="537846"/>
            <a:ext cx="3805238" cy="11441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1466" y="3129281"/>
            <a:ext cx="2558415" cy="8849996"/>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979421" y="3129281"/>
            <a:ext cx="2558415" cy="8849996"/>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6B861-3184-4A72-BEAB-DADD6A4BC10C}" type="datetimeFigureOut">
              <a:rPr lang="en-US" smtClean="0"/>
              <a:pPr/>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EB56B861-3184-4A72-BEAB-DADD6A4BC10C}" type="datetimeFigureOut">
              <a:rPr lang="en-US" smtClean="0"/>
              <a:pPr/>
              <a:t>12/1/2018</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3556522B-9CE7-4CBA-BB15-965358F340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www.twopeasandtheirpod.com/glazed-lemon-cookies/" TargetMode="External"/><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hyperlink" Target="http://www.momendeavors.com/2014/10/reeses-pieces-chocolate-pretzel-bark.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nowflake background"/>
          <p:cNvPicPr>
            <a:picLocks noChangeAspect="1" noChangeArrowheads="1"/>
          </p:cNvPicPr>
          <p:nvPr/>
        </p:nvPicPr>
        <p:blipFill>
          <a:blip r:embed="rId2" cstate="print"/>
          <a:srcRect/>
          <a:stretch>
            <a:fillRect/>
          </a:stretch>
        </p:blipFill>
        <p:spPr bwMode="auto">
          <a:xfrm>
            <a:off x="0" y="2285998"/>
            <a:ext cx="7772400" cy="7772402"/>
          </a:xfrm>
          <a:prstGeom prst="rect">
            <a:avLst/>
          </a:prstGeom>
          <a:noFill/>
        </p:spPr>
      </p:pic>
      <p:sp>
        <p:nvSpPr>
          <p:cNvPr id="5" name="TextBox 4"/>
          <p:cNvSpPr txBox="1"/>
          <p:nvPr/>
        </p:nvSpPr>
        <p:spPr>
          <a:xfrm>
            <a:off x="1" y="1678729"/>
            <a:ext cx="7601802" cy="2585323"/>
          </a:xfrm>
          <a:prstGeom prst="rect">
            <a:avLst/>
          </a:prstGeom>
          <a:noFill/>
        </p:spPr>
        <p:txBody>
          <a:bodyPr wrap="square" rtlCol="0">
            <a:spAutoFit/>
            <a:scene3d>
              <a:camera prst="orthographicFront"/>
              <a:lightRig rig="threePt" dir="t"/>
            </a:scene3d>
            <a:sp3d extrusionH="57150" prstMaterial="plastic">
              <a:bevelT w="38100" h="38100"/>
            </a:sp3d>
          </a:bodyPr>
          <a:lstStyle/>
          <a:p>
            <a:pPr algn="ctr"/>
            <a:r>
              <a:rPr lang="en-US" sz="5400" dirty="0" smtClean="0">
                <a:ln w="28575" cap="rnd" cmpd="dbl">
                  <a:solidFill>
                    <a:schemeClr val="tx1"/>
                  </a:solidFill>
                </a:ln>
                <a:solidFill>
                  <a:srgbClr val="2DA40C"/>
                </a:solidFill>
                <a:effectLst>
                  <a:outerShdw blurRad="50800" dist="38100" dir="2700000" algn="tl" rotWithShape="0">
                    <a:prstClr val="black">
                      <a:alpha val="40000"/>
                    </a:prstClr>
                  </a:outerShdw>
                </a:effectLst>
                <a:latin typeface="Castellar" pitchFamily="18" charset="0"/>
                <a:ea typeface="Tahoma" pitchFamily="34" charset="0"/>
                <a:cs typeface="Tahoma" pitchFamily="34" charset="0"/>
              </a:rPr>
              <a:t>Holiday </a:t>
            </a:r>
          </a:p>
          <a:p>
            <a:pPr algn="ctr"/>
            <a:r>
              <a:rPr lang="en-US" sz="5400" dirty="0" smtClean="0">
                <a:ln w="28575" cap="rnd" cmpd="dbl">
                  <a:solidFill>
                    <a:schemeClr val="tx1"/>
                  </a:solidFill>
                </a:ln>
                <a:solidFill>
                  <a:srgbClr val="2DA40C"/>
                </a:solidFill>
                <a:effectLst>
                  <a:outerShdw blurRad="50800" dist="38100" dir="2700000" algn="tl" rotWithShape="0">
                    <a:prstClr val="black">
                      <a:alpha val="40000"/>
                    </a:prstClr>
                  </a:outerShdw>
                </a:effectLst>
                <a:latin typeface="Castellar" pitchFamily="18" charset="0"/>
                <a:ea typeface="Tahoma" pitchFamily="34" charset="0"/>
                <a:cs typeface="Tahoma" pitchFamily="34" charset="0"/>
              </a:rPr>
              <a:t>COOKIE WALK</a:t>
            </a:r>
          </a:p>
          <a:p>
            <a:pPr algn="ctr"/>
            <a:r>
              <a:rPr lang="en-US" sz="5400" dirty="0" smtClean="0">
                <a:ln w="28575" cap="rnd" cmpd="dbl">
                  <a:solidFill>
                    <a:schemeClr val="tx1"/>
                  </a:solidFill>
                </a:ln>
                <a:solidFill>
                  <a:srgbClr val="2DA40C"/>
                </a:solidFill>
                <a:effectLst>
                  <a:outerShdw blurRad="50800" dist="38100" dir="2700000" algn="tl" rotWithShape="0">
                    <a:prstClr val="black">
                      <a:alpha val="40000"/>
                    </a:prstClr>
                  </a:outerShdw>
                </a:effectLst>
                <a:latin typeface="Castellar" pitchFamily="18" charset="0"/>
                <a:ea typeface="Tahoma" pitchFamily="34" charset="0"/>
                <a:cs typeface="Tahoma" pitchFamily="34" charset="0"/>
              </a:rPr>
              <a:t>2018</a:t>
            </a:r>
            <a:endParaRPr lang="en-US" sz="5400" dirty="0" smtClean="0">
              <a:ln w="28575" cap="rnd" cmpd="dbl">
                <a:solidFill>
                  <a:schemeClr val="tx1"/>
                </a:solidFill>
              </a:ln>
              <a:solidFill>
                <a:srgbClr val="FF0000"/>
              </a:solidFill>
              <a:effectLst>
                <a:outerShdw blurRad="50800" dist="38100" dir="2700000" algn="tl" rotWithShape="0">
                  <a:prstClr val="black">
                    <a:alpha val="40000"/>
                  </a:prstClr>
                </a:outerShdw>
              </a:effectLst>
              <a:latin typeface="Castellar" pitchFamily="18" charset="0"/>
              <a:ea typeface="Tahoma" pitchFamily="34" charset="0"/>
              <a:cs typeface="Tahoma" pitchFamily="34" charset="0"/>
            </a:endParaRPr>
          </a:p>
        </p:txBody>
      </p:sp>
      <p:pic>
        <p:nvPicPr>
          <p:cNvPr id="6" name="Picture 9"/>
          <p:cNvPicPr>
            <a:picLocks noChangeAspect="1" noChangeArrowheads="1"/>
          </p:cNvPicPr>
          <p:nvPr/>
        </p:nvPicPr>
        <p:blipFill>
          <a:blip r:embed="rId3" cstate="print"/>
          <a:srcRect/>
          <a:stretch>
            <a:fillRect/>
          </a:stretch>
        </p:blipFill>
        <p:spPr bwMode="auto">
          <a:xfrm>
            <a:off x="3260730" y="313205"/>
            <a:ext cx="1228725" cy="1247775"/>
          </a:xfrm>
          <a:prstGeom prst="rect">
            <a:avLst/>
          </a:prstGeom>
          <a:noFill/>
          <a:ln w="9525">
            <a:noFill/>
            <a:miter lim="800000"/>
            <a:headEnd/>
            <a:tailEnd/>
          </a:ln>
        </p:spPr>
      </p:pic>
      <p:pic>
        <p:nvPicPr>
          <p:cNvPr id="39938" name="Picture 2"/>
          <p:cNvPicPr>
            <a:picLocks noChangeAspect="1" noChangeArrowheads="1"/>
          </p:cNvPicPr>
          <p:nvPr/>
        </p:nvPicPr>
        <p:blipFill>
          <a:blip r:embed="rId4" cstate="print"/>
          <a:srcRect/>
          <a:stretch>
            <a:fillRect/>
          </a:stretch>
        </p:blipFill>
        <p:spPr bwMode="auto">
          <a:xfrm>
            <a:off x="865886" y="4822000"/>
            <a:ext cx="6104930" cy="3668857"/>
          </a:xfrm>
          <a:prstGeom prst="rect">
            <a:avLst/>
          </a:prstGeom>
          <a:noFill/>
          <a:ln w="9525">
            <a:noFill/>
            <a:miter lim="800000"/>
            <a:headEnd/>
            <a:tailEnd/>
          </a:ln>
        </p:spPr>
      </p:pic>
      <p:sp>
        <p:nvSpPr>
          <p:cNvPr id="25" name="Half Frame 24"/>
          <p:cNvSpPr/>
          <p:nvPr/>
        </p:nvSpPr>
        <p:spPr>
          <a:xfrm>
            <a:off x="803987" y="4709592"/>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Half Frame 25"/>
          <p:cNvSpPr/>
          <p:nvPr/>
        </p:nvSpPr>
        <p:spPr>
          <a:xfrm rot="16200000">
            <a:off x="791549" y="8179975"/>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5400000">
            <a:off x="6637265" y="4700909"/>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10800000">
            <a:off x="6686478" y="8134619"/>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105" y="5159202"/>
            <a:ext cx="6615935"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In a large metal pot, mix together first six ingredients. </a:t>
            </a:r>
          </a:p>
          <a:p>
            <a:pPr marL="228600" lvl="0" indent="-228600">
              <a:buFont typeface="+mj-lt"/>
              <a:buAutoNum type="arabicPeriod"/>
            </a:pPr>
            <a:r>
              <a:rPr lang="en-US" sz="1100" dirty="0" smtClean="0"/>
              <a:t>In a microwave safe dish, melt Almond Bark just until melted; start with 1 minute, then 30 seconds intervals. </a:t>
            </a:r>
          </a:p>
          <a:p>
            <a:pPr marL="228600" lvl="0" indent="-228600">
              <a:buFont typeface="+mj-lt"/>
              <a:buAutoNum type="arabicPeriod"/>
            </a:pPr>
            <a:r>
              <a:rPr lang="en-US" sz="1100" dirty="0" smtClean="0"/>
              <a:t>When Almond Bark has melted, stir until smooth, then quickly pour over cereal mixture and coat thoroughly. </a:t>
            </a:r>
          </a:p>
          <a:p>
            <a:pPr marL="228600" lvl="0" indent="-228600">
              <a:buFont typeface="+mj-lt"/>
              <a:buAutoNum type="arabicPeriod"/>
            </a:pPr>
            <a:r>
              <a:rPr lang="en-US" sz="1100" dirty="0" smtClean="0"/>
              <a:t>Spread coated mixture over waxed paper in a thin layer. </a:t>
            </a:r>
          </a:p>
          <a:p>
            <a:pPr marL="228600" lvl="0" indent="-228600">
              <a:buFont typeface="+mj-lt"/>
              <a:buAutoNum type="arabicPeriod"/>
            </a:pPr>
            <a:r>
              <a:rPr lang="en-US" sz="1100" dirty="0" smtClean="0"/>
              <a:t>Sprinkle with M&amp;M’s and let harden. </a:t>
            </a:r>
          </a:p>
          <a:p>
            <a:pPr marL="228600" lvl="0" indent="-228600">
              <a:buFont typeface="+mj-lt"/>
              <a:buAutoNum type="arabicPeriod"/>
            </a:pPr>
            <a:r>
              <a:rPr lang="en-US" sz="1100" dirty="0" smtClean="0"/>
              <a:t>After mixture cools and hardens, break into bite sized pieces and store in an air-tight container.</a:t>
            </a:r>
            <a:endParaRPr lang="en-US" sz="1100" dirty="0"/>
          </a:p>
        </p:txBody>
      </p:sp>
      <p:sp>
        <p:nvSpPr>
          <p:cNvPr id="20" name="TextBox 19"/>
          <p:cNvSpPr txBox="1"/>
          <p:nvPr/>
        </p:nvSpPr>
        <p:spPr>
          <a:xfrm>
            <a:off x="5029200" y="7921256"/>
            <a:ext cx="2509284"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46143" y="453579"/>
            <a:ext cx="4014550" cy="677108"/>
          </a:xfrm>
          <a:prstGeom prst="rect">
            <a:avLst/>
          </a:prstGeom>
          <a:noFill/>
        </p:spPr>
        <p:txBody>
          <a:bodyPr wrap="square" rtlCol="0">
            <a:spAutoFit/>
          </a:bodyPr>
          <a:lstStyle/>
          <a:p>
            <a:pPr algn="ctr"/>
            <a:r>
              <a:rPr lang="en-US" sz="3800" dirty="0" smtClean="0">
                <a:effectLst>
                  <a:outerShdw blurRad="38100" dist="38100" dir="2700000" algn="tl">
                    <a:srgbClr val="000000">
                      <a:alpha val="43137"/>
                    </a:srgbClr>
                  </a:outerShdw>
                </a:effectLst>
                <a:latin typeface="Brush Script Std" pitchFamily="66" charset="0"/>
                <a:cs typeface="Helvetica" pitchFamily="34" charset="0"/>
              </a:rPr>
              <a:t>Chex Mix</a:t>
            </a:r>
            <a:endParaRPr lang="en-US" sz="38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413531" y="3045825"/>
            <a:ext cx="2899685" cy="196977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2 cups of Rice Chex</a:t>
            </a:r>
          </a:p>
          <a:p>
            <a:pPr marL="119063"/>
            <a:r>
              <a:rPr lang="en-US" sz="1100" dirty="0" smtClean="0"/>
              <a:t>2 cups of Corn Chex        </a:t>
            </a:r>
          </a:p>
          <a:p>
            <a:pPr marL="119063"/>
            <a:r>
              <a:rPr lang="en-US" sz="1100" dirty="0" smtClean="0"/>
              <a:t>2 cups of Wheat Chex</a:t>
            </a:r>
          </a:p>
          <a:p>
            <a:pPr marL="119063"/>
            <a:r>
              <a:rPr lang="en-US" sz="1100" dirty="0" smtClean="0"/>
              <a:t>2 cups of Cheerios</a:t>
            </a:r>
          </a:p>
          <a:p>
            <a:pPr marL="119063"/>
            <a:r>
              <a:rPr lang="en-US" sz="1100" dirty="0" smtClean="0"/>
              <a:t>2 cups of pretzel twist (the small ones)</a:t>
            </a:r>
          </a:p>
          <a:p>
            <a:pPr marL="119063"/>
            <a:r>
              <a:rPr lang="en-US" sz="1100" dirty="0" smtClean="0"/>
              <a:t>1 cup of peanuts, lightly salted, dry roasted</a:t>
            </a:r>
          </a:p>
          <a:p>
            <a:pPr marL="119063"/>
            <a:r>
              <a:rPr lang="en-US" sz="1100" dirty="0" smtClean="0"/>
              <a:t>1 cup of M&amp;M’s (2lb. bag)</a:t>
            </a:r>
          </a:p>
          <a:p>
            <a:pPr marL="119063"/>
            <a:r>
              <a:rPr lang="en-US" sz="1100" dirty="0" smtClean="0"/>
              <a:t>9 squares of white Almond Bark </a:t>
            </a:r>
          </a:p>
          <a:p>
            <a:pPr marL="119063"/>
            <a:r>
              <a:rPr lang="en-US" sz="1100" dirty="0" smtClean="0"/>
              <a:t>   (NOTE: Buy it at Dierberg’s, so you don’t</a:t>
            </a:r>
          </a:p>
          <a:p>
            <a:pPr marL="119063"/>
            <a:r>
              <a:rPr lang="en-US" sz="1100" dirty="0" smtClean="0"/>
              <a:t>    have to mess with cutting it!) </a:t>
            </a:r>
            <a:endParaRPr lang="en-US" sz="1100" dirty="0"/>
          </a:p>
        </p:txBody>
      </p:sp>
      <p:sp>
        <p:nvSpPr>
          <p:cNvPr id="21" name="TextBox 20"/>
          <p:cNvSpPr txBox="1"/>
          <p:nvPr/>
        </p:nvSpPr>
        <p:spPr>
          <a:xfrm>
            <a:off x="4051737" y="4950372"/>
            <a:ext cx="304274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Gina and Greg Wilkerson </a:t>
            </a:r>
          </a:p>
        </p:txBody>
      </p:sp>
      <p:sp>
        <p:nvSpPr>
          <p:cNvPr id="34" name="TextBox 33"/>
          <p:cNvSpPr txBox="1"/>
          <p:nvPr/>
        </p:nvSpPr>
        <p:spPr>
          <a:xfrm>
            <a:off x="5057404" y="7391641"/>
            <a:ext cx="2464555"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Hot Wheels Special Edition</a:t>
            </a:r>
          </a:p>
          <a:p>
            <a:pPr algn="ctr"/>
            <a:r>
              <a:rPr lang="en-US" sz="1400" i="1" dirty="0" smtClean="0">
                <a:latin typeface="Helvetica" pitchFamily="34" charset="0"/>
                <a:cs typeface="Helvetica" pitchFamily="34" charset="0"/>
              </a:rPr>
              <a:t>“Sizzler”</a:t>
            </a:r>
            <a:endParaRPr lang="en-US" sz="1400" i="1" dirty="0">
              <a:latin typeface="Helvetica" pitchFamily="34" charset="0"/>
              <a:cs typeface="Helvetica" pitchFamily="34" charset="0"/>
            </a:endParaRPr>
          </a:p>
        </p:txBody>
      </p:sp>
      <p:grpSp>
        <p:nvGrpSpPr>
          <p:cNvPr id="35" name="Group 34"/>
          <p:cNvGrpSpPr/>
          <p:nvPr/>
        </p:nvGrpSpPr>
        <p:grpSpPr>
          <a:xfrm>
            <a:off x="565781" y="6709560"/>
            <a:ext cx="4321646" cy="2576944"/>
            <a:chOff x="409575" y="6962775"/>
            <a:chExt cx="4105276" cy="2447925"/>
          </a:xfrm>
        </p:grpSpPr>
        <p:sp>
          <p:nvSpPr>
            <p:cNvPr id="36" name="Rectangle 35"/>
            <p:cNvSpPr/>
            <p:nvPr/>
          </p:nvSpPr>
          <p:spPr>
            <a:xfrm>
              <a:off x="409575" y="6962775"/>
              <a:ext cx="4105276" cy="244792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Gina.jpg"/>
            <p:cNvPicPr>
              <a:picLocks noChangeAspect="1"/>
            </p:cNvPicPr>
            <p:nvPr/>
          </p:nvPicPr>
          <p:blipFill>
            <a:blip r:embed="rId2" cstate="print"/>
            <a:stretch>
              <a:fillRect/>
            </a:stretch>
          </p:blipFill>
          <p:spPr>
            <a:xfrm>
              <a:off x="493394" y="7095743"/>
              <a:ext cx="3940948" cy="2210181"/>
            </a:xfrm>
            <a:prstGeom prst="rect">
              <a:avLst/>
            </a:prstGeom>
          </p:spPr>
        </p:pic>
      </p:grpSp>
      <p:grpSp>
        <p:nvGrpSpPr>
          <p:cNvPr id="39" name="Group 38"/>
          <p:cNvGrpSpPr/>
          <p:nvPr/>
        </p:nvGrpSpPr>
        <p:grpSpPr>
          <a:xfrm>
            <a:off x="3996057" y="1137660"/>
            <a:ext cx="3170662" cy="3831413"/>
            <a:chOff x="3924807" y="1339541"/>
            <a:chExt cx="3170662" cy="3831413"/>
          </a:xfrm>
        </p:grpSpPr>
        <p:pic>
          <p:nvPicPr>
            <p:cNvPr id="12290" name="Picture 2"/>
            <p:cNvPicPr>
              <a:picLocks noChangeAspect="1" noChangeArrowheads="1"/>
            </p:cNvPicPr>
            <p:nvPr/>
          </p:nvPicPr>
          <p:blipFill>
            <a:blip r:embed="rId3" cstate="print"/>
            <a:srcRect/>
            <a:stretch>
              <a:fillRect/>
            </a:stretch>
          </p:blipFill>
          <p:spPr bwMode="auto">
            <a:xfrm>
              <a:off x="4027066" y="1436915"/>
              <a:ext cx="2991252" cy="3644455"/>
            </a:xfrm>
            <a:prstGeom prst="rect">
              <a:avLst/>
            </a:prstGeom>
            <a:noFill/>
            <a:ln w="9525">
              <a:noFill/>
              <a:miter lim="800000"/>
              <a:headEnd/>
              <a:tailEnd/>
            </a:ln>
          </p:spPr>
        </p:pic>
        <p:sp>
          <p:nvSpPr>
            <p:cNvPr id="27" name="Half Frame 26"/>
            <p:cNvSpPr/>
            <p:nvPr/>
          </p:nvSpPr>
          <p:spPr>
            <a:xfrm rot="16200000">
              <a:off x="3962146" y="481839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742910" y="1328929"/>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35343" y="479077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924807" y="133954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22" name="Picture 21" descr="Package with gifts.JPG"/>
          <p:cNvPicPr/>
          <p:nvPr/>
        </p:nvPicPr>
        <p:blipFill>
          <a:blip r:embed="rId4" cstate="print"/>
          <a:stretch>
            <a:fillRect/>
          </a:stretch>
        </p:blipFill>
        <p:spPr>
          <a:xfrm>
            <a:off x="1401288" y="296885"/>
            <a:ext cx="2437802" cy="2470066"/>
          </a:xfrm>
          <a:prstGeom prst="rect">
            <a:avLst/>
          </a:prstGeom>
        </p:spPr>
      </p:pic>
      <p:sp>
        <p:nvSpPr>
          <p:cNvPr id="29" name="TextBox 28"/>
          <p:cNvSpPr txBox="1"/>
          <p:nvPr/>
        </p:nvSpPr>
        <p:spPr>
          <a:xfrm>
            <a:off x="379367" y="2709634"/>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12-14 cups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2685" y="4644629"/>
            <a:ext cx="6902040" cy="2723823"/>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AutoNum type="arabicPeriod"/>
            </a:pPr>
            <a:r>
              <a:rPr lang="en-US" sz="1050" dirty="0" smtClean="0"/>
              <a:t>Make the dough: Whisk the flour, baking powder, and salt together. Set aside.</a:t>
            </a:r>
          </a:p>
          <a:p>
            <a:pPr marL="228600" lvl="0" indent="-228600">
              <a:buAutoNum type="arabicPeriod"/>
            </a:pPr>
            <a:r>
              <a:rPr lang="en-US" sz="1050" dirty="0" smtClean="0"/>
              <a:t>Beat the butter for 1 minute on high speed until creamy. On medium-high speed, beat in the granulated sugar until completely creamed and smooth, about 2 minutes. </a:t>
            </a:r>
          </a:p>
          <a:p>
            <a:pPr marL="228600" lvl="0" indent="-228600">
              <a:buAutoNum type="arabicPeriod"/>
            </a:pPr>
            <a:r>
              <a:rPr lang="en-US" sz="1050" dirty="0" smtClean="0"/>
              <a:t>Add the egg and vanilla extract and beat on high until combined, about 1 minute. Scraping down the sides.</a:t>
            </a:r>
          </a:p>
          <a:p>
            <a:pPr marL="228600" lvl="0" indent="-228600">
              <a:buAutoNum type="arabicPeriod"/>
            </a:pPr>
            <a:r>
              <a:rPr lang="en-US" sz="1050" dirty="0" smtClean="0"/>
              <a:t>Add the dry ingredients to the wet ingredients and mix on low until combined. </a:t>
            </a:r>
          </a:p>
          <a:p>
            <a:pPr marL="228600" lvl="0" indent="-228600">
              <a:buAutoNum type="arabicPeriod"/>
            </a:pPr>
            <a:r>
              <a:rPr lang="en-US" sz="1050" dirty="0" smtClean="0"/>
              <a:t>Divide the dough into 2 equal parts. Roll each portion out in a rectangle (about 9” x 7”) to ¼” thickness. Spread 1 tablespoon melted butter onto each rectangle. Mix the sugar/cinnamon together then sprinkle evenly over each.</a:t>
            </a:r>
          </a:p>
          <a:p>
            <a:pPr marL="228600" lvl="0" indent="-228600">
              <a:buAutoNum type="arabicPeriod"/>
            </a:pPr>
            <a:r>
              <a:rPr lang="en-US" sz="1050" dirty="0" smtClean="0"/>
              <a:t>Tightly roll up each rectangle into a 9-inch log. If the dough is cracking at all, use your fingers to smooth it out. </a:t>
            </a:r>
          </a:p>
          <a:p>
            <a:pPr marL="228600" lvl="0" indent="-228600">
              <a:buAutoNum type="arabicPeriod"/>
            </a:pPr>
            <a:r>
              <a:rPr lang="en-US" sz="1050" dirty="0" smtClean="0"/>
              <a:t>Chill the logs for at least 2 hours. </a:t>
            </a:r>
          </a:p>
          <a:p>
            <a:pPr marL="228600" lvl="0" indent="-228600">
              <a:buAutoNum type="arabicPeriod"/>
            </a:pPr>
            <a:r>
              <a:rPr lang="en-US" sz="1050" dirty="0" smtClean="0"/>
              <a:t>Preheat oven to 350°F. Line a large baking sheet with parchment paper.</a:t>
            </a:r>
          </a:p>
          <a:p>
            <a:pPr marL="228600" lvl="0" indent="-228600">
              <a:buAutoNum type="arabicPeriod"/>
            </a:pPr>
            <a:r>
              <a:rPr lang="en-US" sz="1050" dirty="0" smtClean="0"/>
              <a:t>Remove dough logs from the refrigerator. Cut into 1/2 inch slices. Place slices onto baking sheets about 2 inches apart.</a:t>
            </a:r>
          </a:p>
          <a:p>
            <a:pPr marL="228600" lvl="0" indent="-228600">
              <a:buAutoNum type="arabicPeriod"/>
            </a:pPr>
            <a:r>
              <a:rPr lang="en-US" sz="1050" dirty="0" smtClean="0"/>
              <a:t>Bake for 10-11 minutes, until lightly browned on the sides. Remove from the oven, allow to cool on the baking sheet for 5 minutes, then transfer to a wire rack to cool completely before icing.</a:t>
            </a:r>
          </a:p>
          <a:p>
            <a:pPr marL="228600" lvl="0" indent="-228600">
              <a:buAutoNum type="arabicPeriod"/>
            </a:pPr>
            <a:r>
              <a:rPr lang="en-US" sz="1050" dirty="0" smtClean="0"/>
              <a:t>Whisk the icing ingredients together. Drizzle over cookies. Store covered cookies at room temperature for up to 5 days.</a:t>
            </a:r>
            <a:endParaRPr lang="en-US" sz="1050" dirty="0" smtClean="0">
              <a:cs typeface="Helvetica" pitchFamily="34" charset="0"/>
            </a:endParaRPr>
          </a:p>
          <a:p>
            <a:endParaRPr lang="en-US" sz="1200" b="1" dirty="0" smtClean="0">
              <a:latin typeface="Helvetica" pitchFamily="34" charset="0"/>
              <a:cs typeface="Helvetica" pitchFamily="34" charset="0"/>
            </a:endParaRPr>
          </a:p>
        </p:txBody>
      </p:sp>
      <p:sp>
        <p:nvSpPr>
          <p:cNvPr id="20" name="TextBox 19"/>
          <p:cNvSpPr txBox="1"/>
          <p:nvPr/>
        </p:nvSpPr>
        <p:spPr>
          <a:xfrm>
            <a:off x="4678326" y="8512564"/>
            <a:ext cx="2764465"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3835021" y="4289390"/>
            <a:ext cx="312533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&amp; Mark Naylor</a:t>
            </a:r>
          </a:p>
        </p:txBody>
      </p:sp>
      <p:sp>
        <p:nvSpPr>
          <p:cNvPr id="4" name="TextBox 3"/>
          <p:cNvSpPr txBox="1"/>
          <p:nvPr/>
        </p:nvSpPr>
        <p:spPr>
          <a:xfrm>
            <a:off x="3358782" y="539380"/>
            <a:ext cx="4040372"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Cinnamon Roll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2" name="TextBox 21"/>
          <p:cNvSpPr txBox="1"/>
          <p:nvPr/>
        </p:nvSpPr>
        <p:spPr>
          <a:xfrm>
            <a:off x="4694294" y="7994064"/>
            <a:ext cx="2753830"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2016 Hyper Blue Metallic Convertible</a:t>
            </a:r>
          </a:p>
          <a:p>
            <a:pPr algn="ctr"/>
            <a:r>
              <a:rPr lang="en-US" sz="1400" i="1" dirty="0" smtClean="0">
                <a:latin typeface="Helvetica" pitchFamily="34" charset="0"/>
                <a:cs typeface="Helvetica" pitchFamily="34" charset="0"/>
              </a:rPr>
              <a:t>“Maximus”</a:t>
            </a:r>
            <a:endParaRPr lang="en-US" sz="1400" i="1" dirty="0">
              <a:latin typeface="Helvetica" pitchFamily="34" charset="0"/>
              <a:cs typeface="Helvetica" pitchFamily="34" charset="0"/>
            </a:endParaRPr>
          </a:p>
        </p:txBody>
      </p:sp>
      <p:grpSp>
        <p:nvGrpSpPr>
          <p:cNvPr id="37" name="Group 36"/>
          <p:cNvGrpSpPr/>
          <p:nvPr/>
        </p:nvGrpSpPr>
        <p:grpSpPr>
          <a:xfrm>
            <a:off x="866462" y="7488331"/>
            <a:ext cx="3623433" cy="2170019"/>
            <a:chOff x="312097" y="6751675"/>
            <a:chExt cx="4101156" cy="2456120"/>
          </a:xfrm>
        </p:grpSpPr>
        <p:sp>
          <p:nvSpPr>
            <p:cNvPr id="24" name="Rectangle 23"/>
            <p:cNvSpPr/>
            <p:nvPr/>
          </p:nvSpPr>
          <p:spPr>
            <a:xfrm>
              <a:off x="312097" y="6751675"/>
              <a:ext cx="4101156" cy="245612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415411" y="6900532"/>
              <a:ext cx="3889734" cy="2169042"/>
            </a:xfrm>
            <a:prstGeom prst="rect">
              <a:avLst/>
            </a:prstGeom>
            <a:noFill/>
            <a:ln w="9525">
              <a:noFill/>
              <a:miter lim="800000"/>
              <a:headEnd/>
              <a:tailEnd/>
            </a:ln>
          </p:spPr>
        </p:pic>
      </p:grpSp>
      <p:sp>
        <p:nvSpPr>
          <p:cNvPr id="29" name="TextBox 28"/>
          <p:cNvSpPr txBox="1"/>
          <p:nvPr/>
        </p:nvSpPr>
        <p:spPr>
          <a:xfrm>
            <a:off x="432530" y="1044086"/>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36 cookies</a:t>
            </a:r>
          </a:p>
        </p:txBody>
      </p:sp>
      <p:pic>
        <p:nvPicPr>
          <p:cNvPr id="19" name="Picture 18" descr="Blue mittens.JPG"/>
          <p:cNvPicPr/>
          <p:nvPr/>
        </p:nvPicPr>
        <p:blipFill>
          <a:blip r:embed="rId3" cstate="print"/>
          <a:stretch>
            <a:fillRect/>
          </a:stretch>
        </p:blipFill>
        <p:spPr>
          <a:xfrm>
            <a:off x="2071935" y="0"/>
            <a:ext cx="1691923" cy="2076450"/>
          </a:xfrm>
          <a:prstGeom prst="rect">
            <a:avLst/>
          </a:prstGeom>
        </p:spPr>
      </p:pic>
      <p:pic>
        <p:nvPicPr>
          <p:cNvPr id="26" name="Picture 25"/>
          <p:cNvPicPr/>
          <p:nvPr/>
        </p:nvPicPr>
        <p:blipFill>
          <a:blip r:embed="rId4" cstate="print"/>
          <a:srcRect/>
          <a:stretch>
            <a:fillRect/>
          </a:stretch>
        </p:blipFill>
        <p:spPr bwMode="auto">
          <a:xfrm>
            <a:off x="3857626" y="1752600"/>
            <a:ext cx="3133724" cy="2506819"/>
          </a:xfrm>
          <a:prstGeom prst="rect">
            <a:avLst/>
          </a:prstGeom>
          <a:noFill/>
          <a:ln w="9525">
            <a:noFill/>
            <a:miter lim="800000"/>
            <a:headEnd/>
            <a:tailEnd/>
          </a:ln>
        </p:spPr>
      </p:pic>
      <p:sp>
        <p:nvSpPr>
          <p:cNvPr id="28" name="Half Frame 27"/>
          <p:cNvSpPr/>
          <p:nvPr/>
        </p:nvSpPr>
        <p:spPr>
          <a:xfrm rot="5400000">
            <a:off x="6730685" y="1630829"/>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46293" y="3926649"/>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16200000">
            <a:off x="3774836" y="3987719"/>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749478" y="1651073"/>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454954" y="1235849"/>
            <a:ext cx="2170181" cy="404726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4300" lvl="0"/>
            <a:r>
              <a:rPr lang="en-US" sz="1050" dirty="0" smtClean="0"/>
              <a:t>2 ¼ cups all-purpose flour </a:t>
            </a:r>
          </a:p>
          <a:p>
            <a:pPr marL="114300" lvl="0"/>
            <a:r>
              <a:rPr lang="en-US" sz="1050" dirty="0" smtClean="0"/>
              <a:t>½  teaspoon baking powder</a:t>
            </a:r>
          </a:p>
          <a:p>
            <a:pPr marL="114300" lvl="0"/>
            <a:r>
              <a:rPr lang="en-US" sz="1050" dirty="0" smtClean="0"/>
              <a:t>¼  teaspoon salt</a:t>
            </a:r>
          </a:p>
          <a:p>
            <a:pPr marL="114300" lvl="0"/>
            <a:r>
              <a:rPr lang="en-US" sz="1050" dirty="0" smtClean="0"/>
              <a:t>¾  cup unsalted butter, softened to room temperature</a:t>
            </a:r>
          </a:p>
          <a:p>
            <a:pPr marL="114300" lvl="0"/>
            <a:r>
              <a:rPr lang="en-US" sz="1050" dirty="0" smtClean="0"/>
              <a:t>¾  cup granulated sugar</a:t>
            </a:r>
          </a:p>
          <a:p>
            <a:pPr marL="114300" lvl="0"/>
            <a:r>
              <a:rPr lang="en-US" sz="1050" dirty="0" smtClean="0"/>
              <a:t>1 large egg, at room temperature</a:t>
            </a:r>
          </a:p>
          <a:p>
            <a:pPr marL="114300" lvl="0"/>
            <a:r>
              <a:rPr lang="en-US" sz="1050" dirty="0" smtClean="0"/>
              <a:t>2 teaspoons pure vanilla extract</a:t>
            </a:r>
          </a:p>
          <a:p>
            <a:pPr marL="114300" lvl="0"/>
            <a:endParaRPr lang="en-US" sz="1000" dirty="0" smtClean="0"/>
          </a:p>
          <a:p>
            <a:r>
              <a:rPr lang="en-US" sz="1100" b="1" dirty="0" smtClean="0"/>
              <a:t>Filling</a:t>
            </a:r>
            <a:endParaRPr lang="en-US" sz="1100" dirty="0" smtClean="0"/>
          </a:p>
          <a:p>
            <a:pPr marL="114300" lvl="0"/>
            <a:r>
              <a:rPr lang="en-US" sz="1050" dirty="0" smtClean="0"/>
              <a:t>2 tablespoons butter, melted and slightly cooled</a:t>
            </a:r>
          </a:p>
          <a:p>
            <a:pPr marL="114300" lvl="0"/>
            <a:r>
              <a:rPr lang="en-US" sz="1050" dirty="0" smtClean="0"/>
              <a:t>¼  cup granulated sugar</a:t>
            </a:r>
          </a:p>
          <a:p>
            <a:pPr marL="114300" lvl="0"/>
            <a:r>
              <a:rPr lang="en-US" sz="1050" dirty="0" smtClean="0"/>
              <a:t>1 tablespoon ground cinnamon</a:t>
            </a:r>
          </a:p>
          <a:p>
            <a:pPr lvl="0"/>
            <a:endParaRPr lang="en-US" sz="1000" dirty="0" smtClean="0"/>
          </a:p>
          <a:p>
            <a:r>
              <a:rPr lang="en-US" sz="1100" b="1" dirty="0" smtClean="0"/>
              <a:t>Icing</a:t>
            </a:r>
            <a:endParaRPr lang="en-US" sz="1100" dirty="0" smtClean="0"/>
          </a:p>
          <a:p>
            <a:pPr marL="114300" lvl="0"/>
            <a:r>
              <a:rPr lang="en-US" sz="1050" dirty="0" smtClean="0"/>
              <a:t>1 cup confectioners' sugar</a:t>
            </a:r>
          </a:p>
          <a:p>
            <a:pPr marL="114300" lvl="0"/>
            <a:r>
              <a:rPr lang="en-US" sz="1050" dirty="0" smtClean="0"/>
              <a:t>3 tablespoons milk</a:t>
            </a:r>
          </a:p>
          <a:p>
            <a:pPr marL="114300" lvl="0"/>
            <a:r>
              <a:rPr lang="en-US" sz="1050" dirty="0" smtClean="0"/>
              <a:t>½  teaspoon pure vanilla extract</a:t>
            </a:r>
          </a:p>
          <a:p>
            <a:pPr marL="114300" lvl="0"/>
            <a:endParaRPr lang="en-US" sz="1000" dirty="0" smtClean="0"/>
          </a:p>
          <a:p>
            <a:pPr marL="114300" lvl="0"/>
            <a:endParaRPr lang="en-US" sz="1100" dirty="0" smtClean="0"/>
          </a:p>
          <a:p>
            <a:pPr marL="114300" lvl="0"/>
            <a:endParaRPr lang="en-US" sz="1100" dirty="0" smtClean="0"/>
          </a:p>
          <a:p>
            <a:endParaRPr lang="en-US" sz="1100" dirty="0" smtClean="0">
              <a:cs typeface="Helvetic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6478" y="4538303"/>
            <a:ext cx="6521483" cy="250837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350°F. Line a baking sheet with a </a:t>
            </a:r>
            <a:r>
              <a:rPr lang="en-US" sz="1100" dirty="0" err="1" smtClean="0"/>
              <a:t>Silpat</a:t>
            </a:r>
            <a:r>
              <a:rPr lang="en-US" sz="1100" dirty="0" smtClean="0"/>
              <a:t> or spray with cooking spray; set aside.</a:t>
            </a:r>
          </a:p>
          <a:p>
            <a:pPr marL="228600" lvl="0" indent="-228600">
              <a:buFont typeface="+mj-lt"/>
              <a:buAutoNum type="arabicPeriod"/>
            </a:pPr>
            <a:r>
              <a:rPr lang="en-US" sz="1100" dirty="0" smtClean="0"/>
              <a:t>Place pie crust on a lightly floured surface and using a pizza wheel, slice into approximately 16 sections, about 2-inch squares. </a:t>
            </a:r>
          </a:p>
          <a:p>
            <a:pPr marL="228600" lvl="0" indent="-228600">
              <a:buFont typeface="+mj-lt"/>
              <a:buAutoNum type="arabicPeriod"/>
            </a:pPr>
            <a:r>
              <a:rPr lang="en-US" sz="1100" dirty="0" smtClean="0"/>
              <a:t>Place one chocolate kiss in the center of each section.</a:t>
            </a:r>
          </a:p>
          <a:p>
            <a:pPr marL="228600" lvl="0" indent="-228600">
              <a:buFont typeface="+mj-lt"/>
              <a:buAutoNum type="arabicPeriod"/>
            </a:pPr>
            <a:r>
              <a:rPr lang="en-US" sz="1100" dirty="0" smtClean="0"/>
              <a:t>Using your fingertips, seal the dough at the top to fully contain the kiss. Pat smooth with your palms and flatten slightly into a mound OR pinch together like . Place mound on prepared baking sheet; repeat with remaining crust sections and kisses until gone.</a:t>
            </a:r>
          </a:p>
          <a:p>
            <a:pPr marL="228600" lvl="0" indent="-228600">
              <a:buFont typeface="+mj-lt"/>
              <a:buAutoNum type="arabicPeriod"/>
            </a:pPr>
            <a:r>
              <a:rPr lang="en-US" sz="1100" dirty="0" smtClean="0"/>
              <a:t>Bake for about 15 to 17 minutes, or until crust is just set and done; puffs firm up as they cool. The tops will appear fairly pale while the undersides will be more golden; do not </a:t>
            </a:r>
            <a:r>
              <a:rPr lang="en-US" sz="1100" dirty="0" err="1" smtClean="0"/>
              <a:t>overbake</a:t>
            </a:r>
            <a:r>
              <a:rPr lang="en-US" sz="1100" dirty="0" smtClean="0"/>
              <a:t> or the undersides could burn. Watch puffs closely starting at about 13 minutes since all ovens and ingredients vary.</a:t>
            </a:r>
          </a:p>
          <a:p>
            <a:pPr marL="228600" lvl="0" indent="-228600">
              <a:buFont typeface="+mj-lt"/>
              <a:buAutoNum type="arabicPeriod"/>
            </a:pPr>
            <a:r>
              <a:rPr lang="en-US" sz="1100" dirty="0" smtClean="0"/>
              <a:t>Allow puffs to cool for 15 minutes or until cool enough to handle before dredging in confectioners’ sugar. </a:t>
            </a:r>
          </a:p>
          <a:p>
            <a:pPr marL="228600" lvl="0" indent="-228600">
              <a:buFont typeface="+mj-lt"/>
              <a:buAutoNum type="arabicPeriod"/>
            </a:pPr>
            <a:r>
              <a:rPr lang="en-US" sz="1100" dirty="0" smtClean="0"/>
              <a:t>Puffs will keep airtight for up to 1 week </a:t>
            </a:r>
            <a:r>
              <a:rPr lang="en-US" sz="1200" dirty="0" smtClean="0"/>
              <a:t>at room temp or in the freezer for up to 4 months.</a:t>
            </a:r>
          </a:p>
          <a:p>
            <a:endParaRPr lang="en-US" sz="1200" b="1" dirty="0" smtClean="0">
              <a:latin typeface="Helvetica" pitchFamily="34" charset="0"/>
              <a:cs typeface="Helvetica" pitchFamily="34" charset="0"/>
            </a:endParaRPr>
          </a:p>
        </p:txBody>
      </p:sp>
      <p:sp>
        <p:nvSpPr>
          <p:cNvPr id="20" name="TextBox 19"/>
          <p:cNvSpPr txBox="1"/>
          <p:nvPr/>
        </p:nvSpPr>
        <p:spPr>
          <a:xfrm>
            <a:off x="4667693" y="8355955"/>
            <a:ext cx="2764465"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6060" y="3370778"/>
            <a:ext cx="3144389" cy="1138773"/>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4300"/>
            <a:r>
              <a:rPr lang="en-US" sz="1100" dirty="0" smtClean="0"/>
              <a:t>1 sheet pie crust that makes a 9-inch pie, thawed </a:t>
            </a:r>
            <a:br>
              <a:rPr lang="en-US" sz="1100" dirty="0" smtClean="0"/>
            </a:br>
            <a:r>
              <a:rPr lang="en-US" sz="1100" dirty="0" smtClean="0"/>
              <a:t>15 chocolate kisses (Dark chocolate, Mini Peanut Butter Cups, or Rolos)</a:t>
            </a:r>
            <a:br>
              <a:rPr lang="en-US" sz="1100" dirty="0" smtClean="0"/>
            </a:br>
            <a:r>
              <a:rPr lang="en-US" sz="1100" dirty="0" smtClean="0"/>
              <a:t>¾  cup confectioners’ sugar, for dredging</a:t>
            </a:r>
          </a:p>
          <a:p>
            <a:endParaRPr lang="en-US" sz="1200" b="1" dirty="0" smtClean="0">
              <a:latin typeface="Helvetica" pitchFamily="34" charset="0"/>
              <a:cs typeface="Helvetica" pitchFamily="34" charset="0"/>
            </a:endParaRPr>
          </a:p>
        </p:txBody>
      </p:sp>
      <p:sp>
        <p:nvSpPr>
          <p:cNvPr id="21" name="TextBox 20"/>
          <p:cNvSpPr txBox="1"/>
          <p:nvPr/>
        </p:nvSpPr>
        <p:spPr>
          <a:xfrm>
            <a:off x="4176215" y="4134507"/>
            <a:ext cx="2483892"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&amp; Mark Naylor</a:t>
            </a:r>
          </a:p>
        </p:txBody>
      </p:sp>
      <p:sp>
        <p:nvSpPr>
          <p:cNvPr id="4" name="TextBox 3"/>
          <p:cNvSpPr txBox="1"/>
          <p:nvPr/>
        </p:nvSpPr>
        <p:spPr>
          <a:xfrm>
            <a:off x="3349257" y="682682"/>
            <a:ext cx="4423143"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Chocolate Kiss </a:t>
            </a:r>
            <a:endParaRPr lang="en-US" sz="3600" dirty="0" smtClean="0">
              <a:effectLst>
                <a:outerShdw blurRad="38100" dist="38100" dir="2700000" algn="tl">
                  <a:srgbClr val="000000">
                    <a:alpha val="43137"/>
                  </a:srgbClr>
                </a:outerShdw>
              </a:effectLst>
              <a:latin typeface="Brush Script Std" pitchFamily="66" charset="0"/>
              <a:cs typeface="Helvetica" pitchFamily="34" charset="0"/>
            </a:endParaRP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Powder </a:t>
            </a:r>
            <a:r>
              <a:rPr lang="en-US" sz="3600" dirty="0" smtClean="0">
                <a:effectLst>
                  <a:outerShdw blurRad="38100" dist="38100" dir="2700000" algn="tl">
                    <a:srgbClr val="000000">
                      <a:alpha val="43137"/>
                    </a:srgbClr>
                  </a:outerShdw>
                </a:effectLst>
                <a:latin typeface="Brush Script Std" pitchFamily="66" charset="0"/>
                <a:cs typeface="Helvetica" pitchFamily="34" charset="0"/>
              </a:rPr>
              <a:t>Puff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2" name="TextBox 21"/>
          <p:cNvSpPr txBox="1"/>
          <p:nvPr/>
        </p:nvSpPr>
        <p:spPr>
          <a:xfrm>
            <a:off x="4694294" y="7837456"/>
            <a:ext cx="2753830" cy="492443"/>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2016 Hyper Blue Metallic Convertible</a:t>
            </a:r>
          </a:p>
          <a:p>
            <a:pPr algn="ctr"/>
            <a:r>
              <a:rPr lang="en-US" sz="1400" i="1" dirty="0" smtClean="0">
                <a:latin typeface="Helvetica" pitchFamily="34" charset="0"/>
                <a:cs typeface="Helvetica" pitchFamily="34" charset="0"/>
              </a:rPr>
              <a:t>“Maximus”</a:t>
            </a:r>
            <a:endParaRPr lang="en-US" sz="1400" i="1" dirty="0">
              <a:latin typeface="Helvetica" pitchFamily="34" charset="0"/>
              <a:cs typeface="Helvetica" pitchFamily="34" charset="0"/>
            </a:endParaRPr>
          </a:p>
        </p:txBody>
      </p:sp>
      <p:grpSp>
        <p:nvGrpSpPr>
          <p:cNvPr id="2" name="Group 36"/>
          <p:cNvGrpSpPr/>
          <p:nvPr/>
        </p:nvGrpSpPr>
        <p:grpSpPr>
          <a:xfrm>
            <a:off x="608106" y="7160272"/>
            <a:ext cx="3900839" cy="2336153"/>
            <a:chOff x="312097" y="6751675"/>
            <a:chExt cx="4101156" cy="2456120"/>
          </a:xfrm>
        </p:grpSpPr>
        <p:sp>
          <p:nvSpPr>
            <p:cNvPr id="24" name="Rectangle 23"/>
            <p:cNvSpPr/>
            <p:nvPr/>
          </p:nvSpPr>
          <p:spPr>
            <a:xfrm>
              <a:off x="312097" y="6751675"/>
              <a:ext cx="4101156" cy="245612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415411" y="6900532"/>
              <a:ext cx="3889734" cy="2169042"/>
            </a:xfrm>
            <a:prstGeom prst="rect">
              <a:avLst/>
            </a:prstGeom>
            <a:noFill/>
            <a:ln w="9525">
              <a:noFill/>
              <a:miter lim="800000"/>
              <a:headEnd/>
              <a:tailEnd/>
            </a:ln>
          </p:spPr>
        </p:pic>
      </p:grpSp>
      <p:sp>
        <p:nvSpPr>
          <p:cNvPr id="29" name="TextBox 28"/>
          <p:cNvSpPr txBox="1"/>
          <p:nvPr/>
        </p:nvSpPr>
        <p:spPr>
          <a:xfrm>
            <a:off x="443162" y="3074240"/>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15 cookies</a:t>
            </a:r>
          </a:p>
        </p:txBody>
      </p:sp>
      <p:sp>
        <p:nvSpPr>
          <p:cNvPr id="36" name="Half Frame 35"/>
          <p:cNvSpPr/>
          <p:nvPr/>
        </p:nvSpPr>
        <p:spPr>
          <a:xfrm rot="16200000">
            <a:off x="4117739" y="3787694"/>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Half Frame 36"/>
          <p:cNvSpPr/>
          <p:nvPr/>
        </p:nvSpPr>
        <p:spPr>
          <a:xfrm>
            <a:off x="4092378" y="2136849"/>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8" name="Picture 37"/>
          <p:cNvPicPr/>
          <p:nvPr/>
        </p:nvPicPr>
        <p:blipFill>
          <a:blip r:embed="rId3" cstate="print"/>
          <a:srcRect/>
          <a:stretch>
            <a:fillRect/>
          </a:stretch>
        </p:blipFill>
        <p:spPr bwMode="auto">
          <a:xfrm>
            <a:off x="4200525" y="2228850"/>
            <a:ext cx="2457450" cy="1828800"/>
          </a:xfrm>
          <a:prstGeom prst="rect">
            <a:avLst/>
          </a:prstGeom>
          <a:noFill/>
          <a:ln w="9525">
            <a:noFill/>
            <a:miter lim="800000"/>
            <a:headEnd/>
            <a:tailEnd/>
          </a:ln>
        </p:spPr>
      </p:pic>
      <p:sp>
        <p:nvSpPr>
          <p:cNvPr id="34" name="Half Frame 33"/>
          <p:cNvSpPr/>
          <p:nvPr/>
        </p:nvSpPr>
        <p:spPr>
          <a:xfrm rot="5400000">
            <a:off x="6397310" y="211660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Half Frame 34"/>
          <p:cNvSpPr/>
          <p:nvPr/>
        </p:nvSpPr>
        <p:spPr>
          <a:xfrm rot="10800000">
            <a:off x="6422443" y="3755199"/>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073" name="Picture 1"/>
          <p:cNvPicPr>
            <a:picLocks noChangeAspect="1" noChangeArrowheads="1"/>
          </p:cNvPicPr>
          <p:nvPr/>
        </p:nvPicPr>
        <p:blipFill>
          <a:blip r:embed="rId4" cstate="print"/>
          <a:srcRect/>
          <a:stretch>
            <a:fillRect/>
          </a:stretch>
        </p:blipFill>
        <p:spPr bwMode="auto">
          <a:xfrm>
            <a:off x="1594683" y="488732"/>
            <a:ext cx="1765068" cy="256737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F6D6153-052E-47D9-AB68-F602D5FECA79}"/>
              </a:ext>
            </a:extLst>
          </p:cNvPr>
          <p:cNvSpPr>
            <a:spLocks noGrp="1"/>
          </p:cNvSpPr>
          <p:nvPr>
            <p:ph type="subTitle" idx="1"/>
          </p:nvPr>
        </p:nvSpPr>
        <p:spPr>
          <a:xfrm>
            <a:off x="463138" y="2790703"/>
            <a:ext cx="3253839" cy="3598224"/>
          </a:xfrm>
        </p:spPr>
        <p:txBody>
          <a:bodyPr anchor="t">
            <a:normAutofit/>
          </a:bodyPr>
          <a:lstStyle/>
          <a:p>
            <a:pPr algn="l"/>
            <a:r>
              <a:rPr lang="en-US" sz="1200" b="1" dirty="0" smtClean="0">
                <a:solidFill>
                  <a:schemeClr val="tx1"/>
                </a:solidFill>
                <a:latin typeface="Helvetica" pitchFamily="34" charset="0"/>
                <a:cs typeface="Helvetica" pitchFamily="34" charset="0"/>
              </a:rPr>
              <a:t>Ingredients</a:t>
            </a:r>
          </a:p>
          <a:p>
            <a:pPr marL="119063" algn="l"/>
            <a:r>
              <a:rPr lang="en-US" sz="1100" dirty="0" smtClean="0">
                <a:solidFill>
                  <a:schemeClr val="tx1"/>
                </a:solidFill>
              </a:rPr>
              <a:t>1 box (lemon cake mix)</a:t>
            </a:r>
            <a:endParaRPr lang="en-US" sz="1100" dirty="0">
              <a:solidFill>
                <a:schemeClr val="tx1"/>
              </a:solidFill>
            </a:endParaRPr>
          </a:p>
          <a:p>
            <a:pPr marL="119063" algn="l"/>
            <a:r>
              <a:rPr lang="en-US" sz="1100" dirty="0" smtClean="0">
                <a:solidFill>
                  <a:schemeClr val="tx1"/>
                </a:solidFill>
              </a:rPr>
              <a:t>1/3 cup vegetable oil</a:t>
            </a:r>
            <a:endParaRPr lang="en-US" sz="1100" dirty="0">
              <a:solidFill>
                <a:schemeClr val="tx1"/>
              </a:solidFill>
            </a:endParaRPr>
          </a:p>
          <a:p>
            <a:pPr marL="119063" algn="l"/>
            <a:r>
              <a:rPr lang="en-US" sz="1100" dirty="0">
                <a:solidFill>
                  <a:schemeClr val="tx1"/>
                </a:solidFill>
              </a:rPr>
              <a:t>2 </a:t>
            </a:r>
            <a:r>
              <a:rPr lang="en-US" sz="1100" dirty="0" smtClean="0">
                <a:solidFill>
                  <a:schemeClr val="tx1"/>
                </a:solidFill>
              </a:rPr>
              <a:t>tablespoons water</a:t>
            </a:r>
            <a:endParaRPr lang="en-US" sz="1100" dirty="0">
              <a:solidFill>
                <a:schemeClr val="tx1"/>
              </a:solidFill>
            </a:endParaRPr>
          </a:p>
          <a:p>
            <a:pPr marL="119063" algn="l"/>
            <a:r>
              <a:rPr lang="en-US" sz="1100" dirty="0">
                <a:solidFill>
                  <a:schemeClr val="tx1"/>
                </a:solidFill>
              </a:rPr>
              <a:t>2 </a:t>
            </a:r>
            <a:r>
              <a:rPr lang="en-US" sz="1100" dirty="0" smtClean="0">
                <a:solidFill>
                  <a:schemeClr val="tx1"/>
                </a:solidFill>
              </a:rPr>
              <a:t>eggs</a:t>
            </a:r>
            <a:endParaRPr lang="en-US" sz="1100" dirty="0">
              <a:solidFill>
                <a:schemeClr val="tx1"/>
              </a:solidFill>
            </a:endParaRPr>
          </a:p>
          <a:p>
            <a:pPr marL="119063" algn="l"/>
            <a:r>
              <a:rPr lang="en-US" sz="1100" dirty="0" smtClean="0">
                <a:solidFill>
                  <a:schemeClr val="tx1"/>
                </a:solidFill>
              </a:rPr>
              <a:t>White chocolate for drizzle</a:t>
            </a:r>
            <a:endParaRPr lang="en-US" sz="1100" dirty="0">
              <a:solidFill>
                <a:schemeClr val="tx1"/>
              </a:solidFill>
            </a:endParaRPr>
          </a:p>
          <a:p>
            <a:pPr algn="l"/>
            <a:endParaRPr lang="en-US" sz="1200" dirty="0" smtClean="0">
              <a:solidFill>
                <a:schemeClr val="tx1"/>
              </a:solidFill>
            </a:endParaRPr>
          </a:p>
          <a:p>
            <a:pPr algn="l"/>
            <a:r>
              <a:rPr lang="en-US" sz="1200" b="1" dirty="0" smtClean="0">
                <a:solidFill>
                  <a:schemeClr val="tx1"/>
                </a:solidFill>
                <a:latin typeface="Helvetica" pitchFamily="34" charset="0"/>
                <a:cs typeface="Helvetica" pitchFamily="34" charset="0"/>
              </a:rPr>
              <a:t>Directions</a:t>
            </a:r>
            <a:endParaRPr lang="en-US" sz="1200" dirty="0">
              <a:solidFill>
                <a:schemeClr val="tx1"/>
              </a:solidFill>
            </a:endParaRPr>
          </a:p>
          <a:p>
            <a:pPr marL="228600" indent="-228600" algn="l">
              <a:buFont typeface="+mj-lt"/>
              <a:buAutoNum type="arabicPeriod"/>
            </a:pPr>
            <a:r>
              <a:rPr lang="en-US" sz="1100" b="1" dirty="0">
                <a:solidFill>
                  <a:schemeClr val="tx1"/>
                </a:solidFill>
              </a:rPr>
              <a:t>COMBIN</a:t>
            </a:r>
            <a:r>
              <a:rPr lang="en-US" sz="1100" dirty="0">
                <a:solidFill>
                  <a:schemeClr val="tx1"/>
                </a:solidFill>
              </a:rPr>
              <a:t>E cake mix, oil, water, and eggs in large bowl. Drop by rounded tablespoon onto ungreased baking </a:t>
            </a:r>
            <a:r>
              <a:rPr lang="en-US" sz="1100" dirty="0" smtClean="0">
                <a:solidFill>
                  <a:schemeClr val="tx1"/>
                </a:solidFill>
              </a:rPr>
              <a:t>sheets.</a:t>
            </a:r>
          </a:p>
          <a:p>
            <a:pPr marL="228600" indent="-228600" algn="l">
              <a:buFont typeface="+mj-lt"/>
              <a:buAutoNum type="arabicPeriod"/>
            </a:pPr>
            <a:r>
              <a:rPr lang="en-US" sz="1100" b="1" dirty="0" smtClean="0">
                <a:solidFill>
                  <a:schemeClr val="tx1"/>
                </a:solidFill>
              </a:rPr>
              <a:t>BAKE</a:t>
            </a:r>
            <a:r>
              <a:rPr lang="en-US" sz="1100" dirty="0" smtClean="0">
                <a:solidFill>
                  <a:schemeClr val="tx1"/>
                </a:solidFill>
              </a:rPr>
              <a:t> </a:t>
            </a:r>
            <a:r>
              <a:rPr lang="en-US" sz="1100" dirty="0">
                <a:solidFill>
                  <a:schemeClr val="tx1"/>
                </a:solidFill>
              </a:rPr>
              <a:t>in preheated </a:t>
            </a:r>
            <a:r>
              <a:rPr lang="en-US" sz="1100" dirty="0" smtClean="0">
                <a:solidFill>
                  <a:schemeClr val="tx1"/>
                </a:solidFill>
              </a:rPr>
              <a:t>350°F </a:t>
            </a:r>
            <a:r>
              <a:rPr lang="en-US" sz="1100" dirty="0">
                <a:solidFill>
                  <a:schemeClr val="tx1"/>
                </a:solidFill>
              </a:rPr>
              <a:t>oven for 10-12 minutes or until centers are just set. Let stand for 2 minutes: remove to wire racks to cool completely</a:t>
            </a:r>
            <a:r>
              <a:rPr lang="en-US" sz="1100" dirty="0" smtClean="0">
                <a:solidFill>
                  <a:schemeClr val="tx1"/>
                </a:solidFill>
              </a:rPr>
              <a:t>.</a:t>
            </a:r>
            <a:endParaRPr lang="en-US" sz="1100" dirty="0">
              <a:solidFill>
                <a:schemeClr val="tx1"/>
              </a:solidFill>
            </a:endParaRPr>
          </a:p>
        </p:txBody>
      </p:sp>
      <p:pic>
        <p:nvPicPr>
          <p:cNvPr id="6" name="Picture 5">
            <a:extLst>
              <a:ext uri="{FF2B5EF4-FFF2-40B4-BE49-F238E27FC236}">
                <a16:creationId xmlns:a16="http://schemas.microsoft.com/office/drawing/2014/main" xmlns="" id="{8E9B3B01-2ED7-49AF-A8D8-CC87F84753AC}"/>
              </a:ext>
            </a:extLst>
          </p:cNvPr>
          <p:cNvPicPr>
            <a:picLocks noChangeAspect="1"/>
          </p:cNvPicPr>
          <p:nvPr/>
        </p:nvPicPr>
        <p:blipFill rotWithShape="1">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21700" r="19665" b="-1"/>
          <a:stretch/>
        </p:blipFill>
        <p:spPr>
          <a:xfrm>
            <a:off x="4180114" y="2470079"/>
            <a:ext cx="3105397" cy="3535244"/>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 name="TextBox 7"/>
          <p:cNvSpPr txBox="1"/>
          <p:nvPr/>
        </p:nvSpPr>
        <p:spPr>
          <a:xfrm>
            <a:off x="478786" y="2480474"/>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approximately 2 dozen  cookies</a:t>
            </a:r>
          </a:p>
        </p:txBody>
      </p:sp>
      <p:sp>
        <p:nvSpPr>
          <p:cNvPr id="9" name="TextBox 8"/>
          <p:cNvSpPr txBox="1"/>
          <p:nvPr/>
        </p:nvSpPr>
        <p:spPr>
          <a:xfrm>
            <a:off x="4144488" y="6068291"/>
            <a:ext cx="290489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t>
            </a:r>
            <a:r>
              <a:rPr lang="en-US" sz="900" i="1" dirty="0" err="1" smtClean="0">
                <a:latin typeface="Helvetica" pitchFamily="34" charset="0"/>
                <a:cs typeface="Helvetica" pitchFamily="34" charset="0"/>
              </a:rPr>
              <a:t>Schanuel</a:t>
            </a:r>
            <a:r>
              <a:rPr lang="en-US" sz="900" i="1" dirty="0" smtClean="0">
                <a:latin typeface="Helvetica" pitchFamily="34" charset="0"/>
                <a:cs typeface="Helvetica" pitchFamily="34" charset="0"/>
              </a:rPr>
              <a:t> &amp; Dwayne Saul</a:t>
            </a:r>
          </a:p>
        </p:txBody>
      </p:sp>
      <p:sp>
        <p:nvSpPr>
          <p:cNvPr id="10" name="TextBox 9"/>
          <p:cNvSpPr txBox="1"/>
          <p:nvPr/>
        </p:nvSpPr>
        <p:spPr>
          <a:xfrm>
            <a:off x="5032652" y="7899629"/>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12" name="TextBox 11"/>
          <p:cNvSpPr txBox="1"/>
          <p:nvPr/>
        </p:nvSpPr>
        <p:spPr>
          <a:xfrm>
            <a:off x="5058888" y="7576456"/>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Inferno Orange RS</a:t>
            </a:r>
          </a:p>
        </p:txBody>
      </p:sp>
      <p:grpSp>
        <p:nvGrpSpPr>
          <p:cNvPr id="13" name="Group 12"/>
          <p:cNvGrpSpPr/>
          <p:nvPr/>
        </p:nvGrpSpPr>
        <p:grpSpPr>
          <a:xfrm>
            <a:off x="404627" y="6840186"/>
            <a:ext cx="4334782" cy="2232561"/>
            <a:chOff x="333375" y="7422078"/>
            <a:chExt cx="3953617" cy="2036248"/>
          </a:xfrm>
        </p:grpSpPr>
        <p:sp>
          <p:nvSpPr>
            <p:cNvPr id="14" name="Rectangle 13"/>
            <p:cNvSpPr/>
            <p:nvPr/>
          </p:nvSpPr>
          <p:spPr>
            <a:xfrm>
              <a:off x="333375" y="7422078"/>
              <a:ext cx="3953617" cy="20362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wayne's preferred pic_DS001 (23Aug15)-1.JPG"/>
            <p:cNvPicPr>
              <a:picLocks noChangeAspect="1"/>
            </p:cNvPicPr>
            <p:nvPr/>
          </p:nvPicPr>
          <p:blipFill>
            <a:blip r:embed="rId4" cstate="print"/>
            <a:stretch>
              <a:fillRect/>
            </a:stretch>
          </p:blipFill>
          <p:spPr>
            <a:xfrm>
              <a:off x="439388" y="7515724"/>
              <a:ext cx="3734789" cy="1853905"/>
            </a:xfrm>
            <a:prstGeom prst="rect">
              <a:avLst/>
            </a:prstGeom>
          </p:spPr>
        </p:pic>
      </p:grpSp>
      <p:pic>
        <p:nvPicPr>
          <p:cNvPr id="16" name="Picture 15"/>
          <p:cNvPicPr/>
          <p:nvPr/>
        </p:nvPicPr>
        <p:blipFill>
          <a:blip r:embed="rId5" cstate="print"/>
          <a:srcRect/>
          <a:stretch>
            <a:fillRect/>
          </a:stretch>
        </p:blipFill>
        <p:spPr bwMode="auto">
          <a:xfrm>
            <a:off x="385825" y="252248"/>
            <a:ext cx="4352430" cy="1164963"/>
          </a:xfrm>
          <a:prstGeom prst="rect">
            <a:avLst/>
          </a:prstGeom>
          <a:noFill/>
          <a:ln w="9525">
            <a:noFill/>
            <a:miter lim="800000"/>
            <a:headEnd/>
            <a:tailEnd/>
          </a:ln>
        </p:spPr>
      </p:pic>
      <p:sp>
        <p:nvSpPr>
          <p:cNvPr id="2" name="Title 1">
            <a:extLst>
              <a:ext uri="{FF2B5EF4-FFF2-40B4-BE49-F238E27FC236}">
                <a16:creationId xmlns:a16="http://schemas.microsoft.com/office/drawing/2014/main" xmlns="" id="{B7946183-B3C1-4B02-9041-76B601B52A73}"/>
              </a:ext>
            </a:extLst>
          </p:cNvPr>
          <p:cNvSpPr>
            <a:spLocks noGrp="1"/>
          </p:cNvSpPr>
          <p:nvPr>
            <p:ph type="ctrTitle"/>
          </p:nvPr>
        </p:nvSpPr>
        <p:spPr>
          <a:xfrm>
            <a:off x="3594538" y="684264"/>
            <a:ext cx="3856971" cy="1683534"/>
          </a:xfrm>
        </p:spPr>
        <p:txBody>
          <a:bodyPr anchor="b">
            <a:noAutofit/>
          </a:bodyPr>
          <a:lstStyle/>
          <a:p>
            <a:r>
              <a:rPr lang="en-US" sz="4000" dirty="0">
                <a:effectLst>
                  <a:outerShdw blurRad="38100" dist="38100" dir="2700000" algn="tl">
                    <a:srgbClr val="000000">
                      <a:alpha val="43137"/>
                    </a:srgbClr>
                  </a:outerShdw>
                </a:effectLst>
                <a:latin typeface="Brush Script Std" pitchFamily="66" charset="0"/>
              </a:rPr>
              <a:t>Easy Lemon Cake Mix Cookie</a:t>
            </a:r>
          </a:p>
        </p:txBody>
      </p:sp>
    </p:spTree>
    <p:extLst>
      <p:ext uri="{BB962C8B-B14F-4D97-AF65-F5344CB8AC3E}">
        <p14:creationId xmlns:p14="http://schemas.microsoft.com/office/powerpoint/2010/main" xmlns="" val="243773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3E8DA03-55AB-481E-85B7-12BCBBA2FA9A}"/>
              </a:ext>
            </a:extLst>
          </p:cNvPr>
          <p:cNvSpPr>
            <a:spLocks noGrp="1"/>
          </p:cNvSpPr>
          <p:nvPr>
            <p:ph type="subTitle" idx="1"/>
          </p:nvPr>
        </p:nvSpPr>
        <p:spPr>
          <a:xfrm>
            <a:off x="535086" y="3032297"/>
            <a:ext cx="3098763" cy="1029064"/>
          </a:xfrm>
        </p:spPr>
        <p:txBody>
          <a:bodyPr>
            <a:noAutofit/>
          </a:bodyPr>
          <a:lstStyle/>
          <a:p>
            <a:pPr algn="l"/>
            <a:r>
              <a:rPr lang="en-US" sz="1100" b="1" dirty="0" smtClean="0">
                <a:solidFill>
                  <a:schemeClr val="tx1"/>
                </a:solidFill>
                <a:latin typeface="Helvetica" pitchFamily="34" charset="0"/>
                <a:cs typeface="Helvetica" pitchFamily="34" charset="0"/>
              </a:rPr>
              <a:t>Ingredients</a:t>
            </a:r>
            <a:endParaRPr lang="en-US" sz="1100" dirty="0" smtClean="0">
              <a:solidFill>
                <a:schemeClr val="tx1"/>
              </a:solidFill>
            </a:endParaRPr>
          </a:p>
          <a:p>
            <a:pPr marL="119063" algn="l"/>
            <a:r>
              <a:rPr lang="en-US" sz="1100" dirty="0" smtClean="0">
                <a:solidFill>
                  <a:schemeClr val="tx1"/>
                </a:solidFill>
              </a:rPr>
              <a:t>1 </a:t>
            </a:r>
            <a:r>
              <a:rPr lang="en-US" sz="1100" dirty="0">
                <a:solidFill>
                  <a:schemeClr val="tx1"/>
                </a:solidFill>
              </a:rPr>
              <a:t>box  </a:t>
            </a:r>
            <a:r>
              <a:rPr lang="en-US" sz="1100" dirty="0" smtClean="0">
                <a:solidFill>
                  <a:schemeClr val="tx1"/>
                </a:solidFill>
              </a:rPr>
              <a:t>(chocolate </a:t>
            </a:r>
            <a:r>
              <a:rPr lang="en-US" sz="1100" dirty="0">
                <a:solidFill>
                  <a:schemeClr val="tx1"/>
                </a:solidFill>
              </a:rPr>
              <a:t>cake mix)</a:t>
            </a:r>
          </a:p>
          <a:p>
            <a:pPr marL="119063" algn="l"/>
            <a:r>
              <a:rPr lang="en-US" sz="1100" dirty="0">
                <a:solidFill>
                  <a:schemeClr val="tx1"/>
                </a:solidFill>
              </a:rPr>
              <a:t>½ cup vegetable oil</a:t>
            </a:r>
          </a:p>
          <a:p>
            <a:pPr marL="119063" algn="l"/>
            <a:r>
              <a:rPr lang="en-US" sz="1100" dirty="0">
                <a:solidFill>
                  <a:schemeClr val="tx1"/>
                </a:solidFill>
              </a:rPr>
              <a:t>2 eggs</a:t>
            </a:r>
          </a:p>
          <a:p>
            <a:pPr marL="119063" algn="l"/>
            <a:r>
              <a:rPr lang="en-US" sz="1100" dirty="0">
                <a:solidFill>
                  <a:schemeClr val="tx1"/>
                </a:solidFill>
              </a:rPr>
              <a:t>2 cups (12-ounce package) Reese’s Peanut Butter </a:t>
            </a:r>
            <a:r>
              <a:rPr lang="en-US" sz="1100" dirty="0" smtClean="0">
                <a:solidFill>
                  <a:schemeClr val="tx1"/>
                </a:solidFill>
              </a:rPr>
              <a:t>Chips</a:t>
            </a:r>
            <a:endParaRPr lang="en-US" sz="1100" dirty="0">
              <a:solidFill>
                <a:schemeClr val="tx1"/>
              </a:solidFill>
            </a:endParaRPr>
          </a:p>
        </p:txBody>
      </p:sp>
      <p:sp>
        <p:nvSpPr>
          <p:cNvPr id="4" name="TextBox 3">
            <a:extLst>
              <a:ext uri="{FF2B5EF4-FFF2-40B4-BE49-F238E27FC236}">
                <a16:creationId xmlns:a16="http://schemas.microsoft.com/office/drawing/2014/main" xmlns="" id="{6605879D-578D-44BB-B0F1-DEA7AB944A90}"/>
              </a:ext>
            </a:extLst>
          </p:cNvPr>
          <p:cNvSpPr txBox="1"/>
          <p:nvPr/>
        </p:nvSpPr>
        <p:spPr>
          <a:xfrm>
            <a:off x="562038" y="4441373"/>
            <a:ext cx="3309319" cy="1492716"/>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b="1" dirty="0" smtClean="0"/>
              <a:t>COMBINE </a:t>
            </a:r>
            <a:r>
              <a:rPr lang="en-US" sz="1100" dirty="0"/>
              <a:t>cake mix, oil and eggs in large bowl. Stir in Reese’s chips. Drop by rounded tablespoon onto ungreased baking </a:t>
            </a:r>
            <a:r>
              <a:rPr lang="en-US" sz="1100" dirty="0" smtClean="0"/>
              <a:t>sheets.</a:t>
            </a:r>
          </a:p>
          <a:p>
            <a:pPr marL="228600" indent="-228600">
              <a:buFont typeface="+mj-lt"/>
              <a:buAutoNum type="arabicPeriod"/>
            </a:pPr>
            <a:r>
              <a:rPr lang="en-US" sz="1100" b="1" dirty="0" smtClean="0"/>
              <a:t>BAKE</a:t>
            </a:r>
            <a:r>
              <a:rPr lang="en-US" sz="1100" dirty="0" smtClean="0"/>
              <a:t> </a:t>
            </a:r>
            <a:r>
              <a:rPr lang="en-US" sz="1100" dirty="0"/>
              <a:t>in preheated </a:t>
            </a:r>
            <a:r>
              <a:rPr lang="en-US" sz="1100" dirty="0" smtClean="0"/>
              <a:t>350°F </a:t>
            </a:r>
            <a:r>
              <a:rPr lang="en-US" sz="1100" dirty="0"/>
              <a:t>oven for 8 to 10 minutes or until centers are just set. Let stand for 2 minutes: remove to wire racks to cool completely.</a:t>
            </a:r>
          </a:p>
          <a:p>
            <a:endParaRPr lang="en-US" sz="1400" dirty="0"/>
          </a:p>
        </p:txBody>
      </p:sp>
      <p:sp>
        <p:nvSpPr>
          <p:cNvPr id="6" name="TextBox 5"/>
          <p:cNvSpPr txBox="1"/>
          <p:nvPr/>
        </p:nvSpPr>
        <p:spPr>
          <a:xfrm>
            <a:off x="4488874" y="5949538"/>
            <a:ext cx="2307711" cy="381207"/>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t>
            </a:r>
            <a:r>
              <a:rPr lang="en-US" sz="900" i="1" dirty="0" err="1" smtClean="0">
                <a:latin typeface="Helvetica" pitchFamily="34" charset="0"/>
                <a:cs typeface="Helvetica" pitchFamily="34" charset="0"/>
              </a:rPr>
              <a:t>Schanuel</a:t>
            </a:r>
            <a:r>
              <a:rPr lang="en-US" sz="900" i="1" dirty="0" smtClean="0">
                <a:latin typeface="Helvetica" pitchFamily="34" charset="0"/>
                <a:cs typeface="Helvetica" pitchFamily="34" charset="0"/>
              </a:rPr>
              <a:t> &amp; Dwayne Saul</a:t>
            </a:r>
          </a:p>
        </p:txBody>
      </p:sp>
      <p:sp>
        <p:nvSpPr>
          <p:cNvPr id="7" name="TextBox 6"/>
          <p:cNvSpPr txBox="1"/>
          <p:nvPr/>
        </p:nvSpPr>
        <p:spPr>
          <a:xfrm>
            <a:off x="5032652" y="7899629"/>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8" name="TextBox 7"/>
          <p:cNvSpPr txBox="1"/>
          <p:nvPr/>
        </p:nvSpPr>
        <p:spPr>
          <a:xfrm>
            <a:off x="5058888" y="7576456"/>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Inferno Orange RS</a:t>
            </a:r>
          </a:p>
        </p:txBody>
      </p:sp>
      <p:grpSp>
        <p:nvGrpSpPr>
          <p:cNvPr id="10" name="Group 9"/>
          <p:cNvGrpSpPr/>
          <p:nvPr/>
        </p:nvGrpSpPr>
        <p:grpSpPr>
          <a:xfrm>
            <a:off x="404627" y="6840186"/>
            <a:ext cx="4334782" cy="2232561"/>
            <a:chOff x="333375" y="7422078"/>
            <a:chExt cx="3953617" cy="2036248"/>
          </a:xfrm>
        </p:grpSpPr>
        <p:sp>
          <p:nvSpPr>
            <p:cNvPr id="11" name="Rectangle 10"/>
            <p:cNvSpPr/>
            <p:nvPr/>
          </p:nvSpPr>
          <p:spPr>
            <a:xfrm>
              <a:off x="333375" y="7422078"/>
              <a:ext cx="3953617" cy="20362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wayne's preferred pic_DS001 (23Aug15)-1.JPG"/>
            <p:cNvPicPr>
              <a:picLocks noChangeAspect="1"/>
            </p:cNvPicPr>
            <p:nvPr/>
          </p:nvPicPr>
          <p:blipFill>
            <a:blip r:embed="rId2" cstate="print"/>
            <a:stretch>
              <a:fillRect/>
            </a:stretch>
          </p:blipFill>
          <p:spPr>
            <a:xfrm>
              <a:off x="439388" y="7515724"/>
              <a:ext cx="3734789" cy="1853905"/>
            </a:xfrm>
            <a:prstGeom prst="rect">
              <a:avLst/>
            </a:prstGeom>
          </p:spPr>
        </p:pic>
      </p:grpSp>
      <p:sp>
        <p:nvSpPr>
          <p:cNvPr id="13" name="TextBox 12"/>
          <p:cNvSpPr txBox="1"/>
          <p:nvPr/>
        </p:nvSpPr>
        <p:spPr>
          <a:xfrm>
            <a:off x="561913" y="2789233"/>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approximately 3 dozen  cookies</a:t>
            </a:r>
          </a:p>
        </p:txBody>
      </p:sp>
      <p:pic>
        <p:nvPicPr>
          <p:cNvPr id="15" name="Picture 14">
            <a:extLst>
              <a:ext uri="{FF2B5EF4-FFF2-40B4-BE49-F238E27FC236}">
                <a16:creationId xmlns:a16="http://schemas.microsoft.com/office/drawing/2014/main" xmlns="" id="{51FF782F-B68A-4767-8810-DCC5DEEE38BD}"/>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4476998" y="2283665"/>
            <a:ext cx="2339438" cy="3579340"/>
          </a:xfrm>
          <a:prstGeom prst="rect">
            <a:avLst/>
          </a:prstGeom>
        </p:spPr>
      </p:pic>
      <p:pic>
        <p:nvPicPr>
          <p:cNvPr id="19" name="Picture 18" descr="Santa hat.JPG"/>
          <p:cNvPicPr/>
          <p:nvPr/>
        </p:nvPicPr>
        <p:blipFill>
          <a:blip r:embed="rId5" cstate="print"/>
          <a:stretch>
            <a:fillRect/>
          </a:stretch>
        </p:blipFill>
        <p:spPr>
          <a:xfrm>
            <a:off x="1152648" y="664585"/>
            <a:ext cx="2497133" cy="1817358"/>
          </a:xfrm>
          <a:prstGeom prst="rect">
            <a:avLst/>
          </a:prstGeom>
        </p:spPr>
      </p:pic>
      <p:sp>
        <p:nvSpPr>
          <p:cNvPr id="14" name="Title 1">
            <a:extLst>
              <a:ext uri="{FF2B5EF4-FFF2-40B4-BE49-F238E27FC236}">
                <a16:creationId xmlns:a16="http://schemas.microsoft.com/office/drawing/2014/main" xmlns="" id="{B7946183-B3C1-4B02-9041-76B601B52A73}"/>
              </a:ext>
            </a:extLst>
          </p:cNvPr>
          <p:cNvSpPr txBox="1">
            <a:spLocks/>
          </p:cNvSpPr>
          <p:nvPr/>
        </p:nvSpPr>
        <p:spPr>
          <a:xfrm>
            <a:off x="3408218" y="522514"/>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Easy Peanut Butter Chip Chocolate Cookies</a:t>
            </a:r>
            <a:endParaRPr kumimoji="0" lang="en-US" sz="3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sp>
        <p:nvSpPr>
          <p:cNvPr id="20" name="Half Frame 19"/>
          <p:cNvSpPr/>
          <p:nvPr/>
        </p:nvSpPr>
        <p:spPr>
          <a:xfrm rot="16200000">
            <a:off x="4426499" y="5568993"/>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Half Frame 20"/>
          <p:cNvSpPr/>
          <p:nvPr/>
        </p:nvSpPr>
        <p:spPr>
          <a:xfrm>
            <a:off x="4365510" y="2172475"/>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Half Frame 21"/>
          <p:cNvSpPr/>
          <p:nvPr/>
        </p:nvSpPr>
        <p:spPr>
          <a:xfrm rot="5400000">
            <a:off x="6551690" y="2152234"/>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Half Frame 22"/>
          <p:cNvSpPr/>
          <p:nvPr/>
        </p:nvSpPr>
        <p:spPr>
          <a:xfrm rot="10800000">
            <a:off x="6541196" y="5548373"/>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xmlns="" val="79883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0680" y="4730461"/>
            <a:ext cx="300250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Jeanne and Kevin Walk</a:t>
            </a:r>
          </a:p>
        </p:txBody>
      </p:sp>
      <p:pic>
        <p:nvPicPr>
          <p:cNvPr id="5" name="Picture 4" descr="Christmas kitten.JPG"/>
          <p:cNvPicPr/>
          <p:nvPr/>
        </p:nvPicPr>
        <p:blipFill>
          <a:blip r:embed="rId2" cstate="print"/>
          <a:stretch>
            <a:fillRect/>
          </a:stretch>
        </p:blipFill>
        <p:spPr>
          <a:xfrm>
            <a:off x="1085478" y="1072428"/>
            <a:ext cx="2588688" cy="1449223"/>
          </a:xfrm>
          <a:prstGeom prst="rect">
            <a:avLst/>
          </a:prstGeom>
        </p:spPr>
      </p:pic>
      <p:sp>
        <p:nvSpPr>
          <p:cNvPr id="6" name="Title 1">
            <a:extLst>
              <a:ext uri="{FF2B5EF4-FFF2-40B4-BE49-F238E27FC236}">
                <a16:creationId xmlns:a16="http://schemas.microsoft.com/office/drawing/2014/main" xmlns="" id="{B7946183-B3C1-4B02-9041-76B601B52A73}"/>
              </a:ext>
            </a:extLst>
          </p:cNvPr>
          <p:cNvSpPr txBox="1">
            <a:spLocks/>
          </p:cNvSpPr>
          <p:nvPr/>
        </p:nvSpPr>
        <p:spPr>
          <a:xfrm>
            <a:off x="3408218" y="265339"/>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Fudge Crinkle Cookies</a:t>
            </a:r>
            <a:endParaRPr kumimoji="0" lang="en-US" sz="3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sp>
        <p:nvSpPr>
          <p:cNvPr id="7" name="Subtitle 2">
            <a:extLst>
              <a:ext uri="{FF2B5EF4-FFF2-40B4-BE49-F238E27FC236}">
                <a16:creationId xmlns:a16="http://schemas.microsoft.com/office/drawing/2014/main" xmlns="" id="{B3E8DA03-55AB-481E-85B7-12BCBBA2FA9A}"/>
              </a:ext>
            </a:extLst>
          </p:cNvPr>
          <p:cNvSpPr txBox="1">
            <a:spLocks/>
          </p:cNvSpPr>
          <p:nvPr/>
        </p:nvSpPr>
        <p:spPr>
          <a:xfrm>
            <a:off x="535086" y="3392638"/>
            <a:ext cx="3360020" cy="1302197"/>
          </a:xfrm>
          <a:prstGeom prst="rect">
            <a:avLst/>
          </a:prstGeom>
        </p:spPr>
        <p:txBody>
          <a:bodyPr vert="horz" lIns="101882" tIns="50941" rIns="101882" bIns="50941" rtlCol="0">
            <a:noAutofit/>
          </a:bodyPr>
          <a:lstStyle/>
          <a:p>
            <a:pPr marL="382059" marR="0" lvl="0" indent="-382059" algn="l" defTabSz="1018824" rtl="0" eaLnBrk="1" fontAlgn="auto" latinLnBrk="0" hangingPunct="1">
              <a:lnSpc>
                <a:spcPct val="100000"/>
              </a:lnSpc>
              <a:spcBef>
                <a:spcPct val="20000"/>
              </a:spcBef>
              <a:spcAft>
                <a:spcPts val="0"/>
              </a:spcAft>
              <a:buClrTx/>
              <a:buSzTx/>
              <a:tabLst/>
              <a:defRPr/>
            </a:pPr>
            <a:r>
              <a:rPr kumimoji="0" lang="en-US" sz="1100" b="1" i="0" u="none" strike="noStrike" kern="1200" cap="none" spc="0" normalizeH="0" baseline="0" noProof="0" dirty="0" smtClean="0">
                <a:ln>
                  <a:noFill/>
                </a:ln>
                <a:solidFill>
                  <a:schemeClr val="tx1"/>
                </a:solidFill>
                <a:effectLst/>
                <a:uLnTx/>
                <a:uFillTx/>
                <a:latin typeface="Helvetica" pitchFamily="34" charset="0"/>
                <a:ea typeface="+mn-ea"/>
                <a:cs typeface="Helvetica" pitchFamily="34" charset="0"/>
              </a:rPr>
              <a:t>Ingredients</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119063"/>
            <a:r>
              <a:rPr lang="en-US" sz="1100" dirty="0" smtClean="0"/>
              <a:t>1 box Super Moist Devils Food Chocolate cake mix</a:t>
            </a:r>
          </a:p>
          <a:p>
            <a:pPr marL="119063"/>
            <a:r>
              <a:rPr lang="en-US" sz="1100" dirty="0" smtClean="0"/>
              <a:t>1/3 cup Vegetable Oil</a:t>
            </a:r>
          </a:p>
          <a:p>
            <a:pPr marL="119063"/>
            <a:r>
              <a:rPr lang="en-US" sz="1100" dirty="0" smtClean="0"/>
              <a:t>2 eggs</a:t>
            </a:r>
          </a:p>
          <a:p>
            <a:pPr marL="119063"/>
            <a:r>
              <a:rPr lang="en-US" sz="1100" dirty="0" smtClean="0"/>
              <a:t>1 teaspoon Vanilla</a:t>
            </a:r>
          </a:p>
          <a:p>
            <a:pPr marL="119063"/>
            <a:r>
              <a:rPr lang="en-US" sz="1100" dirty="0" smtClean="0"/>
              <a:t>Powdered Sugar</a:t>
            </a:r>
          </a:p>
          <a:p>
            <a:pPr marL="119063"/>
            <a:r>
              <a:rPr lang="en-US" sz="1100" dirty="0" smtClean="0"/>
              <a:t>1 cup mini semi-sweet chocolate chips</a:t>
            </a:r>
            <a:endParaRPr lang="en-US" sz="1100" dirty="0"/>
          </a:p>
        </p:txBody>
      </p:sp>
      <p:sp>
        <p:nvSpPr>
          <p:cNvPr id="8" name="TextBox 7">
            <a:extLst>
              <a:ext uri="{FF2B5EF4-FFF2-40B4-BE49-F238E27FC236}">
                <a16:creationId xmlns:a16="http://schemas.microsoft.com/office/drawing/2014/main" xmlns="" id="{6605879D-578D-44BB-B0F1-DEA7AB944A90}"/>
              </a:ext>
            </a:extLst>
          </p:cNvPr>
          <p:cNvSpPr txBox="1"/>
          <p:nvPr/>
        </p:nvSpPr>
        <p:spPr>
          <a:xfrm>
            <a:off x="562039" y="4932096"/>
            <a:ext cx="4781858" cy="2000548"/>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dirty="0" smtClean="0"/>
              <a:t>Heat oven to 350°F (325°F for dark or nonstick pans).  </a:t>
            </a:r>
          </a:p>
          <a:p>
            <a:pPr marL="228600" indent="-228600">
              <a:buFont typeface="+mj-lt"/>
              <a:buAutoNum type="arabicPeriod"/>
            </a:pPr>
            <a:r>
              <a:rPr lang="en-US" sz="1100" dirty="0" smtClean="0"/>
              <a:t> In large bowl, stir dry cake mix, oil, eggs and vanilla.  </a:t>
            </a:r>
          </a:p>
          <a:p>
            <a:pPr marL="228600" indent="-228600">
              <a:buFont typeface="+mj-lt"/>
              <a:buAutoNum type="arabicPeriod"/>
            </a:pPr>
            <a:r>
              <a:rPr lang="en-US" sz="1100" dirty="0" smtClean="0"/>
              <a:t>Mix well by hand or a mixer; after mixed, stir chocolate chips in by hand.</a:t>
            </a:r>
          </a:p>
          <a:p>
            <a:pPr marL="228600" indent="-228600">
              <a:buFont typeface="+mj-lt"/>
              <a:buAutoNum type="arabicPeriod"/>
            </a:pPr>
            <a:r>
              <a:rPr lang="en-US" sz="1100" dirty="0" smtClean="0"/>
              <a:t>Refrigerate dough for 15 minutes to make them easier to handle.  </a:t>
            </a:r>
          </a:p>
          <a:p>
            <a:pPr marL="228600" indent="-228600">
              <a:buFont typeface="+mj-lt"/>
              <a:buAutoNum type="arabicPeriod"/>
            </a:pPr>
            <a:r>
              <a:rPr lang="en-US" sz="1100" dirty="0" smtClean="0"/>
              <a:t>Shape dough into 1 inch balls and roll in powdered sugar.  </a:t>
            </a:r>
          </a:p>
          <a:p>
            <a:pPr marL="228600" indent="-228600">
              <a:buFont typeface="+mj-lt"/>
              <a:buAutoNum type="arabicPeriod"/>
            </a:pPr>
            <a:r>
              <a:rPr lang="en-US" sz="1100" dirty="0" smtClean="0"/>
              <a:t>Place on lightly greased cookie sheet 2 inches apart.</a:t>
            </a:r>
          </a:p>
          <a:p>
            <a:pPr marL="228600" indent="-228600">
              <a:buFont typeface="+mj-lt"/>
              <a:buAutoNum type="arabicPeriod"/>
            </a:pPr>
            <a:r>
              <a:rPr lang="en-US" sz="1100" dirty="0" smtClean="0"/>
              <a:t> Bake 9-12 minutes or until set.  </a:t>
            </a:r>
          </a:p>
          <a:p>
            <a:pPr marL="228600" indent="-228600">
              <a:buFont typeface="+mj-lt"/>
              <a:buAutoNum type="arabicPeriod"/>
            </a:pPr>
            <a:r>
              <a:rPr lang="en-US" sz="1100" dirty="0" smtClean="0"/>
              <a:t>Cool 2 minutes and remove from cooking sheet and then allow to cool completely before storage.</a:t>
            </a:r>
          </a:p>
          <a:p>
            <a:endParaRPr lang="en-US" sz="1400" dirty="0"/>
          </a:p>
        </p:txBody>
      </p:sp>
      <p:sp>
        <p:nvSpPr>
          <p:cNvPr id="9" name="TextBox 8"/>
          <p:cNvSpPr txBox="1"/>
          <p:nvPr/>
        </p:nvSpPr>
        <p:spPr>
          <a:xfrm>
            <a:off x="561913" y="3149575"/>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pic>
        <p:nvPicPr>
          <p:cNvPr id="30721" name="Picture 1"/>
          <p:cNvPicPr>
            <a:picLocks noChangeAspect="1" noChangeArrowheads="1"/>
          </p:cNvPicPr>
          <p:nvPr/>
        </p:nvPicPr>
        <p:blipFill>
          <a:blip r:embed="rId3" cstate="print"/>
          <a:srcRect/>
          <a:stretch>
            <a:fillRect/>
          </a:stretch>
        </p:blipFill>
        <p:spPr bwMode="auto">
          <a:xfrm>
            <a:off x="4082205" y="2129764"/>
            <a:ext cx="2977915" cy="2495179"/>
          </a:xfrm>
          <a:prstGeom prst="rect">
            <a:avLst/>
          </a:prstGeom>
          <a:noFill/>
          <a:ln w="9525">
            <a:noFill/>
            <a:miter lim="800000"/>
            <a:headEnd/>
            <a:tailEnd/>
          </a:ln>
        </p:spPr>
      </p:pic>
      <p:sp>
        <p:nvSpPr>
          <p:cNvPr id="11" name="Half Frame 10"/>
          <p:cNvSpPr/>
          <p:nvPr/>
        </p:nvSpPr>
        <p:spPr>
          <a:xfrm rot="16200000">
            <a:off x="4010864" y="437366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a:off x="3973624" y="2045929"/>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5400000">
            <a:off x="6801072" y="2013813"/>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10800000">
            <a:off x="6814329" y="4329297"/>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extBox 19"/>
          <p:cNvSpPr txBox="1"/>
          <p:nvPr/>
        </p:nvSpPr>
        <p:spPr>
          <a:xfrm>
            <a:off x="4413527" y="8280629"/>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21" name="TextBox 20"/>
          <p:cNvSpPr txBox="1"/>
          <p:nvPr/>
        </p:nvSpPr>
        <p:spPr>
          <a:xfrm>
            <a:off x="4439763" y="7957456"/>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2012 ZL1</a:t>
            </a:r>
          </a:p>
        </p:txBody>
      </p:sp>
      <p:grpSp>
        <p:nvGrpSpPr>
          <p:cNvPr id="23" name="Group 22"/>
          <p:cNvGrpSpPr/>
          <p:nvPr/>
        </p:nvGrpSpPr>
        <p:grpSpPr>
          <a:xfrm>
            <a:off x="914400" y="7019925"/>
            <a:ext cx="3219450" cy="2457450"/>
            <a:chOff x="866775" y="7000875"/>
            <a:chExt cx="3219450" cy="2457450"/>
          </a:xfrm>
        </p:grpSpPr>
        <p:sp>
          <p:nvSpPr>
            <p:cNvPr id="17" name="Rectangle 16"/>
            <p:cNvSpPr/>
            <p:nvPr/>
          </p:nvSpPr>
          <p:spPr>
            <a:xfrm>
              <a:off x="866775" y="7000875"/>
              <a:ext cx="3219450" cy="245745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MG_1281.JPG"/>
            <p:cNvPicPr>
              <a:picLocks noChangeAspect="1"/>
            </p:cNvPicPr>
            <p:nvPr/>
          </p:nvPicPr>
          <p:blipFill>
            <a:blip r:embed="rId4" cstate="print"/>
            <a:stretch>
              <a:fillRect/>
            </a:stretch>
          </p:blipFill>
          <p:spPr>
            <a:xfrm>
              <a:off x="993777" y="7105651"/>
              <a:ext cx="3009899" cy="2257424"/>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9526" y="4391891"/>
            <a:ext cx="3381374"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Jeanne and Kevin Walk</a:t>
            </a:r>
          </a:p>
        </p:txBody>
      </p:sp>
      <p:pic>
        <p:nvPicPr>
          <p:cNvPr id="38916" name="Picture 4"/>
          <p:cNvPicPr>
            <a:picLocks noChangeAspect="1" noChangeArrowheads="1"/>
          </p:cNvPicPr>
          <p:nvPr/>
        </p:nvPicPr>
        <p:blipFill>
          <a:blip r:embed="rId2" cstate="print"/>
          <a:srcRect/>
          <a:stretch>
            <a:fillRect/>
          </a:stretch>
        </p:blipFill>
        <p:spPr bwMode="auto">
          <a:xfrm>
            <a:off x="3790950" y="2142823"/>
            <a:ext cx="3429000" cy="2152244"/>
          </a:xfrm>
          <a:prstGeom prst="rect">
            <a:avLst/>
          </a:prstGeom>
          <a:noFill/>
          <a:ln w="9525">
            <a:noFill/>
            <a:miter lim="800000"/>
            <a:headEnd/>
            <a:tailEnd/>
          </a:ln>
        </p:spPr>
      </p:pic>
      <p:sp>
        <p:nvSpPr>
          <p:cNvPr id="14" name="Title 1">
            <a:extLst>
              <a:ext uri="{FF2B5EF4-FFF2-40B4-BE49-F238E27FC236}">
                <a16:creationId xmlns:a16="http://schemas.microsoft.com/office/drawing/2014/main" xmlns="" id="{B7946183-B3C1-4B02-9041-76B601B52A73}"/>
              </a:ext>
            </a:extLst>
          </p:cNvPr>
          <p:cNvSpPr txBox="1">
            <a:spLocks/>
          </p:cNvSpPr>
          <p:nvPr/>
        </p:nvSpPr>
        <p:spPr>
          <a:xfrm>
            <a:off x="3408218" y="265339"/>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Gooey Butter </a:t>
            </a:r>
          </a:p>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Cookies</a:t>
            </a:r>
            <a:endParaRPr kumimoji="0" lang="en-US" sz="4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sp>
        <p:nvSpPr>
          <p:cNvPr id="9" name="Half Frame 8"/>
          <p:cNvSpPr/>
          <p:nvPr/>
        </p:nvSpPr>
        <p:spPr>
          <a:xfrm rot="16200000">
            <a:off x="3715590" y="4040292"/>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Half Frame 9"/>
          <p:cNvSpPr/>
          <p:nvPr/>
        </p:nvSpPr>
        <p:spPr>
          <a:xfrm>
            <a:off x="3687874" y="2026879"/>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p:nvSpPr>
        <p:spPr>
          <a:xfrm rot="5400000">
            <a:off x="6962997" y="2013814"/>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rot="10800000">
            <a:off x="6985779" y="4024497"/>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Subtitle 2">
            <a:extLst>
              <a:ext uri="{FF2B5EF4-FFF2-40B4-BE49-F238E27FC236}">
                <a16:creationId xmlns:a16="http://schemas.microsoft.com/office/drawing/2014/main" xmlns="" id="{B3E8DA03-55AB-481E-85B7-12BCBBA2FA9A}"/>
              </a:ext>
            </a:extLst>
          </p:cNvPr>
          <p:cNvSpPr txBox="1">
            <a:spLocks/>
          </p:cNvSpPr>
          <p:nvPr/>
        </p:nvSpPr>
        <p:spPr>
          <a:xfrm>
            <a:off x="535086" y="3554563"/>
            <a:ext cx="3360020" cy="1302197"/>
          </a:xfrm>
          <a:prstGeom prst="rect">
            <a:avLst/>
          </a:prstGeom>
        </p:spPr>
        <p:txBody>
          <a:bodyPr vert="horz" lIns="101882" tIns="50941" rIns="101882" bIns="50941" rtlCol="0">
            <a:noAutofit/>
          </a:bodyPr>
          <a:lstStyle/>
          <a:p>
            <a:pPr marL="382059" marR="0" lvl="0" indent="-382059" algn="l" defTabSz="1018824" rtl="0" eaLnBrk="1" fontAlgn="auto" latinLnBrk="0" hangingPunct="1">
              <a:lnSpc>
                <a:spcPct val="100000"/>
              </a:lnSpc>
              <a:spcBef>
                <a:spcPct val="20000"/>
              </a:spcBef>
              <a:spcAft>
                <a:spcPts val="0"/>
              </a:spcAft>
              <a:buClrTx/>
              <a:buSzTx/>
              <a:tabLst/>
              <a:defRPr/>
            </a:pPr>
            <a:r>
              <a:rPr kumimoji="0" lang="en-US" sz="1100" b="1" i="0" u="none" strike="noStrike" kern="1200" cap="none" spc="0" normalizeH="0" baseline="0" noProof="0" dirty="0" smtClean="0">
                <a:ln>
                  <a:noFill/>
                </a:ln>
                <a:solidFill>
                  <a:schemeClr val="tx1"/>
                </a:solidFill>
                <a:effectLst/>
                <a:uLnTx/>
                <a:uFillTx/>
                <a:latin typeface="Helvetica" pitchFamily="34" charset="0"/>
                <a:ea typeface="+mn-ea"/>
                <a:cs typeface="Helvetica" pitchFamily="34" charset="0"/>
              </a:rPr>
              <a:t>Ingredients</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114300"/>
            <a:r>
              <a:rPr lang="en-US" sz="1100" dirty="0" smtClean="0"/>
              <a:t>1   8 oz  package cream cheese</a:t>
            </a:r>
          </a:p>
          <a:p>
            <a:pPr marL="114300"/>
            <a:r>
              <a:rPr lang="en-US" sz="1100" dirty="0" smtClean="0"/>
              <a:t>½  cup butter – softened</a:t>
            </a:r>
          </a:p>
          <a:p>
            <a:pPr marL="114300"/>
            <a:r>
              <a:rPr lang="en-US" sz="1100" dirty="0" smtClean="0"/>
              <a:t>1 egg</a:t>
            </a:r>
          </a:p>
          <a:p>
            <a:pPr marL="114300"/>
            <a:r>
              <a:rPr lang="en-US" sz="1100" dirty="0" smtClean="0"/>
              <a:t>¼ teaspoon vanilla extract</a:t>
            </a:r>
          </a:p>
          <a:p>
            <a:pPr marL="114300"/>
            <a:r>
              <a:rPr lang="en-US" sz="1100" dirty="0" smtClean="0"/>
              <a:t>1 box Yellow Cake mix</a:t>
            </a:r>
          </a:p>
          <a:p>
            <a:pPr marL="114300"/>
            <a:r>
              <a:rPr lang="en-US" sz="1100" dirty="0" smtClean="0"/>
              <a:t>Powdered sugar</a:t>
            </a:r>
            <a:endParaRPr lang="en-US" sz="1100" dirty="0"/>
          </a:p>
        </p:txBody>
      </p:sp>
      <p:sp>
        <p:nvSpPr>
          <p:cNvPr id="18" name="TextBox 17">
            <a:extLst>
              <a:ext uri="{FF2B5EF4-FFF2-40B4-BE49-F238E27FC236}">
                <a16:creationId xmlns:a16="http://schemas.microsoft.com/office/drawing/2014/main" xmlns="" id="{6605879D-578D-44BB-B0F1-DEA7AB944A90}"/>
              </a:ext>
            </a:extLst>
          </p:cNvPr>
          <p:cNvSpPr txBox="1"/>
          <p:nvPr/>
        </p:nvSpPr>
        <p:spPr>
          <a:xfrm>
            <a:off x="562039" y="5008961"/>
            <a:ext cx="4781858" cy="2000548"/>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dirty="0" smtClean="0"/>
              <a:t>Heat oven to 350°F (325°F for dark or nonstick pans).  </a:t>
            </a:r>
          </a:p>
          <a:p>
            <a:pPr marL="228600" indent="-228600">
              <a:buFont typeface="+mj-lt"/>
              <a:buAutoNum type="arabicPeriod"/>
            </a:pPr>
            <a:r>
              <a:rPr lang="en-US" sz="1100" dirty="0" smtClean="0"/>
              <a:t> In large bowl, cream together the cream cheese, butter, egg, vanilla.   </a:t>
            </a:r>
          </a:p>
          <a:p>
            <a:pPr marL="228600" indent="-228600">
              <a:buFont typeface="+mj-lt"/>
              <a:buAutoNum type="arabicPeriod"/>
            </a:pPr>
            <a:r>
              <a:rPr lang="en-US" sz="1100" dirty="0" smtClean="0"/>
              <a:t>Add in cake mix and mix well with mixer.   </a:t>
            </a:r>
          </a:p>
          <a:p>
            <a:pPr marL="228600" indent="-228600">
              <a:buFont typeface="+mj-lt"/>
              <a:buAutoNum type="arabicPeriod"/>
            </a:pPr>
            <a:r>
              <a:rPr lang="en-US" sz="1100" dirty="0" smtClean="0"/>
              <a:t>Refrigerate dough for 15 minutes to make them easier to handle.  </a:t>
            </a:r>
          </a:p>
          <a:p>
            <a:pPr marL="228600" indent="-228600">
              <a:buFont typeface="+mj-lt"/>
              <a:buAutoNum type="arabicPeriod"/>
            </a:pPr>
            <a:r>
              <a:rPr lang="en-US" sz="1100" dirty="0" smtClean="0"/>
              <a:t>Shape dough into 1 inch balls and roll in powdered sugar.  </a:t>
            </a:r>
          </a:p>
          <a:p>
            <a:pPr marL="228600" indent="-228600">
              <a:buFont typeface="+mj-lt"/>
              <a:buAutoNum type="arabicPeriod"/>
            </a:pPr>
            <a:r>
              <a:rPr lang="en-US" sz="1100" dirty="0" smtClean="0"/>
              <a:t>Place on lightly greased cookie sheet 2 inches apart.</a:t>
            </a:r>
          </a:p>
          <a:p>
            <a:pPr marL="228600" indent="-228600">
              <a:buFont typeface="+mj-lt"/>
              <a:buAutoNum type="arabicPeriod"/>
            </a:pPr>
            <a:r>
              <a:rPr lang="en-US" sz="1100" dirty="0" smtClean="0"/>
              <a:t> Bake 12-15 minutes or until set.  </a:t>
            </a:r>
          </a:p>
          <a:p>
            <a:pPr marL="228600" indent="-228600">
              <a:buFont typeface="+mj-lt"/>
              <a:buAutoNum type="arabicPeriod"/>
            </a:pPr>
            <a:r>
              <a:rPr lang="en-US" sz="1100" dirty="0" smtClean="0"/>
              <a:t>Cool 2 minutes and remove from cooking sheet and then allow to cool completely before storage. Add more powder sugar sprinkling if needed.</a:t>
            </a:r>
          </a:p>
          <a:p>
            <a:endParaRPr lang="en-US" sz="1400" dirty="0"/>
          </a:p>
        </p:txBody>
      </p:sp>
      <p:sp>
        <p:nvSpPr>
          <p:cNvPr id="19" name="TextBox 18"/>
          <p:cNvSpPr txBox="1"/>
          <p:nvPr/>
        </p:nvSpPr>
        <p:spPr>
          <a:xfrm>
            <a:off x="561913" y="3311500"/>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21" name="TextBox 20"/>
          <p:cNvSpPr txBox="1"/>
          <p:nvPr/>
        </p:nvSpPr>
        <p:spPr>
          <a:xfrm>
            <a:off x="4584977" y="8280629"/>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22" name="TextBox 21"/>
          <p:cNvSpPr txBox="1"/>
          <p:nvPr/>
        </p:nvSpPr>
        <p:spPr>
          <a:xfrm>
            <a:off x="4611213" y="7957456"/>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2017 ZL1</a:t>
            </a:r>
          </a:p>
        </p:txBody>
      </p:sp>
      <p:grpSp>
        <p:nvGrpSpPr>
          <p:cNvPr id="24" name="Group 23"/>
          <p:cNvGrpSpPr/>
          <p:nvPr/>
        </p:nvGrpSpPr>
        <p:grpSpPr>
          <a:xfrm>
            <a:off x="893135" y="7049385"/>
            <a:ext cx="3296093" cy="2530549"/>
            <a:chOff x="776177" y="6921795"/>
            <a:chExt cx="3296093" cy="2530549"/>
          </a:xfrm>
        </p:grpSpPr>
        <p:sp>
          <p:nvSpPr>
            <p:cNvPr id="20" name="Rectangle 19"/>
            <p:cNvSpPr/>
            <p:nvPr/>
          </p:nvSpPr>
          <p:spPr>
            <a:xfrm>
              <a:off x="776177" y="6921795"/>
              <a:ext cx="3296093" cy="2530549"/>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IMG_1987.JPG"/>
            <p:cNvPicPr>
              <a:picLocks noChangeAspect="1"/>
            </p:cNvPicPr>
            <p:nvPr/>
          </p:nvPicPr>
          <p:blipFill>
            <a:blip r:embed="rId3" cstate="print"/>
            <a:stretch>
              <a:fillRect/>
            </a:stretch>
          </p:blipFill>
          <p:spPr>
            <a:xfrm>
              <a:off x="893135" y="7026790"/>
              <a:ext cx="3072810" cy="2304608"/>
            </a:xfrm>
            <a:prstGeom prst="rect">
              <a:avLst/>
            </a:prstGeom>
          </p:spPr>
        </p:pic>
      </p:grpSp>
      <p:pic>
        <p:nvPicPr>
          <p:cNvPr id="25" name="Picture 8"/>
          <p:cNvPicPr>
            <a:picLocks noChangeAspect="1" noChangeArrowheads="1"/>
          </p:cNvPicPr>
          <p:nvPr/>
        </p:nvPicPr>
        <p:blipFill>
          <a:blip r:embed="rId4" cstate="print"/>
          <a:srcRect/>
          <a:stretch>
            <a:fillRect/>
          </a:stretch>
        </p:blipFill>
        <p:spPr bwMode="auto">
          <a:xfrm>
            <a:off x="1165215" y="268013"/>
            <a:ext cx="2387768" cy="304274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Related image"/>
          <p:cNvSpPr>
            <a:spLocks noChangeAspect="1" noChangeArrowheads="1"/>
          </p:cNvSpPr>
          <p:nvPr/>
        </p:nvSpPr>
        <p:spPr bwMode="auto">
          <a:xfrm>
            <a:off x="155575" y="-2192338"/>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Related image"/>
          <p:cNvSpPr>
            <a:spLocks noChangeAspect="1" noChangeArrowheads="1"/>
          </p:cNvSpPr>
          <p:nvPr/>
        </p:nvSpPr>
        <p:spPr bwMode="auto">
          <a:xfrm>
            <a:off x="155575" y="-2192338"/>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8" name="AutoShape 6" descr="Related image"/>
          <p:cNvSpPr>
            <a:spLocks noChangeAspect="1" noChangeArrowheads="1"/>
          </p:cNvSpPr>
          <p:nvPr/>
        </p:nvSpPr>
        <p:spPr bwMode="auto">
          <a:xfrm>
            <a:off x="155575" y="-2192338"/>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068288" y="3915641"/>
            <a:ext cx="290489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Amanda Michaels</a:t>
            </a:r>
          </a:p>
        </p:txBody>
      </p:sp>
      <p:sp>
        <p:nvSpPr>
          <p:cNvPr id="10" name="Title 1">
            <a:extLst>
              <a:ext uri="{FF2B5EF4-FFF2-40B4-BE49-F238E27FC236}">
                <a16:creationId xmlns:a16="http://schemas.microsoft.com/office/drawing/2014/main" xmlns="" id="{B7946183-B3C1-4B02-9041-76B601B52A73}"/>
              </a:ext>
            </a:extLst>
          </p:cNvPr>
          <p:cNvSpPr txBox="1">
            <a:spLocks/>
          </p:cNvSpPr>
          <p:nvPr/>
        </p:nvSpPr>
        <p:spPr>
          <a:xfrm>
            <a:off x="3465040" y="337269"/>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Chocolate Chip Cookies</a:t>
            </a:r>
            <a:endParaRPr kumimoji="0" lang="en-US" sz="3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pic>
        <p:nvPicPr>
          <p:cNvPr id="33796" name="Picture 4"/>
          <p:cNvPicPr>
            <a:picLocks noChangeAspect="1" noChangeArrowheads="1"/>
          </p:cNvPicPr>
          <p:nvPr/>
        </p:nvPicPr>
        <p:blipFill>
          <a:blip r:embed="rId2" cstate="print"/>
          <a:srcRect/>
          <a:stretch>
            <a:fillRect/>
          </a:stretch>
        </p:blipFill>
        <p:spPr bwMode="auto">
          <a:xfrm>
            <a:off x="4109939" y="2238376"/>
            <a:ext cx="2871885" cy="1581150"/>
          </a:xfrm>
          <a:prstGeom prst="rect">
            <a:avLst/>
          </a:prstGeom>
          <a:noFill/>
          <a:ln w="9525">
            <a:noFill/>
            <a:miter lim="800000"/>
            <a:headEnd/>
            <a:tailEnd/>
          </a:ln>
        </p:spPr>
      </p:pic>
      <p:sp>
        <p:nvSpPr>
          <p:cNvPr id="12" name="Half Frame 11"/>
          <p:cNvSpPr/>
          <p:nvPr/>
        </p:nvSpPr>
        <p:spPr>
          <a:xfrm rot="16200000">
            <a:off x="4020840" y="356005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a:off x="4023907" y="2140072"/>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5400000">
            <a:off x="6712689" y="2117485"/>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Half Frame 14"/>
          <p:cNvSpPr/>
          <p:nvPr/>
        </p:nvSpPr>
        <p:spPr>
          <a:xfrm rot="10800000">
            <a:off x="6734363" y="3542046"/>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Subtitle 2">
            <a:extLst>
              <a:ext uri="{FF2B5EF4-FFF2-40B4-BE49-F238E27FC236}">
                <a16:creationId xmlns:a16="http://schemas.microsoft.com/office/drawing/2014/main" xmlns="" id="{B3E8DA03-55AB-481E-85B7-12BCBBA2FA9A}"/>
              </a:ext>
            </a:extLst>
          </p:cNvPr>
          <p:cNvSpPr txBox="1">
            <a:spLocks/>
          </p:cNvSpPr>
          <p:nvPr/>
        </p:nvSpPr>
        <p:spPr>
          <a:xfrm>
            <a:off x="458885" y="2849712"/>
            <a:ext cx="2836766" cy="2198538"/>
          </a:xfrm>
          <a:prstGeom prst="rect">
            <a:avLst/>
          </a:prstGeom>
        </p:spPr>
        <p:txBody>
          <a:bodyPr vert="horz" lIns="101882" tIns="50941" rIns="101882" bIns="50941" rtlCol="0">
            <a:noAutofit/>
          </a:bodyPr>
          <a:lstStyle/>
          <a:p>
            <a:pPr marL="382059" marR="0" lvl="0" indent="-382059" algn="l" defTabSz="1018824" rtl="0" eaLnBrk="1" fontAlgn="auto" latinLnBrk="0" hangingPunct="1">
              <a:lnSpc>
                <a:spcPct val="100000"/>
              </a:lnSpc>
              <a:spcBef>
                <a:spcPct val="20000"/>
              </a:spcBef>
              <a:spcAft>
                <a:spcPts val="0"/>
              </a:spcAft>
              <a:buClrTx/>
              <a:buSzTx/>
              <a:tabLst/>
              <a:defRPr/>
            </a:pPr>
            <a:r>
              <a:rPr kumimoji="0" lang="en-US" sz="1100" b="1" i="0" u="none" strike="noStrike" kern="1200" cap="none" spc="0" normalizeH="0" baseline="0" noProof="0" dirty="0" smtClean="0">
                <a:ln>
                  <a:noFill/>
                </a:ln>
                <a:solidFill>
                  <a:schemeClr val="tx1"/>
                </a:solidFill>
                <a:effectLst/>
                <a:uLnTx/>
                <a:uFillTx/>
                <a:latin typeface="Helvetica" pitchFamily="34" charset="0"/>
                <a:ea typeface="+mn-ea"/>
                <a:cs typeface="Helvetica" pitchFamily="34" charset="0"/>
              </a:rPr>
              <a:t>Ingredients</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114300"/>
            <a:r>
              <a:rPr lang="en-US" sz="1100" dirty="0" smtClean="0"/>
              <a:t>2  ¼ cups all-purpose flour </a:t>
            </a:r>
          </a:p>
          <a:p>
            <a:pPr marL="114300"/>
            <a:r>
              <a:rPr lang="en-US" sz="1100" dirty="0" smtClean="0"/>
              <a:t>1 teaspoon baking soda </a:t>
            </a:r>
          </a:p>
          <a:p>
            <a:pPr marL="114300"/>
            <a:r>
              <a:rPr lang="en-US" sz="1100" dirty="0" smtClean="0"/>
              <a:t>1 teaspoon salt </a:t>
            </a:r>
          </a:p>
          <a:p>
            <a:pPr marL="114300"/>
            <a:r>
              <a:rPr lang="en-US" sz="1100" dirty="0" smtClean="0"/>
              <a:t>1 cup butter, softened </a:t>
            </a:r>
          </a:p>
          <a:p>
            <a:pPr marL="114300"/>
            <a:r>
              <a:rPr lang="en-US" sz="1100" dirty="0" smtClean="0"/>
              <a:t>¾  cup granulated sugar</a:t>
            </a:r>
          </a:p>
          <a:p>
            <a:pPr marL="114300"/>
            <a:r>
              <a:rPr lang="en-US" sz="1100" dirty="0" smtClean="0"/>
              <a:t>¾  cup packed brown sugar</a:t>
            </a:r>
          </a:p>
          <a:p>
            <a:pPr marL="114300"/>
            <a:r>
              <a:rPr lang="en-US" sz="1100" dirty="0" smtClean="0"/>
              <a:t>1 teaspoon vanilla extract </a:t>
            </a:r>
          </a:p>
          <a:p>
            <a:pPr marL="114300"/>
            <a:r>
              <a:rPr lang="en-US" sz="1100" dirty="0" smtClean="0"/>
              <a:t>2 large eggs</a:t>
            </a:r>
          </a:p>
          <a:p>
            <a:pPr marL="114300"/>
            <a:r>
              <a:rPr lang="en-US" sz="1100" dirty="0" smtClean="0"/>
              <a:t>2 cups NESTLE TOLL HOUSE Semi-Sweet</a:t>
            </a:r>
          </a:p>
          <a:p>
            <a:pPr marL="114300"/>
            <a:r>
              <a:rPr lang="en-US" sz="1100" dirty="0" smtClean="0"/>
              <a:t>   Chocolate Morsels</a:t>
            </a:r>
          </a:p>
          <a:p>
            <a:pPr marL="114300"/>
            <a:r>
              <a:rPr lang="en-US" sz="1100" dirty="0" smtClean="0"/>
              <a:t>1 cup chopped nuts</a:t>
            </a:r>
          </a:p>
        </p:txBody>
      </p:sp>
      <p:sp>
        <p:nvSpPr>
          <p:cNvPr id="19" name="TextBox 18">
            <a:extLst>
              <a:ext uri="{FF2B5EF4-FFF2-40B4-BE49-F238E27FC236}">
                <a16:creationId xmlns:a16="http://schemas.microsoft.com/office/drawing/2014/main" xmlns="" id="{6605879D-578D-44BB-B0F1-DEA7AB944A90}"/>
              </a:ext>
            </a:extLst>
          </p:cNvPr>
          <p:cNvSpPr txBox="1"/>
          <p:nvPr/>
        </p:nvSpPr>
        <p:spPr>
          <a:xfrm>
            <a:off x="485838" y="5142311"/>
            <a:ext cx="5438711" cy="1954381"/>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dirty="0" smtClean="0"/>
              <a:t>Preheat oven to 375°F.</a:t>
            </a:r>
          </a:p>
          <a:p>
            <a:pPr marL="228600" indent="-228600">
              <a:buFont typeface="+mj-lt"/>
              <a:buAutoNum type="arabicPeriod"/>
            </a:pPr>
            <a:r>
              <a:rPr lang="en-US" sz="1100" dirty="0" smtClean="0"/>
              <a:t>Combine flour, baking soda and salt in small bowl. </a:t>
            </a:r>
          </a:p>
          <a:p>
            <a:pPr marL="228600" indent="-228600">
              <a:buFont typeface="+mj-lt"/>
              <a:buAutoNum type="arabicPeriod"/>
            </a:pPr>
            <a:r>
              <a:rPr lang="en-US" sz="1100" dirty="0" smtClean="0"/>
              <a:t>Beat butter, granulated sugar, brown sugar and vanilla extract in large mixer bowl until creamy. </a:t>
            </a:r>
          </a:p>
          <a:p>
            <a:pPr marL="228600" indent="-228600">
              <a:buFont typeface="+mj-lt"/>
              <a:buAutoNum type="arabicPeriod"/>
            </a:pPr>
            <a:r>
              <a:rPr lang="en-US" sz="1100" dirty="0" smtClean="0"/>
              <a:t>Add eggs, one at a time, beating well after each addition. </a:t>
            </a:r>
          </a:p>
          <a:p>
            <a:pPr marL="228600" indent="-228600">
              <a:buFont typeface="+mj-lt"/>
              <a:buAutoNum type="arabicPeriod"/>
            </a:pPr>
            <a:r>
              <a:rPr lang="en-US" sz="1100" dirty="0" smtClean="0"/>
              <a:t>Gradually beat in flour mixture. </a:t>
            </a:r>
          </a:p>
          <a:p>
            <a:pPr marL="228600" indent="-228600">
              <a:buFont typeface="+mj-lt"/>
              <a:buAutoNum type="arabicPeriod"/>
            </a:pPr>
            <a:r>
              <a:rPr lang="en-US" sz="1100" dirty="0" smtClean="0"/>
              <a:t>Stir in morsels and nuts. </a:t>
            </a:r>
          </a:p>
          <a:p>
            <a:pPr marL="228600" indent="-228600">
              <a:buFont typeface="+mj-lt"/>
              <a:buAutoNum type="arabicPeriod"/>
            </a:pPr>
            <a:r>
              <a:rPr lang="en-US" sz="1100" dirty="0" smtClean="0"/>
              <a:t>Drop by rounded tablespoon onto ungreased baking sheets. </a:t>
            </a:r>
          </a:p>
          <a:p>
            <a:pPr marL="228600" indent="-228600">
              <a:buFont typeface="+mj-lt"/>
              <a:buAutoNum type="arabicPeriod"/>
            </a:pPr>
            <a:r>
              <a:rPr lang="en-US" sz="1100" dirty="0" smtClean="0"/>
              <a:t>Bake for 9 to 11 minutes or until golden brown. </a:t>
            </a:r>
          </a:p>
          <a:p>
            <a:pPr marL="228600" indent="-228600">
              <a:buFont typeface="+mj-lt"/>
              <a:buAutoNum type="arabicPeriod"/>
            </a:pPr>
            <a:r>
              <a:rPr lang="en-US" sz="1100" dirty="0" smtClean="0"/>
              <a:t>Cool on baking sheets for 2 minutes; remove to wire racks to cool completely.</a:t>
            </a:r>
          </a:p>
        </p:txBody>
      </p:sp>
      <p:sp>
        <p:nvSpPr>
          <p:cNvPr id="20" name="TextBox 19"/>
          <p:cNvSpPr txBox="1"/>
          <p:nvPr/>
        </p:nvSpPr>
        <p:spPr>
          <a:xfrm>
            <a:off x="485713" y="2606650"/>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60 cookies</a:t>
            </a:r>
          </a:p>
        </p:txBody>
      </p:sp>
      <p:pic>
        <p:nvPicPr>
          <p:cNvPr id="33798" name="Picture 6"/>
          <p:cNvPicPr>
            <a:picLocks noChangeAspect="1" noChangeArrowheads="1"/>
          </p:cNvPicPr>
          <p:nvPr/>
        </p:nvPicPr>
        <p:blipFill>
          <a:blip r:embed="rId3" cstate="print"/>
          <a:srcRect/>
          <a:stretch>
            <a:fillRect/>
          </a:stretch>
        </p:blipFill>
        <p:spPr bwMode="auto">
          <a:xfrm>
            <a:off x="895350" y="7534275"/>
            <a:ext cx="3311388" cy="1798290"/>
          </a:xfrm>
          <a:prstGeom prst="rect">
            <a:avLst/>
          </a:prstGeom>
          <a:noFill/>
          <a:ln w="9525">
            <a:noFill/>
            <a:miter lim="800000"/>
            <a:headEnd/>
            <a:tailEnd/>
          </a:ln>
        </p:spPr>
      </p:pic>
      <p:sp>
        <p:nvSpPr>
          <p:cNvPr id="23" name="Rectangle 22"/>
          <p:cNvSpPr/>
          <p:nvPr/>
        </p:nvSpPr>
        <p:spPr>
          <a:xfrm>
            <a:off x="800100" y="7410451"/>
            <a:ext cx="3514725" cy="2066924"/>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56402" y="8328254"/>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26" name="TextBox 25"/>
          <p:cNvSpPr txBox="1"/>
          <p:nvPr/>
        </p:nvSpPr>
        <p:spPr>
          <a:xfrm>
            <a:off x="4582638" y="8005081"/>
            <a:ext cx="2324877" cy="276999"/>
          </a:xfrm>
          <a:prstGeom prst="rect">
            <a:avLst/>
          </a:prstGeom>
          <a:noFill/>
          <a:ln w="63500" cmpd="thinThick">
            <a:solidFill>
              <a:srgbClr val="FFFF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2014 Lola</a:t>
            </a:r>
          </a:p>
        </p:txBody>
      </p:sp>
      <p:pic>
        <p:nvPicPr>
          <p:cNvPr id="27" name="Picture 26" descr="Christmas puppy.JPG"/>
          <p:cNvPicPr/>
          <p:nvPr/>
        </p:nvPicPr>
        <p:blipFill>
          <a:blip r:embed="rId4" cstate="print"/>
          <a:stretch>
            <a:fillRect/>
          </a:stretch>
        </p:blipFill>
        <p:spPr>
          <a:xfrm>
            <a:off x="1942476" y="285749"/>
            <a:ext cx="1869303" cy="24098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8" name="AutoShape 6"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4200525" y="4612530"/>
            <a:ext cx="267794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err="1" smtClean="0">
                <a:latin typeface="Helvetica" pitchFamily="34" charset="0"/>
                <a:cs typeface="Helvetica" pitchFamily="34" charset="0"/>
              </a:rPr>
              <a:t>Keli</a:t>
            </a:r>
            <a:r>
              <a:rPr lang="en-US" sz="900" i="1" dirty="0" smtClean="0">
                <a:latin typeface="Helvetica" pitchFamily="34" charset="0"/>
                <a:cs typeface="Helvetica" pitchFamily="34" charset="0"/>
              </a:rPr>
              <a:t> and Jeff </a:t>
            </a:r>
            <a:r>
              <a:rPr lang="en-US" sz="900" i="1" dirty="0" err="1" smtClean="0">
                <a:latin typeface="Helvetica" pitchFamily="34" charset="0"/>
                <a:cs typeface="Helvetica" pitchFamily="34" charset="0"/>
              </a:rPr>
              <a:t>Bohrer</a:t>
            </a:r>
            <a:endParaRPr lang="en-US" sz="900" i="1" dirty="0" smtClean="0">
              <a:latin typeface="Helvetica" pitchFamily="34" charset="0"/>
              <a:cs typeface="Helvetica" pitchFamily="34" charset="0"/>
            </a:endParaRPr>
          </a:p>
        </p:txBody>
      </p:sp>
      <p:sp>
        <p:nvSpPr>
          <p:cNvPr id="8" name="Title 1">
            <a:extLst>
              <a:ext uri="{FF2B5EF4-FFF2-40B4-BE49-F238E27FC236}">
                <a16:creationId xmlns:a16="http://schemas.microsoft.com/office/drawing/2014/main" xmlns="" id="{B7946183-B3C1-4B02-9041-76B601B52A73}"/>
              </a:ext>
            </a:extLst>
          </p:cNvPr>
          <p:cNvSpPr txBox="1">
            <a:spLocks/>
          </p:cNvSpPr>
          <p:nvPr/>
        </p:nvSpPr>
        <p:spPr>
          <a:xfrm>
            <a:off x="3417743" y="179614"/>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The Best Oatmeal Raisin</a:t>
            </a:r>
            <a:r>
              <a:rPr kumimoji="0" lang="en-US" sz="36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 </a:t>
            </a:r>
            <a:r>
              <a:rPr kumimoji="0" lang="en-US" sz="3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Cookies</a:t>
            </a:r>
            <a:endParaRPr kumimoji="0" lang="en-US" sz="3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sp>
        <p:nvSpPr>
          <p:cNvPr id="14" name="Subtitle 2">
            <a:extLst>
              <a:ext uri="{FF2B5EF4-FFF2-40B4-BE49-F238E27FC236}">
                <a16:creationId xmlns:a16="http://schemas.microsoft.com/office/drawing/2014/main" xmlns="" id="{B3E8DA03-55AB-481E-85B7-12BCBBA2FA9A}"/>
              </a:ext>
            </a:extLst>
          </p:cNvPr>
          <p:cNvSpPr txBox="1">
            <a:spLocks/>
          </p:cNvSpPr>
          <p:nvPr/>
        </p:nvSpPr>
        <p:spPr>
          <a:xfrm>
            <a:off x="458885" y="2583011"/>
            <a:ext cx="2903440" cy="2627163"/>
          </a:xfrm>
          <a:prstGeom prst="rect">
            <a:avLst/>
          </a:prstGeom>
        </p:spPr>
        <p:txBody>
          <a:bodyPr vert="horz" lIns="101882" tIns="50941" rIns="101882" bIns="50941" rtlCol="0">
            <a:noAutofit/>
          </a:bodyPr>
          <a:lstStyle/>
          <a:p>
            <a:pPr marL="382059" marR="0" lvl="0" indent="-382059" algn="l" defTabSz="1018824" rtl="0" eaLnBrk="1" fontAlgn="auto" latinLnBrk="0" hangingPunct="1">
              <a:lnSpc>
                <a:spcPct val="100000"/>
              </a:lnSpc>
              <a:spcBef>
                <a:spcPct val="20000"/>
              </a:spcBef>
              <a:spcAft>
                <a:spcPts val="0"/>
              </a:spcAft>
              <a:buClrTx/>
              <a:buSzTx/>
              <a:tabLst/>
              <a:defRPr/>
            </a:pPr>
            <a:r>
              <a:rPr kumimoji="0" lang="en-US" sz="1100" b="1" i="0" u="none" strike="noStrike" kern="1200" cap="none" spc="0" normalizeH="0" baseline="0" noProof="0" dirty="0" smtClean="0">
                <a:ln>
                  <a:noFill/>
                </a:ln>
                <a:solidFill>
                  <a:schemeClr val="tx1"/>
                </a:solidFill>
                <a:effectLst/>
                <a:uLnTx/>
                <a:uFillTx/>
                <a:latin typeface="Helvetica" pitchFamily="34" charset="0"/>
                <a:ea typeface="+mn-ea"/>
                <a:cs typeface="Helvetica" pitchFamily="34" charset="0"/>
              </a:rPr>
              <a:t>Ingredients</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2 cups all purpose flour </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teaspoon baking powder</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teaspoon salt</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teaspoon apple pie spice, or ¾ teaspoon</a:t>
            </a:r>
          </a:p>
          <a:p>
            <a:pPr marL="2286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cinnamon + ¼ teaspoon nutmeg</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3 sticks (1 ½ cups) unsalted butter, softened</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cup granulated sugar</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cup brown sugar</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2 large eggs</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teaspoon vanilla extract</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3 cups old fashioned oats</a:t>
            </a:r>
          </a:p>
          <a:p>
            <a:pPr marL="114300" marR="0" lvl="0" algn="l" defTabSz="1018824" rtl="0" eaLnBrk="1" fontAlgn="auto" latinLnBrk="0" hangingPunct="1">
              <a:lnSpc>
                <a:spcPct val="100000"/>
              </a:lnSpc>
              <a:spcBef>
                <a:spcPct val="20000"/>
              </a:spcBef>
              <a:spcAft>
                <a:spcPts val="0"/>
              </a:spcAft>
              <a:buClrTx/>
              <a:buSzTx/>
              <a:tabLst/>
              <a:defRPr/>
            </a:pPr>
            <a:r>
              <a:rPr lang="en-US" sz="1100" dirty="0" smtClean="0">
                <a:cs typeface="Helvetica" pitchFamily="34" charset="0"/>
              </a:rPr>
              <a:t>1 ½ cups raisins</a:t>
            </a:r>
          </a:p>
          <a:p>
            <a:pPr marL="382059" marR="0" lvl="0" indent="-382059" algn="l" defTabSz="1018824" rtl="0" eaLnBrk="1" fontAlgn="auto" latinLnBrk="0" hangingPunct="1">
              <a:lnSpc>
                <a:spcPct val="100000"/>
              </a:lnSpc>
              <a:spcBef>
                <a:spcPct val="20000"/>
              </a:spcBef>
              <a:spcAft>
                <a:spcPts val="0"/>
              </a:spcAft>
              <a:buClrTx/>
              <a:buSzTx/>
              <a:tabLst/>
              <a:defRPr/>
            </a:pPr>
            <a:endParaRPr lang="en-US" sz="1100" dirty="0" smtClean="0">
              <a:cs typeface="Helvetica" pitchFamily="34" charset="0"/>
            </a:endParaRPr>
          </a:p>
          <a:p>
            <a:pPr marL="382059" marR="0" lvl="0" indent="-382059" algn="l" defTabSz="1018824" rtl="0" eaLnBrk="1" fontAlgn="auto" latinLnBrk="0" hangingPunct="1">
              <a:lnSpc>
                <a:spcPct val="100000"/>
              </a:lnSpc>
              <a:spcBef>
                <a:spcPct val="20000"/>
              </a:spcBef>
              <a:spcAft>
                <a:spcPts val="0"/>
              </a:spcAft>
              <a:buClrTx/>
              <a:buSzTx/>
              <a:tabLst/>
              <a:defRPr/>
            </a:pPr>
            <a:endParaRPr kumimoji="0" lang="en-US" sz="1100" i="0" u="none" strike="noStrike" kern="1200" cap="none" spc="0" normalizeH="0" baseline="0" noProof="0" dirty="0" smtClean="0">
              <a:ln>
                <a:noFill/>
              </a:ln>
              <a:solidFill>
                <a:schemeClr val="tx1"/>
              </a:solidFill>
              <a:effectLst/>
              <a:uLnTx/>
              <a:uFillTx/>
              <a:ea typeface="+mn-ea"/>
              <a:cs typeface="+mn-cs"/>
            </a:endParaRPr>
          </a:p>
        </p:txBody>
      </p:sp>
      <p:sp>
        <p:nvSpPr>
          <p:cNvPr id="15" name="TextBox 14">
            <a:extLst>
              <a:ext uri="{FF2B5EF4-FFF2-40B4-BE49-F238E27FC236}">
                <a16:creationId xmlns:a16="http://schemas.microsoft.com/office/drawing/2014/main" xmlns="" id="{6605879D-578D-44BB-B0F1-DEA7AB944A90}"/>
              </a:ext>
            </a:extLst>
          </p:cNvPr>
          <p:cNvSpPr txBox="1"/>
          <p:nvPr/>
        </p:nvSpPr>
        <p:spPr>
          <a:xfrm>
            <a:off x="485838" y="5380436"/>
            <a:ext cx="5438711" cy="2800767"/>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dirty="0" smtClean="0"/>
              <a:t>Preheat oven to 375°F.</a:t>
            </a:r>
          </a:p>
          <a:p>
            <a:pPr marL="228600" indent="-228600">
              <a:buFont typeface="+mj-lt"/>
              <a:buAutoNum type="arabicPeriod"/>
            </a:pPr>
            <a:r>
              <a:rPr lang="en-US" sz="1100" dirty="0" smtClean="0"/>
              <a:t>Line several baking sheets with parchment paper.</a:t>
            </a:r>
          </a:p>
          <a:p>
            <a:pPr marL="228600" indent="-228600">
              <a:buFont typeface="+mj-lt"/>
              <a:buAutoNum type="arabicPeriod"/>
            </a:pPr>
            <a:r>
              <a:rPr lang="en-US" sz="1100" dirty="0" smtClean="0"/>
              <a:t>In a medium bowl, combine flour, baking powder, salt, and apple pie spice.</a:t>
            </a:r>
          </a:p>
          <a:p>
            <a:pPr marL="228600" indent="-228600">
              <a:buFont typeface="+mj-lt"/>
              <a:buAutoNum type="arabicPeriod"/>
            </a:pPr>
            <a:r>
              <a:rPr lang="en-US" sz="1100" dirty="0" smtClean="0"/>
              <a:t>In the bowl of an electric mixer, cream the butter and both sugars on high until light and fluffy, about 3-4 minutes.</a:t>
            </a:r>
          </a:p>
          <a:p>
            <a:pPr marL="228600" indent="-228600">
              <a:buFont typeface="+mj-lt"/>
              <a:buAutoNum type="arabicPeriod"/>
            </a:pPr>
            <a:r>
              <a:rPr lang="en-US" sz="1100" dirty="0" smtClean="0"/>
              <a:t>Scrape the bowl with a spatula, then beat in the vanilla and eggs.</a:t>
            </a:r>
          </a:p>
          <a:p>
            <a:pPr marL="228600" indent="-228600">
              <a:buFont typeface="+mj-lt"/>
              <a:buAutoNum type="arabicPeriod"/>
            </a:pPr>
            <a:r>
              <a:rPr lang="en-US" sz="1100" dirty="0" smtClean="0"/>
              <a:t>Turn the mixer on low and slowly add the flour mixture.  </a:t>
            </a:r>
          </a:p>
          <a:p>
            <a:pPr marL="228600" indent="-228600">
              <a:buFont typeface="+mj-lt"/>
              <a:buAutoNum type="arabicPeriod"/>
            </a:pPr>
            <a:r>
              <a:rPr lang="en-US" sz="1100" dirty="0" smtClean="0"/>
              <a:t>Scrape the bowl again, then turn the mixer on low and mix in the oats and raisins.</a:t>
            </a:r>
          </a:p>
          <a:p>
            <a:pPr marL="228600" indent="-228600">
              <a:buFont typeface="+mj-lt"/>
              <a:buAutoNum type="arabicPeriod"/>
            </a:pPr>
            <a:r>
              <a:rPr lang="en-US" sz="1100" dirty="0" smtClean="0"/>
              <a:t>Using a 1 ½ tablespoon cookie scoop, scoop the dough into equal portions and spread the balls out two inches apart on the prepared cookie sheets. </a:t>
            </a:r>
          </a:p>
          <a:p>
            <a:pPr marL="228600" indent="-228600">
              <a:buFont typeface="+mj-lt"/>
              <a:buAutoNum type="arabicPeriod"/>
            </a:pPr>
            <a:r>
              <a:rPr lang="en-US" sz="1100" dirty="0" smtClean="0"/>
              <a:t>Bake for 12-14 minutes, until slightly golden around the edges.</a:t>
            </a:r>
          </a:p>
          <a:p>
            <a:pPr marL="228600" indent="-228600">
              <a:buFont typeface="+mj-lt"/>
              <a:buAutoNum type="arabicPeriod"/>
            </a:pPr>
            <a:r>
              <a:rPr lang="en-US" sz="1100" dirty="0" smtClean="0"/>
              <a:t>Cool for 5 minutes on the baking sheets before moving. </a:t>
            </a:r>
          </a:p>
          <a:p>
            <a:pPr marL="228600" indent="-228600"/>
            <a:r>
              <a:rPr lang="en-US" sz="1100" dirty="0" smtClean="0"/>
              <a:t/>
            </a:r>
            <a:br>
              <a:rPr lang="en-US" sz="1100" dirty="0" smtClean="0"/>
            </a:br>
            <a:r>
              <a:rPr lang="en-US" sz="1100" dirty="0" smtClean="0"/>
              <a:t>*For thicker, puffier cookies, chill the dough for 30-60 minutes, then bake for 15+ minutes.</a:t>
            </a:r>
          </a:p>
        </p:txBody>
      </p:sp>
      <p:sp>
        <p:nvSpPr>
          <p:cNvPr id="16" name="TextBox 15"/>
          <p:cNvSpPr txBox="1"/>
          <p:nvPr/>
        </p:nvSpPr>
        <p:spPr>
          <a:xfrm>
            <a:off x="485713" y="2339950"/>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45 cookies</a:t>
            </a:r>
          </a:p>
        </p:txBody>
      </p:sp>
      <p:pic>
        <p:nvPicPr>
          <p:cNvPr id="21" name="Picture 20" descr="Green ornament.JPG"/>
          <p:cNvPicPr/>
          <p:nvPr/>
        </p:nvPicPr>
        <p:blipFill>
          <a:blip r:embed="rId2" cstate="print"/>
          <a:stretch>
            <a:fillRect/>
          </a:stretch>
        </p:blipFill>
        <p:spPr>
          <a:xfrm>
            <a:off x="2333624" y="1133104"/>
            <a:ext cx="1403808" cy="1676771"/>
          </a:xfrm>
          <a:prstGeom prst="rect">
            <a:avLst/>
          </a:prstGeom>
        </p:spPr>
      </p:pic>
      <p:pic>
        <p:nvPicPr>
          <p:cNvPr id="22" name="Picture 21" descr="Gold ornament.JPG"/>
          <p:cNvPicPr/>
          <p:nvPr/>
        </p:nvPicPr>
        <p:blipFill>
          <a:blip r:embed="rId3" cstate="print"/>
          <a:stretch>
            <a:fillRect/>
          </a:stretch>
        </p:blipFill>
        <p:spPr>
          <a:xfrm>
            <a:off x="1100262" y="633847"/>
            <a:ext cx="1293295" cy="1242578"/>
          </a:xfrm>
          <a:prstGeom prst="rect">
            <a:avLst/>
          </a:prstGeom>
        </p:spPr>
      </p:pic>
      <p:pic>
        <p:nvPicPr>
          <p:cNvPr id="34822" name="Picture 6"/>
          <p:cNvPicPr>
            <a:picLocks noChangeAspect="1" noChangeArrowheads="1"/>
          </p:cNvPicPr>
          <p:nvPr/>
        </p:nvPicPr>
        <p:blipFill>
          <a:blip r:embed="rId4" cstate="print"/>
          <a:srcRect/>
          <a:stretch>
            <a:fillRect/>
          </a:stretch>
        </p:blipFill>
        <p:spPr bwMode="auto">
          <a:xfrm>
            <a:off x="4181475" y="2124075"/>
            <a:ext cx="2681288" cy="2415316"/>
          </a:xfrm>
          <a:prstGeom prst="rect">
            <a:avLst/>
          </a:prstGeom>
          <a:noFill/>
          <a:ln w="9525">
            <a:noFill/>
            <a:miter lim="800000"/>
            <a:headEnd/>
            <a:tailEnd/>
          </a:ln>
        </p:spPr>
      </p:pic>
      <p:sp>
        <p:nvSpPr>
          <p:cNvPr id="10" name="Half Frame 9"/>
          <p:cNvSpPr/>
          <p:nvPr/>
        </p:nvSpPr>
        <p:spPr>
          <a:xfrm rot="16200000">
            <a:off x="4106568" y="4274432"/>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p:nvSpPr>
        <p:spPr>
          <a:xfrm>
            <a:off x="4100107" y="2035297"/>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rot="5400000">
            <a:off x="6598389" y="202223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10800000">
            <a:off x="6581963" y="4256421"/>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4246" y="4398980"/>
            <a:ext cx="340462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Chris Frisch &amp; family</a:t>
            </a:r>
          </a:p>
        </p:txBody>
      </p:sp>
      <p:pic>
        <p:nvPicPr>
          <p:cNvPr id="4" name="Picture 3" descr="Ginger bread man_doily.JPG"/>
          <p:cNvPicPr/>
          <p:nvPr/>
        </p:nvPicPr>
        <p:blipFill>
          <a:blip r:embed="rId2" cstate="print"/>
          <a:stretch>
            <a:fillRect/>
          </a:stretch>
        </p:blipFill>
        <p:spPr>
          <a:xfrm>
            <a:off x="1543060" y="808699"/>
            <a:ext cx="1885940" cy="2229775"/>
          </a:xfrm>
          <a:prstGeom prst="rect">
            <a:avLst/>
          </a:prstGeom>
        </p:spPr>
      </p:pic>
      <p:sp>
        <p:nvSpPr>
          <p:cNvPr id="10" name="Title 1">
            <a:extLst>
              <a:ext uri="{FF2B5EF4-FFF2-40B4-BE49-F238E27FC236}">
                <a16:creationId xmlns:a16="http://schemas.microsoft.com/office/drawing/2014/main" xmlns="" id="{B7946183-B3C1-4B02-9041-76B601B52A73}"/>
              </a:ext>
            </a:extLst>
          </p:cNvPr>
          <p:cNvSpPr txBox="1">
            <a:spLocks/>
          </p:cNvSpPr>
          <p:nvPr/>
        </p:nvSpPr>
        <p:spPr>
          <a:xfrm>
            <a:off x="3408218" y="265339"/>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Granola Chocolate Clusters</a:t>
            </a:r>
            <a:endParaRPr kumimoji="0" lang="en-US" sz="4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sp>
        <p:nvSpPr>
          <p:cNvPr id="15" name="Subtitle 2">
            <a:extLst>
              <a:ext uri="{FF2B5EF4-FFF2-40B4-BE49-F238E27FC236}">
                <a16:creationId xmlns:a16="http://schemas.microsoft.com/office/drawing/2014/main" xmlns="" id="{B3E8DA03-55AB-481E-85B7-12BCBBA2FA9A}"/>
              </a:ext>
            </a:extLst>
          </p:cNvPr>
          <p:cNvSpPr txBox="1">
            <a:spLocks/>
          </p:cNvSpPr>
          <p:nvPr/>
        </p:nvSpPr>
        <p:spPr>
          <a:xfrm>
            <a:off x="535086" y="4011763"/>
            <a:ext cx="2846289" cy="903137"/>
          </a:xfrm>
          <a:prstGeom prst="rect">
            <a:avLst/>
          </a:prstGeom>
        </p:spPr>
        <p:txBody>
          <a:bodyPr vert="horz" lIns="101882" tIns="50941" rIns="101882" bIns="50941" rtlCol="0">
            <a:noAutofit/>
          </a:bodyPr>
          <a:lstStyle/>
          <a:p>
            <a:pPr marL="382059" marR="0" lvl="0" indent="-382059" algn="l" defTabSz="1018824" rtl="0" eaLnBrk="1" fontAlgn="auto" latinLnBrk="0" hangingPunct="1">
              <a:lnSpc>
                <a:spcPct val="100000"/>
              </a:lnSpc>
              <a:spcBef>
                <a:spcPct val="20000"/>
              </a:spcBef>
              <a:spcAft>
                <a:spcPts val="0"/>
              </a:spcAft>
              <a:buClrTx/>
              <a:buSzTx/>
              <a:tabLst/>
              <a:defRPr/>
            </a:pPr>
            <a:r>
              <a:rPr kumimoji="0" lang="en-US" sz="1100" b="1" i="0" u="none" strike="noStrike" kern="1200" cap="none" spc="0" normalizeH="0" baseline="0" noProof="0" dirty="0" smtClean="0">
                <a:ln>
                  <a:noFill/>
                </a:ln>
                <a:solidFill>
                  <a:schemeClr val="tx1"/>
                </a:solidFill>
                <a:effectLst/>
                <a:uLnTx/>
                <a:uFillTx/>
                <a:latin typeface="Helvetica" pitchFamily="34" charset="0"/>
                <a:ea typeface="+mn-ea"/>
                <a:cs typeface="Helvetica" pitchFamily="34" charset="0"/>
              </a:rPr>
              <a:t>Ingredients</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114300"/>
            <a:r>
              <a:rPr lang="en-US" sz="1100" dirty="0" smtClean="0"/>
              <a:t>1   12-14 oz box of granola cereal</a:t>
            </a:r>
          </a:p>
          <a:p>
            <a:pPr marL="114300"/>
            <a:r>
              <a:rPr lang="en-US" sz="1100" dirty="0" smtClean="0"/>
              <a:t>6-8 1.55 oz Hershey's Milk Chocolate bars</a:t>
            </a:r>
          </a:p>
          <a:p>
            <a:pPr marL="114300"/>
            <a:r>
              <a:rPr lang="en-US" sz="1100" dirty="0" smtClean="0"/>
              <a:t>Optional: nuts, raisins, dry fruit cut into small pieces</a:t>
            </a:r>
            <a:endParaRPr lang="en-US" sz="1100" dirty="0"/>
          </a:p>
        </p:txBody>
      </p:sp>
      <p:sp>
        <p:nvSpPr>
          <p:cNvPr id="16" name="TextBox 15">
            <a:extLst>
              <a:ext uri="{FF2B5EF4-FFF2-40B4-BE49-F238E27FC236}">
                <a16:creationId xmlns:a16="http://schemas.microsoft.com/office/drawing/2014/main" xmlns="" id="{6605879D-578D-44BB-B0F1-DEA7AB944A90}"/>
              </a:ext>
            </a:extLst>
          </p:cNvPr>
          <p:cNvSpPr txBox="1"/>
          <p:nvPr/>
        </p:nvSpPr>
        <p:spPr>
          <a:xfrm>
            <a:off x="562039" y="4980386"/>
            <a:ext cx="4781858" cy="1661993"/>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dirty="0" smtClean="0"/>
              <a:t>In the microwave, melt 3 Hershey ‘s bars at a time, usually 90 seconds.</a:t>
            </a:r>
          </a:p>
          <a:p>
            <a:pPr marL="228600" indent="-228600">
              <a:buFont typeface="+mj-lt"/>
              <a:buAutoNum type="arabicPeriod"/>
            </a:pPr>
            <a:r>
              <a:rPr lang="en-US" sz="1100" dirty="0" smtClean="0"/>
              <a:t>Add and stir in enough granola cereal  to coat the cereal completely.</a:t>
            </a:r>
          </a:p>
          <a:p>
            <a:pPr marL="228600" indent="-228600">
              <a:buFont typeface="+mj-lt"/>
              <a:buAutoNum type="arabicPeriod"/>
            </a:pPr>
            <a:r>
              <a:rPr lang="en-US" sz="1100" dirty="0" smtClean="0"/>
              <a:t>Spoon the coated cereal by tablespoon onto a cookie sheet* and chill.</a:t>
            </a:r>
          </a:p>
          <a:p>
            <a:pPr marL="228600" indent="-228600">
              <a:buFont typeface="+mj-lt"/>
              <a:buAutoNum type="arabicPeriod"/>
            </a:pPr>
            <a:r>
              <a:rPr lang="en-US" sz="1100" dirty="0" smtClean="0"/>
              <a:t>Continue this process until you have used all of the Hershey bars and cereal or until you have as many as you want. </a:t>
            </a:r>
          </a:p>
          <a:p>
            <a:pPr marL="228600" indent="-228600">
              <a:buFont typeface="+mj-lt"/>
              <a:buAutoNum type="arabicPeriod"/>
            </a:pPr>
            <a:endParaRPr lang="en-US" sz="1100" dirty="0" smtClean="0"/>
          </a:p>
          <a:p>
            <a:pPr marL="228600" indent="-228600"/>
            <a:r>
              <a:rPr lang="en-US" sz="1100" dirty="0" smtClean="0"/>
              <a:t>* The clusters may be decorated with sprinkles or colored sugar before chilling.</a:t>
            </a:r>
          </a:p>
          <a:p>
            <a:endParaRPr lang="en-US" sz="1400" dirty="0"/>
          </a:p>
        </p:txBody>
      </p:sp>
      <p:sp>
        <p:nvSpPr>
          <p:cNvPr id="17" name="TextBox 16"/>
          <p:cNvSpPr txBox="1"/>
          <p:nvPr/>
        </p:nvSpPr>
        <p:spPr>
          <a:xfrm>
            <a:off x="561913" y="3768700"/>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pic>
        <p:nvPicPr>
          <p:cNvPr id="29699" name="Picture 3"/>
          <p:cNvPicPr>
            <a:picLocks noChangeAspect="1" noChangeArrowheads="1"/>
          </p:cNvPicPr>
          <p:nvPr/>
        </p:nvPicPr>
        <p:blipFill>
          <a:blip r:embed="rId3" cstate="print"/>
          <a:srcRect/>
          <a:stretch>
            <a:fillRect/>
          </a:stretch>
        </p:blipFill>
        <p:spPr bwMode="auto">
          <a:xfrm>
            <a:off x="3922084" y="2126512"/>
            <a:ext cx="3179135" cy="2211572"/>
          </a:xfrm>
          <a:prstGeom prst="rect">
            <a:avLst/>
          </a:prstGeom>
          <a:noFill/>
          <a:ln w="9525">
            <a:noFill/>
            <a:miter lim="800000"/>
            <a:headEnd/>
            <a:tailEnd/>
          </a:ln>
        </p:spPr>
      </p:pic>
      <p:sp>
        <p:nvSpPr>
          <p:cNvPr id="11" name="Half Frame 10"/>
          <p:cNvSpPr/>
          <p:nvPr/>
        </p:nvSpPr>
        <p:spPr>
          <a:xfrm rot="16200000">
            <a:off x="3839863" y="4102981"/>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a:off x="3804832" y="2016246"/>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5400000">
            <a:off x="6846039" y="2003183"/>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10800000">
            <a:off x="6858188" y="4056395"/>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3132404"/>
            <a:ext cx="5186855" cy="1954381"/>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¾  cup unsalted butter, softened </a:t>
            </a:r>
          </a:p>
          <a:p>
            <a:pPr marL="119063"/>
            <a:r>
              <a:rPr lang="en-US" sz="1100" dirty="0" smtClean="0"/>
              <a:t>¾  cup brown sugar </a:t>
            </a:r>
          </a:p>
          <a:p>
            <a:pPr marL="119063"/>
            <a:r>
              <a:rPr lang="en-US" sz="1100" dirty="0" smtClean="0"/>
              <a:t>¼  cup granulated sugar </a:t>
            </a:r>
          </a:p>
          <a:p>
            <a:pPr marL="119063"/>
            <a:r>
              <a:rPr lang="en-US" sz="1100" dirty="0" smtClean="0"/>
              <a:t>1 egg </a:t>
            </a:r>
          </a:p>
          <a:p>
            <a:pPr marL="119063"/>
            <a:r>
              <a:rPr lang="en-US" sz="1100" dirty="0" smtClean="0"/>
              <a:t>2 teaspoon vanilla extract </a:t>
            </a:r>
          </a:p>
          <a:p>
            <a:pPr marL="119063"/>
            <a:r>
              <a:rPr lang="en-US" sz="1100" dirty="0" smtClean="0"/>
              <a:t>2 cup all purpose flour </a:t>
            </a:r>
          </a:p>
          <a:p>
            <a:pPr marL="119063"/>
            <a:r>
              <a:rPr lang="en-US" sz="1100" dirty="0" smtClean="0"/>
              <a:t>2 teaspoon cornstarch </a:t>
            </a:r>
          </a:p>
          <a:p>
            <a:pPr marL="119063"/>
            <a:r>
              <a:rPr lang="en-US" sz="1100" dirty="0" smtClean="0"/>
              <a:t>1 teaspoon baking soda </a:t>
            </a:r>
          </a:p>
          <a:p>
            <a:pPr marL="119063"/>
            <a:r>
              <a:rPr lang="en-US" sz="1100" dirty="0" smtClean="0"/>
              <a:t>½  teaspoon salt </a:t>
            </a:r>
          </a:p>
          <a:p>
            <a:pPr marL="119063"/>
            <a:r>
              <a:rPr lang="en-US" sz="1100" dirty="0" smtClean="0"/>
              <a:t>1 cup bittersweet chocolate chips</a:t>
            </a:r>
            <a:endParaRPr lang="en-US" sz="1100" dirty="0"/>
          </a:p>
        </p:txBody>
      </p:sp>
      <p:sp>
        <p:nvSpPr>
          <p:cNvPr id="6" name="TextBox 5"/>
          <p:cNvSpPr txBox="1"/>
          <p:nvPr/>
        </p:nvSpPr>
        <p:spPr>
          <a:xfrm>
            <a:off x="565460" y="5206562"/>
            <a:ext cx="6259129" cy="2139047"/>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5425" indent="-225425"/>
            <a:r>
              <a:rPr lang="en-US" sz="1100" dirty="0" smtClean="0"/>
              <a:t>1.  Preheat oven to 350 ̊F.</a:t>
            </a:r>
          </a:p>
          <a:p>
            <a:pPr marL="225425" indent="-225425"/>
            <a:r>
              <a:rPr lang="en-US" sz="1100" dirty="0" smtClean="0"/>
              <a:t>2.  In the bowl of a stand mixer fitted with a paddle attachment, cream together butter and sugars until fluffy and light in color.</a:t>
            </a:r>
          </a:p>
          <a:p>
            <a:pPr marL="225425" indent="-225425"/>
            <a:r>
              <a:rPr lang="en-US" sz="1100" dirty="0" smtClean="0"/>
              <a:t>3.  Add egg and vanilla and blend.</a:t>
            </a:r>
          </a:p>
          <a:p>
            <a:pPr marL="225425" indent="-225425"/>
            <a:r>
              <a:rPr lang="en-US" sz="1100" dirty="0" smtClean="0"/>
              <a:t>4.  Mix in flour, cornstarch, baking soda, and salt. </a:t>
            </a:r>
          </a:p>
          <a:p>
            <a:pPr marL="225425" indent="-225425"/>
            <a:r>
              <a:rPr lang="en-US" sz="1100" dirty="0" smtClean="0"/>
              <a:t>5.  Stir in chocolate chunks.</a:t>
            </a:r>
          </a:p>
          <a:p>
            <a:pPr marL="225425" indent="-225425"/>
            <a:r>
              <a:rPr lang="en-US" sz="1100" dirty="0" smtClean="0"/>
              <a:t>6.  Using a standard-sized cookie scoop or tablespoon, drop dough onto a prepared baking sheet.  </a:t>
            </a:r>
          </a:p>
          <a:p>
            <a:pPr marL="225425" indent="-225425"/>
            <a:r>
              <a:rPr lang="en-US" sz="1100" dirty="0" smtClean="0"/>
              <a:t>7. Bake for 8-10 minutes, until barely golden brown around the edges.  (The tops will not brown; do NOT cook longer than ten minutes.)</a:t>
            </a:r>
          </a:p>
          <a:p>
            <a:pPr marL="225425" indent="-225425"/>
            <a:r>
              <a:rPr lang="en-US" sz="1100" dirty="0" smtClean="0"/>
              <a:t>8.  Place the baking sheet on a wire rack and cool for five minutes.  </a:t>
            </a:r>
          </a:p>
          <a:p>
            <a:pPr marL="225425" indent="-225425"/>
            <a:r>
              <a:rPr lang="en-US" sz="1100" dirty="0" smtClean="0"/>
              <a:t>9.  Remove cookies from the baking sheet and let cool completely.</a:t>
            </a:r>
            <a:endParaRPr lang="en-US" sz="1100" dirty="0"/>
          </a:p>
        </p:txBody>
      </p:sp>
      <p:sp>
        <p:nvSpPr>
          <p:cNvPr id="7" name="TextBox 6"/>
          <p:cNvSpPr txBox="1"/>
          <p:nvPr/>
        </p:nvSpPr>
        <p:spPr>
          <a:xfrm>
            <a:off x="4868125" y="7999267"/>
            <a:ext cx="2232838" cy="461665"/>
          </a:xfrm>
          <a:prstGeom prst="rect">
            <a:avLst/>
          </a:prstGeom>
          <a:noFill/>
          <a:ln w="47625" cmpd="thinThick">
            <a:solidFill>
              <a:schemeClr val="accent6">
                <a:lumMod val="75000"/>
              </a:schemeClr>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Camaro 2SS </a:t>
            </a:r>
          </a:p>
          <a:p>
            <a:pPr algn="ctr"/>
            <a:r>
              <a:rPr lang="en-US" sz="1200" i="1" dirty="0" smtClean="0">
                <a:latin typeface="Helvetica" pitchFamily="34" charset="0"/>
                <a:cs typeface="Helvetica" pitchFamily="34" charset="0"/>
              </a:rPr>
              <a:t>Inferno Orange</a:t>
            </a:r>
          </a:p>
        </p:txBody>
      </p:sp>
      <p:sp>
        <p:nvSpPr>
          <p:cNvPr id="18" name="TextBox 17"/>
          <p:cNvSpPr txBox="1"/>
          <p:nvPr/>
        </p:nvSpPr>
        <p:spPr>
          <a:xfrm>
            <a:off x="3491374" y="4644624"/>
            <a:ext cx="3919360"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Danielle Corcoran</a:t>
            </a:r>
          </a:p>
        </p:txBody>
      </p:sp>
      <p:sp>
        <p:nvSpPr>
          <p:cNvPr id="20" name="TextBox 19"/>
          <p:cNvSpPr txBox="1"/>
          <p:nvPr/>
        </p:nvSpPr>
        <p:spPr>
          <a:xfrm>
            <a:off x="4840014" y="8483861"/>
            <a:ext cx="228600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2017</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12594" y="2910411"/>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4" name="TextBox 3"/>
          <p:cNvSpPr txBox="1"/>
          <p:nvPr/>
        </p:nvSpPr>
        <p:spPr>
          <a:xfrm>
            <a:off x="3081646" y="899383"/>
            <a:ext cx="4690754"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Best-Ever </a:t>
            </a: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Chocolate Chip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grpSp>
        <p:nvGrpSpPr>
          <p:cNvPr id="23" name="Group 22"/>
          <p:cNvGrpSpPr/>
          <p:nvPr/>
        </p:nvGrpSpPr>
        <p:grpSpPr>
          <a:xfrm>
            <a:off x="561940" y="7564510"/>
            <a:ext cx="4008474" cy="1860698"/>
            <a:chOff x="457200" y="7697972"/>
            <a:chExt cx="3668974" cy="1648047"/>
          </a:xfrm>
        </p:grpSpPr>
        <p:sp>
          <p:nvSpPr>
            <p:cNvPr id="31" name="Rectangle 30"/>
            <p:cNvSpPr/>
            <p:nvPr/>
          </p:nvSpPr>
          <p:spPr>
            <a:xfrm>
              <a:off x="457200" y="7697972"/>
              <a:ext cx="3668974" cy="164804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563525" y="7814726"/>
              <a:ext cx="3487479" cy="1426517"/>
            </a:xfrm>
            <a:prstGeom prst="rect">
              <a:avLst/>
            </a:prstGeom>
            <a:noFill/>
            <a:ln w="9525">
              <a:noFill/>
              <a:miter lim="800000"/>
              <a:headEnd/>
              <a:tailEnd/>
            </a:ln>
          </p:spPr>
        </p:pic>
      </p:grpSp>
      <p:pic>
        <p:nvPicPr>
          <p:cNvPr id="2050" name="Picture 2"/>
          <p:cNvPicPr>
            <a:picLocks noChangeAspect="1" noChangeArrowheads="1"/>
          </p:cNvPicPr>
          <p:nvPr/>
        </p:nvPicPr>
        <p:blipFill>
          <a:blip r:embed="rId3" cstate="print"/>
          <a:srcRect/>
          <a:stretch>
            <a:fillRect/>
          </a:stretch>
        </p:blipFill>
        <p:spPr bwMode="auto">
          <a:xfrm>
            <a:off x="3512432" y="2390947"/>
            <a:ext cx="3887989" cy="2144111"/>
          </a:xfrm>
          <a:prstGeom prst="rect">
            <a:avLst/>
          </a:prstGeom>
          <a:noFill/>
          <a:ln w="9525">
            <a:noFill/>
            <a:miter lim="800000"/>
            <a:headEnd/>
            <a:tailEnd/>
          </a:ln>
        </p:spPr>
      </p:pic>
      <p:sp>
        <p:nvSpPr>
          <p:cNvPr id="39" name="Half Frame 38"/>
          <p:cNvSpPr/>
          <p:nvPr/>
        </p:nvSpPr>
        <p:spPr>
          <a:xfrm>
            <a:off x="3409163" y="2288206"/>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Half Frame 43"/>
          <p:cNvSpPr/>
          <p:nvPr/>
        </p:nvSpPr>
        <p:spPr>
          <a:xfrm rot="16200000">
            <a:off x="3466961" y="4240707"/>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7085065" y="2285760"/>
            <a:ext cx="369361" cy="4247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7072675" y="4193000"/>
            <a:ext cx="369361" cy="42476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descr="Green stocking with moose.JPG"/>
          <p:cNvPicPr/>
          <p:nvPr/>
        </p:nvPicPr>
        <p:blipFill>
          <a:blip r:embed="rId4" cstate="print"/>
          <a:stretch>
            <a:fillRect/>
          </a:stretch>
        </p:blipFill>
        <p:spPr>
          <a:xfrm>
            <a:off x="837086" y="388297"/>
            <a:ext cx="1906113" cy="24012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8" name="AutoShape 6"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053385" y="4401416"/>
            <a:ext cx="281143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Larry and Julie McCracken</a:t>
            </a:r>
          </a:p>
        </p:txBody>
      </p:sp>
      <p:pic>
        <p:nvPicPr>
          <p:cNvPr id="10" name="Picture 3"/>
          <p:cNvPicPr>
            <a:picLocks noChangeAspect="1" noChangeArrowheads="1"/>
          </p:cNvPicPr>
          <p:nvPr/>
        </p:nvPicPr>
        <p:blipFill>
          <a:blip r:embed="rId2" cstate="print"/>
          <a:srcRect/>
          <a:stretch>
            <a:fillRect/>
          </a:stretch>
        </p:blipFill>
        <p:spPr bwMode="auto">
          <a:xfrm>
            <a:off x="1166649" y="810491"/>
            <a:ext cx="2566264" cy="2267452"/>
          </a:xfrm>
          <a:prstGeom prst="rect">
            <a:avLst/>
          </a:prstGeom>
          <a:noFill/>
          <a:ln w="9525">
            <a:noFill/>
            <a:miter lim="800000"/>
            <a:headEnd/>
            <a:tailEnd/>
          </a:ln>
        </p:spPr>
      </p:pic>
      <p:sp>
        <p:nvSpPr>
          <p:cNvPr id="11" name="Title 1">
            <a:extLst>
              <a:ext uri="{FF2B5EF4-FFF2-40B4-BE49-F238E27FC236}">
                <a16:creationId xmlns:a16="http://schemas.microsoft.com/office/drawing/2014/main" xmlns="" id="{B7946183-B3C1-4B02-9041-76B601B52A73}"/>
              </a:ext>
            </a:extLst>
          </p:cNvPr>
          <p:cNvSpPr txBox="1">
            <a:spLocks/>
          </p:cNvSpPr>
          <p:nvPr/>
        </p:nvSpPr>
        <p:spPr>
          <a:xfrm>
            <a:off x="3408218" y="265339"/>
            <a:ext cx="4103487" cy="1683534"/>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Chocolate Gooey Butter Cookies</a:t>
            </a:r>
            <a:endParaRPr kumimoji="0" lang="en-US" sz="3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pic>
        <p:nvPicPr>
          <p:cNvPr id="28681" name="Picture 9"/>
          <p:cNvPicPr>
            <a:picLocks noChangeAspect="1" noChangeArrowheads="1"/>
          </p:cNvPicPr>
          <p:nvPr/>
        </p:nvPicPr>
        <p:blipFill>
          <a:blip r:embed="rId3" cstate="print"/>
          <a:srcRect/>
          <a:stretch>
            <a:fillRect/>
          </a:stretch>
        </p:blipFill>
        <p:spPr bwMode="auto">
          <a:xfrm>
            <a:off x="4071939" y="2252663"/>
            <a:ext cx="2767012" cy="2056675"/>
          </a:xfrm>
          <a:prstGeom prst="rect">
            <a:avLst/>
          </a:prstGeom>
          <a:noFill/>
          <a:ln w="9525">
            <a:noFill/>
            <a:miter lim="800000"/>
            <a:headEnd/>
            <a:tailEnd/>
          </a:ln>
        </p:spPr>
      </p:pic>
      <p:sp>
        <p:nvSpPr>
          <p:cNvPr id="13" name="Half Frame 12"/>
          <p:cNvSpPr/>
          <p:nvPr/>
        </p:nvSpPr>
        <p:spPr>
          <a:xfrm rot="16200000">
            <a:off x="4001789" y="4064881"/>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a:off x="3966757" y="2149596"/>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Half Frame 14"/>
          <p:cNvSpPr/>
          <p:nvPr/>
        </p:nvSpPr>
        <p:spPr>
          <a:xfrm rot="5400000">
            <a:off x="6588864" y="2136534"/>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Half Frame 15"/>
          <p:cNvSpPr/>
          <p:nvPr/>
        </p:nvSpPr>
        <p:spPr>
          <a:xfrm rot="10800000">
            <a:off x="6620063" y="4018295"/>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Subtitle 2">
            <a:extLst>
              <a:ext uri="{FF2B5EF4-FFF2-40B4-BE49-F238E27FC236}">
                <a16:creationId xmlns:a16="http://schemas.microsoft.com/office/drawing/2014/main" xmlns="" id="{B3E8DA03-55AB-481E-85B7-12BCBBA2FA9A}"/>
              </a:ext>
            </a:extLst>
          </p:cNvPr>
          <p:cNvSpPr txBox="1">
            <a:spLocks/>
          </p:cNvSpPr>
          <p:nvPr/>
        </p:nvSpPr>
        <p:spPr>
          <a:xfrm>
            <a:off x="458885" y="3659338"/>
            <a:ext cx="3055839" cy="1369862"/>
          </a:xfrm>
          <a:prstGeom prst="rect">
            <a:avLst/>
          </a:prstGeom>
        </p:spPr>
        <p:txBody>
          <a:bodyPr vert="horz" lIns="101882" tIns="50941" rIns="101882" bIns="50941" rtlCol="0">
            <a:noAutofit/>
          </a:bodyPr>
          <a:lstStyle/>
          <a:p>
            <a:pPr marL="382059" marR="0" lvl="0" indent="-382059" algn="l" defTabSz="1018824" rtl="0" eaLnBrk="1" fontAlgn="auto" latinLnBrk="0" hangingPunct="1">
              <a:lnSpc>
                <a:spcPct val="100000"/>
              </a:lnSpc>
              <a:spcBef>
                <a:spcPct val="20000"/>
              </a:spcBef>
              <a:spcAft>
                <a:spcPts val="0"/>
              </a:spcAft>
              <a:buClrTx/>
              <a:buSzTx/>
              <a:tabLst/>
              <a:defRPr/>
            </a:pPr>
            <a:r>
              <a:rPr kumimoji="0" lang="en-US" sz="1100" b="1" i="0" u="none" strike="noStrike" kern="1200" cap="none" spc="0" normalizeH="0" baseline="0" noProof="0" dirty="0" smtClean="0">
                <a:ln>
                  <a:noFill/>
                </a:ln>
                <a:solidFill>
                  <a:schemeClr val="tx1"/>
                </a:solidFill>
                <a:effectLst/>
                <a:uLnTx/>
                <a:uFillTx/>
                <a:latin typeface="Helvetica" pitchFamily="34" charset="0"/>
                <a:ea typeface="+mn-ea"/>
                <a:cs typeface="Helvetica" pitchFamily="34" charset="0"/>
              </a:rPr>
              <a:t>Ingredients</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114300"/>
            <a:r>
              <a:rPr lang="en-US" sz="1100" dirty="0" smtClean="0"/>
              <a:t>1 8oz brick cream cheese, room temperature</a:t>
            </a:r>
          </a:p>
          <a:p>
            <a:pPr marL="114300"/>
            <a:r>
              <a:rPr lang="en-US" sz="1100" dirty="0" smtClean="0"/>
              <a:t>1 stick butter, room temperature</a:t>
            </a:r>
          </a:p>
          <a:p>
            <a:pPr marL="114300"/>
            <a:r>
              <a:rPr lang="en-US" sz="1100" dirty="0" smtClean="0"/>
              <a:t>1 egg</a:t>
            </a:r>
          </a:p>
          <a:p>
            <a:pPr marL="114300"/>
            <a:r>
              <a:rPr lang="en-US" sz="1100" dirty="0" smtClean="0"/>
              <a:t>1 teaspoon vanilla extract</a:t>
            </a:r>
          </a:p>
          <a:p>
            <a:pPr marL="114300"/>
            <a:r>
              <a:rPr lang="en-US" sz="1100" dirty="0" smtClean="0"/>
              <a:t>1 18oz box moist chocolate cake mix</a:t>
            </a:r>
          </a:p>
          <a:p>
            <a:pPr marL="114300"/>
            <a:r>
              <a:rPr lang="en-US" sz="1100" dirty="0" smtClean="0"/>
              <a:t>Confectioner’s (powdered) sugar, for dusting</a:t>
            </a:r>
            <a:endParaRPr lang="en-US" sz="1100" dirty="0"/>
          </a:p>
        </p:txBody>
      </p:sp>
      <p:sp>
        <p:nvSpPr>
          <p:cNvPr id="19" name="TextBox 18">
            <a:extLst>
              <a:ext uri="{FF2B5EF4-FFF2-40B4-BE49-F238E27FC236}">
                <a16:creationId xmlns:a16="http://schemas.microsoft.com/office/drawing/2014/main" xmlns="" id="{6605879D-578D-44BB-B0F1-DEA7AB944A90}"/>
              </a:ext>
            </a:extLst>
          </p:cNvPr>
          <p:cNvSpPr txBox="1"/>
          <p:nvPr/>
        </p:nvSpPr>
        <p:spPr>
          <a:xfrm>
            <a:off x="485838" y="5037536"/>
            <a:ext cx="5438711" cy="1954381"/>
          </a:xfrm>
          <a:prstGeom prst="rect">
            <a:avLst/>
          </a:prstGeom>
          <a:noFill/>
        </p:spPr>
        <p:txBody>
          <a:bodyPr wrap="square" rtlCol="0">
            <a:spAutoFit/>
          </a:bodyPr>
          <a:lstStyle/>
          <a:p>
            <a:r>
              <a:rPr lang="en-US" sz="1100" b="1" dirty="0" smtClean="0">
                <a:latin typeface="Helvetica" pitchFamily="34" charset="0"/>
                <a:cs typeface="Helvetica" pitchFamily="34" charset="0"/>
              </a:rPr>
              <a:t>Directions</a:t>
            </a:r>
            <a:endParaRPr lang="en-US" sz="1100" b="1" dirty="0" smtClean="0"/>
          </a:p>
          <a:p>
            <a:pPr marL="228600" indent="-228600">
              <a:buFont typeface="+mj-lt"/>
              <a:buAutoNum type="arabicPeriod"/>
            </a:pPr>
            <a:r>
              <a:rPr lang="en-US" sz="1100" dirty="0" smtClean="0"/>
              <a:t>Preheat oven to 350°F.</a:t>
            </a:r>
          </a:p>
          <a:p>
            <a:pPr marL="228600" indent="-228600">
              <a:buFont typeface="+mj-lt"/>
              <a:buAutoNum type="arabicPeriod"/>
            </a:pPr>
            <a:r>
              <a:rPr lang="en-US" sz="1100" dirty="0" smtClean="0"/>
              <a:t>In a large bowl with an electric mixer, cream the cream cheese and butter until smooth.</a:t>
            </a:r>
          </a:p>
          <a:p>
            <a:pPr marL="228600" indent="-228600">
              <a:buFont typeface="+mj-lt"/>
              <a:buAutoNum type="arabicPeriod"/>
            </a:pPr>
            <a:r>
              <a:rPr lang="en-US" sz="1100" dirty="0" smtClean="0"/>
              <a:t>Beat in the egg. </a:t>
            </a:r>
          </a:p>
          <a:p>
            <a:pPr marL="228600" indent="-228600">
              <a:buFont typeface="+mj-lt"/>
              <a:buAutoNum type="arabicPeriod"/>
            </a:pPr>
            <a:r>
              <a:rPr lang="en-US" sz="1100" dirty="0" smtClean="0"/>
              <a:t>Then beat in the vanilla extract and the cake mix.</a:t>
            </a:r>
          </a:p>
          <a:p>
            <a:pPr marL="228600" indent="-228600">
              <a:buFont typeface="+mj-lt"/>
              <a:buAutoNum type="arabicPeriod"/>
            </a:pPr>
            <a:r>
              <a:rPr lang="en-US" sz="1100" dirty="0" smtClean="0"/>
              <a:t>Cover and refrigerate for 2 hours to firm up, so you can roll the batter into balls. </a:t>
            </a:r>
          </a:p>
          <a:p>
            <a:pPr marL="228600" indent="-228600">
              <a:buFont typeface="+mj-lt"/>
              <a:buAutoNum type="arabicPeriod"/>
            </a:pPr>
            <a:r>
              <a:rPr lang="en-US" sz="1100" dirty="0" smtClean="0"/>
              <a:t>Roll the chilled batter into tablespoon-sized balls and then roll in confectioner’s sugar.</a:t>
            </a:r>
          </a:p>
          <a:p>
            <a:pPr marL="228600" indent="-228600">
              <a:buFont typeface="+mj-lt"/>
              <a:buAutoNum type="arabicPeriod"/>
            </a:pPr>
            <a:r>
              <a:rPr lang="en-US" sz="1100" dirty="0" smtClean="0"/>
              <a:t>Place cookies on an ungreased cookie sheet, 2 inches apart. </a:t>
            </a:r>
          </a:p>
          <a:p>
            <a:pPr marL="228600" indent="-228600">
              <a:buFont typeface="+mj-lt"/>
              <a:buAutoNum type="arabicPeriod"/>
            </a:pPr>
            <a:r>
              <a:rPr lang="en-US" sz="1100" dirty="0" smtClean="0"/>
              <a:t>Bake for 12 minutes.</a:t>
            </a:r>
          </a:p>
          <a:p>
            <a:pPr marL="228600" indent="-228600">
              <a:buFont typeface="+mj-lt"/>
              <a:buAutoNum type="arabicPeriod"/>
            </a:pPr>
            <a:r>
              <a:rPr lang="en-US" sz="1100" dirty="0" smtClean="0"/>
              <a:t>The cookies will remain soft and “gooey.”</a:t>
            </a:r>
          </a:p>
          <a:p>
            <a:pPr marL="228600" indent="-228600">
              <a:buFont typeface="+mj-lt"/>
              <a:buAutoNum type="arabicPeriod"/>
            </a:pPr>
            <a:r>
              <a:rPr lang="en-US" sz="1100" dirty="0" smtClean="0"/>
              <a:t>Cool completely and sprinkle with more confectioner’s sugar, if desired. </a:t>
            </a:r>
          </a:p>
        </p:txBody>
      </p:sp>
      <p:sp>
        <p:nvSpPr>
          <p:cNvPr id="20" name="TextBox 19"/>
          <p:cNvSpPr txBox="1"/>
          <p:nvPr/>
        </p:nvSpPr>
        <p:spPr>
          <a:xfrm>
            <a:off x="485713" y="3416275"/>
            <a:ext cx="2406917"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2 dozen cookies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 y="481387"/>
            <a:ext cx="7772399" cy="584775"/>
          </a:xfrm>
          <a:prstGeom prst="rect">
            <a:avLst/>
          </a:prstGeom>
          <a:noFill/>
        </p:spPr>
        <p:txBody>
          <a:bodyPr wrap="square" rtlCol="0">
            <a:spAutoFit/>
          </a:bodyPr>
          <a:lstStyle/>
          <a:p>
            <a:pPr algn="ctr"/>
            <a:r>
              <a:rPr lang="en-US" sz="3200" dirty="0">
                <a:solidFill>
                  <a:srgbClr val="FF0000"/>
                </a:solidFill>
                <a:effectLst>
                  <a:outerShdw blurRad="38100" dist="38100" dir="2700000" algn="tl">
                    <a:srgbClr val="000000">
                      <a:alpha val="43137"/>
                    </a:srgbClr>
                  </a:outerShdw>
                </a:effectLst>
                <a:latin typeface="Brush Script Std" pitchFamily="66" charset="0"/>
                <a:cs typeface="Helvetica" pitchFamily="34" charset="0"/>
              </a:rPr>
              <a:t>Marry Me Cookies</a:t>
            </a:r>
          </a:p>
        </p:txBody>
      </p:sp>
      <p:sp>
        <p:nvSpPr>
          <p:cNvPr id="5" name="TextBox 4"/>
          <p:cNvSpPr txBox="1"/>
          <p:nvPr/>
        </p:nvSpPr>
        <p:spPr>
          <a:xfrm>
            <a:off x="588844" y="3208249"/>
            <a:ext cx="5186855" cy="2708434"/>
          </a:xfrm>
          <a:prstGeom prst="rect">
            <a:avLst/>
          </a:prstGeom>
          <a:noFill/>
        </p:spPr>
        <p:txBody>
          <a:bodyPr wrap="square" rtlCol="0">
            <a:spAutoFit/>
          </a:bodyPr>
          <a:lstStyle/>
          <a:p>
            <a:r>
              <a:rPr lang="en-US" sz="1100" b="1" dirty="0">
                <a:latin typeface="Helvetica" pitchFamily="34" charset="0"/>
                <a:cs typeface="Helvetica" pitchFamily="34" charset="0"/>
              </a:rPr>
              <a:t>Ingredients</a:t>
            </a:r>
          </a:p>
          <a:p>
            <a:pPr marL="119063"/>
            <a:r>
              <a:rPr lang="en-US" sz="1200" dirty="0">
                <a:latin typeface="+mj-lt"/>
              </a:rPr>
              <a:t>1 cup (226g) butter</a:t>
            </a:r>
          </a:p>
          <a:p>
            <a:pPr marL="119063"/>
            <a:r>
              <a:rPr lang="en-US" sz="1200" dirty="0">
                <a:latin typeface="+mj-lt"/>
              </a:rPr>
              <a:t>1 </a:t>
            </a:r>
            <a:r>
              <a:rPr lang="en-US" sz="1200" dirty="0" smtClean="0">
                <a:latin typeface="+mj-lt"/>
              </a:rPr>
              <a:t>¼ cup </a:t>
            </a:r>
            <a:r>
              <a:rPr lang="en-US" sz="1200" dirty="0">
                <a:latin typeface="+mj-lt"/>
              </a:rPr>
              <a:t>(250g) dark brown sugar</a:t>
            </a:r>
          </a:p>
          <a:p>
            <a:pPr marL="119063"/>
            <a:r>
              <a:rPr lang="en-US" sz="1200" dirty="0" smtClean="0">
                <a:latin typeface="+mj-lt"/>
              </a:rPr>
              <a:t>½  </a:t>
            </a:r>
            <a:r>
              <a:rPr lang="en-US" sz="1200" dirty="0">
                <a:latin typeface="+mj-lt"/>
              </a:rPr>
              <a:t>cup (100g) granulated sugar</a:t>
            </a:r>
          </a:p>
          <a:p>
            <a:pPr marL="119063"/>
            <a:r>
              <a:rPr lang="en-US" sz="1200" dirty="0">
                <a:latin typeface="+mj-lt"/>
              </a:rPr>
              <a:t>2 large eggs room temperature</a:t>
            </a:r>
          </a:p>
          <a:p>
            <a:pPr marL="119063"/>
            <a:r>
              <a:rPr lang="en-US" sz="1200" dirty="0">
                <a:latin typeface="+mj-lt"/>
              </a:rPr>
              <a:t>1 </a:t>
            </a:r>
            <a:r>
              <a:rPr lang="en-US" sz="1200" dirty="0" smtClean="0">
                <a:latin typeface="+mj-lt"/>
              </a:rPr>
              <a:t>teaspoon </a:t>
            </a:r>
            <a:r>
              <a:rPr lang="en-US" sz="1200" dirty="0">
                <a:latin typeface="+mj-lt"/>
              </a:rPr>
              <a:t>pure vanilla extract</a:t>
            </a:r>
          </a:p>
          <a:p>
            <a:pPr marL="119063"/>
            <a:r>
              <a:rPr lang="en-US" sz="1200" dirty="0">
                <a:latin typeface="+mj-lt"/>
              </a:rPr>
              <a:t>2 cups (256g) all-purpose flour</a:t>
            </a:r>
          </a:p>
          <a:p>
            <a:pPr marL="119063"/>
            <a:r>
              <a:rPr lang="en-US" sz="1200" dirty="0">
                <a:latin typeface="+mj-lt"/>
              </a:rPr>
              <a:t>1 cup (90g) old-fashioned oats</a:t>
            </a:r>
          </a:p>
          <a:p>
            <a:pPr marL="119063"/>
            <a:r>
              <a:rPr lang="en-US" sz="1200" dirty="0" smtClean="0">
                <a:latin typeface="+mj-lt"/>
              </a:rPr>
              <a:t>½ </a:t>
            </a:r>
            <a:r>
              <a:rPr lang="en-US" sz="1200" dirty="0" smtClean="0"/>
              <a:t>teaspoon </a:t>
            </a:r>
            <a:r>
              <a:rPr lang="en-US" sz="1200" dirty="0" smtClean="0">
                <a:latin typeface="+mj-lt"/>
              </a:rPr>
              <a:t>baking </a:t>
            </a:r>
            <a:r>
              <a:rPr lang="en-US" sz="1200" dirty="0">
                <a:latin typeface="+mj-lt"/>
              </a:rPr>
              <a:t>soda</a:t>
            </a:r>
          </a:p>
          <a:p>
            <a:pPr marL="119063"/>
            <a:r>
              <a:rPr lang="en-US" sz="1200" dirty="0" smtClean="0">
                <a:latin typeface="+mj-lt"/>
              </a:rPr>
              <a:t>½ </a:t>
            </a:r>
            <a:r>
              <a:rPr lang="en-US" sz="1200" dirty="0" smtClean="0"/>
              <a:t>teaspoon </a:t>
            </a:r>
            <a:r>
              <a:rPr lang="en-US" sz="1200" dirty="0" smtClean="0">
                <a:latin typeface="+mj-lt"/>
              </a:rPr>
              <a:t>salt</a:t>
            </a:r>
            <a:endParaRPr lang="en-US" sz="1200" dirty="0">
              <a:latin typeface="+mj-lt"/>
            </a:endParaRPr>
          </a:p>
          <a:p>
            <a:pPr marL="119063"/>
            <a:r>
              <a:rPr lang="en-US" sz="1200" dirty="0" smtClean="0">
                <a:latin typeface="+mj-lt"/>
              </a:rPr>
              <a:t>¼ </a:t>
            </a:r>
            <a:r>
              <a:rPr lang="en-US" sz="1200" dirty="0" smtClean="0"/>
              <a:t>teaspoon </a:t>
            </a:r>
            <a:r>
              <a:rPr lang="en-US" sz="1200" dirty="0" smtClean="0">
                <a:latin typeface="+mj-lt"/>
              </a:rPr>
              <a:t>ground </a:t>
            </a:r>
            <a:r>
              <a:rPr lang="en-US" sz="1200" dirty="0">
                <a:latin typeface="+mj-lt"/>
              </a:rPr>
              <a:t>cinnamon</a:t>
            </a:r>
          </a:p>
          <a:p>
            <a:pPr marL="119063"/>
            <a:r>
              <a:rPr lang="en-US" sz="1200" dirty="0">
                <a:latin typeface="+mj-lt"/>
              </a:rPr>
              <a:t>1 cup white chocolate chips</a:t>
            </a:r>
          </a:p>
          <a:p>
            <a:pPr marL="119063"/>
            <a:r>
              <a:rPr lang="en-US" sz="1200" dirty="0">
                <a:latin typeface="+mj-lt"/>
              </a:rPr>
              <a:t>1 cup milk chocolate chips</a:t>
            </a:r>
          </a:p>
          <a:p>
            <a:endParaRPr lang="en-US" sz="1400" b="1" u="sng" dirty="0">
              <a:latin typeface="+mj-lt"/>
              <a:cs typeface="Helvetica" pitchFamily="34" charset="0"/>
            </a:endParaRPr>
          </a:p>
        </p:txBody>
      </p:sp>
      <p:sp>
        <p:nvSpPr>
          <p:cNvPr id="29" name="TextBox 28"/>
          <p:cNvSpPr txBox="1"/>
          <p:nvPr/>
        </p:nvSpPr>
        <p:spPr>
          <a:xfrm>
            <a:off x="588844" y="2704245"/>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a:latin typeface="Helvetica" pitchFamily="34" charset="0"/>
                <a:cs typeface="Helvetica" pitchFamily="34" charset="0"/>
              </a:rPr>
              <a:t>Total time: approx. 50 minutes </a:t>
            </a:r>
          </a:p>
          <a:p>
            <a:r>
              <a:rPr lang="en-US" sz="900" dirty="0">
                <a:latin typeface="Helvetica" pitchFamily="34" charset="0"/>
                <a:cs typeface="Helvetica" pitchFamily="34" charset="0"/>
              </a:rPr>
              <a:t>Servings: 24 cookies</a:t>
            </a:r>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pic>
        <p:nvPicPr>
          <p:cNvPr id="11276" name="Picture 12" descr="https://cdn0.iconfinder.com/data/icons/IS_Christmas/512/candle.png"/>
          <p:cNvPicPr>
            <a:picLocks noChangeAspect="1" noChangeArrowheads="1"/>
          </p:cNvPicPr>
          <p:nvPr/>
        </p:nvPicPr>
        <p:blipFill>
          <a:blip r:embed="rId2" cstate="print"/>
          <a:srcRect/>
          <a:stretch>
            <a:fillRect/>
          </a:stretch>
        </p:blipFill>
        <p:spPr bwMode="auto">
          <a:xfrm>
            <a:off x="883286" y="616058"/>
            <a:ext cx="1953513" cy="1953513"/>
          </a:xfrm>
          <a:prstGeom prst="rect">
            <a:avLst/>
          </a:prstGeom>
          <a:noFill/>
        </p:spPr>
      </p:pic>
      <p:sp>
        <p:nvSpPr>
          <p:cNvPr id="10" name="TextBox 9"/>
          <p:cNvSpPr txBox="1"/>
          <p:nvPr/>
        </p:nvSpPr>
        <p:spPr>
          <a:xfrm>
            <a:off x="3603009" y="4737244"/>
            <a:ext cx="3383573" cy="415755"/>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1051" i="1" dirty="0">
                <a:latin typeface="Helvetica" pitchFamily="34" charset="0"/>
                <a:cs typeface="Helvetica" pitchFamily="34" charset="0"/>
              </a:rPr>
              <a:t>Contributed by:</a:t>
            </a:r>
          </a:p>
          <a:p>
            <a:pPr algn="ctr"/>
            <a:r>
              <a:rPr lang="en-US" sz="1051" i="1" dirty="0">
                <a:latin typeface="Helvetica" pitchFamily="34" charset="0"/>
                <a:cs typeface="Helvetica" pitchFamily="34" charset="0"/>
              </a:rPr>
              <a:t>Patty Wells</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20023" y="1802530"/>
            <a:ext cx="3373771" cy="2805082"/>
          </a:xfrm>
          <a:prstGeom prst="rect">
            <a:avLst/>
          </a:prstGeom>
        </p:spPr>
      </p:pic>
      <p:sp>
        <p:nvSpPr>
          <p:cNvPr id="7" name="Rectangle 6"/>
          <p:cNvSpPr/>
          <p:nvPr/>
        </p:nvSpPr>
        <p:spPr>
          <a:xfrm>
            <a:off x="588844" y="5713155"/>
            <a:ext cx="7064679" cy="2492990"/>
          </a:xfrm>
          <a:prstGeom prst="rect">
            <a:avLst/>
          </a:prstGeom>
        </p:spPr>
        <p:txBody>
          <a:bodyPr wrap="square">
            <a:spAutoFit/>
          </a:bodyPr>
          <a:lstStyle/>
          <a:p>
            <a:r>
              <a:rPr lang="en-US" sz="1100" b="1" dirty="0">
                <a:latin typeface="Helvetica" pitchFamily="34" charset="0"/>
                <a:cs typeface="Helvetica" pitchFamily="34" charset="0"/>
              </a:rPr>
              <a:t>Instructions</a:t>
            </a:r>
          </a:p>
          <a:p>
            <a:pPr marL="228600" indent="-228600">
              <a:buFont typeface="+mj-lt"/>
              <a:buAutoNum type="arabicPeriod"/>
            </a:pPr>
            <a:r>
              <a:rPr lang="en-US" sz="1200" dirty="0"/>
              <a:t>In a medium saucepan, melt the butter until melted, over medium-low heat. Remove from the heat.</a:t>
            </a:r>
          </a:p>
          <a:p>
            <a:pPr marL="228600" indent="-228600">
              <a:buFont typeface="+mj-lt"/>
              <a:buAutoNum type="arabicPeriod"/>
            </a:pPr>
            <a:r>
              <a:rPr lang="en-US" sz="1200" dirty="0" smtClean="0"/>
              <a:t>Add </a:t>
            </a:r>
            <a:r>
              <a:rPr lang="en-US" sz="1200" dirty="0"/>
              <a:t>the dark brown sugar and granulated sugar and stir until sugars are incorporated and smooth. Chill the mixture for 10 minutes. (Do not skip this step. You can also transfer the mixture to a different bowl so that it is no longer being heated from the pan.)</a:t>
            </a:r>
          </a:p>
          <a:p>
            <a:pPr marL="228600" indent="-228600">
              <a:buFont typeface="+mj-lt"/>
              <a:buAutoNum type="arabicPeriod"/>
            </a:pPr>
            <a:r>
              <a:rPr lang="en-US" sz="1200" dirty="0" smtClean="0"/>
              <a:t>Remove </a:t>
            </a:r>
            <a:r>
              <a:rPr lang="en-US" sz="1200" dirty="0"/>
              <a:t>the mixture from the refrigerator and stir in the eggs and vanilla.</a:t>
            </a:r>
          </a:p>
          <a:p>
            <a:pPr marL="228600" indent="-228600">
              <a:buFont typeface="+mj-lt"/>
              <a:buAutoNum type="arabicPeriod"/>
            </a:pPr>
            <a:r>
              <a:rPr lang="en-US" sz="1200" dirty="0" smtClean="0"/>
              <a:t>Add </a:t>
            </a:r>
            <a:r>
              <a:rPr lang="en-US" sz="1200" dirty="0"/>
              <a:t>the flour, oats, baking soda, 1/2 teaspoon salt, and cinnamon and mix together with a spoon.</a:t>
            </a:r>
          </a:p>
          <a:p>
            <a:pPr marL="228600" indent="-228600">
              <a:buFont typeface="+mj-lt"/>
              <a:buAutoNum type="arabicPeriod"/>
            </a:pPr>
            <a:r>
              <a:rPr lang="en-US" sz="1200" dirty="0" smtClean="0"/>
              <a:t>Gently </a:t>
            </a:r>
            <a:r>
              <a:rPr lang="en-US" sz="1200" dirty="0"/>
              <a:t>fold in the white chocolate chips and chocolate chips.</a:t>
            </a:r>
          </a:p>
          <a:p>
            <a:pPr marL="228600" indent="-228600">
              <a:buFont typeface="+mj-lt"/>
              <a:buAutoNum type="arabicPeriod"/>
            </a:pPr>
            <a:r>
              <a:rPr lang="en-US" sz="1200" dirty="0" smtClean="0"/>
              <a:t>Chill </a:t>
            </a:r>
            <a:r>
              <a:rPr lang="en-US" sz="1200" dirty="0"/>
              <a:t>dough until it is firm enough to be hand rolled, about 30 minutes in the fridge.</a:t>
            </a:r>
          </a:p>
          <a:p>
            <a:pPr marL="228600" indent="-228600">
              <a:buFont typeface="+mj-lt"/>
              <a:buAutoNum type="arabicPeriod"/>
            </a:pPr>
            <a:r>
              <a:rPr lang="en-US" sz="1200" dirty="0" smtClean="0"/>
              <a:t>Roll </a:t>
            </a:r>
            <a:r>
              <a:rPr lang="en-US" sz="1200" dirty="0"/>
              <a:t>by hand into 24 medium-size balls or use a scoop, and place on a parchment lined cookie sheet.</a:t>
            </a:r>
          </a:p>
          <a:p>
            <a:pPr marL="228600" indent="-228600">
              <a:buFont typeface="+mj-lt"/>
              <a:buAutoNum type="arabicPeriod"/>
            </a:pPr>
            <a:r>
              <a:rPr lang="en-US" sz="1200" dirty="0" smtClean="0"/>
              <a:t>Refrigerate </a:t>
            </a:r>
            <a:r>
              <a:rPr lang="en-US" sz="1200" dirty="0"/>
              <a:t>for 30 minutes or freeze for 10 minutes.</a:t>
            </a:r>
          </a:p>
          <a:p>
            <a:pPr marL="228600" indent="-228600">
              <a:buFont typeface="+mj-lt"/>
              <a:buAutoNum type="arabicPeriod"/>
            </a:pPr>
            <a:r>
              <a:rPr lang="en-US" sz="1200" dirty="0" smtClean="0"/>
              <a:t>While </a:t>
            </a:r>
            <a:r>
              <a:rPr lang="en-US" sz="1200" dirty="0"/>
              <a:t>the dough is chilling, heat the oven to 325 degrees F.</a:t>
            </a:r>
          </a:p>
          <a:p>
            <a:pPr marL="228600" indent="-228600">
              <a:buFont typeface="+mj-lt"/>
              <a:buAutoNum type="arabicPeriod"/>
            </a:pPr>
            <a:r>
              <a:rPr lang="en-US" sz="1200" dirty="0" smtClean="0"/>
              <a:t>Bake </a:t>
            </a:r>
            <a:r>
              <a:rPr lang="en-US" sz="1200" dirty="0"/>
              <a:t>for 12 to 14 minutes, or until the edges just start to turn golden. (Do not </a:t>
            </a:r>
            <a:r>
              <a:rPr lang="en-US" sz="1200" dirty="0" err="1" smtClean="0"/>
              <a:t>overbake</a:t>
            </a:r>
            <a:r>
              <a:rPr lang="en-US" sz="1200" dirty="0" smtClean="0"/>
              <a:t>.)</a:t>
            </a:r>
            <a:endParaRPr lang="en-US" sz="1200" dirty="0"/>
          </a:p>
        </p:txBody>
      </p:sp>
      <p:sp>
        <p:nvSpPr>
          <p:cNvPr id="11" name="Half Frame 10"/>
          <p:cNvSpPr/>
          <p:nvPr/>
        </p:nvSpPr>
        <p:spPr>
          <a:xfrm rot="16200000">
            <a:off x="3547724" y="4345835"/>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a:off x="3534238" y="1721213"/>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5400000">
            <a:off x="6741695" y="171284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10800000">
            <a:off x="6743077" y="4301464"/>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964" y="2873528"/>
            <a:ext cx="3345840"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6" name="TextBox 5"/>
          <p:cNvSpPr txBox="1"/>
          <p:nvPr/>
        </p:nvSpPr>
        <p:spPr>
          <a:xfrm>
            <a:off x="592939" y="4896325"/>
            <a:ext cx="7009340"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20" name="TextBox 19"/>
          <p:cNvSpPr txBox="1"/>
          <p:nvPr/>
        </p:nvSpPr>
        <p:spPr>
          <a:xfrm>
            <a:off x="5146158" y="8339009"/>
            <a:ext cx="193512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373821" y="1126368"/>
            <a:ext cx="4398579" cy="646331"/>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Sugar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489421" y="2584562"/>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t>
            </a:r>
          </a:p>
        </p:txBody>
      </p:sp>
      <p:sp>
        <p:nvSpPr>
          <p:cNvPr id="22" name="TextBox 21"/>
          <p:cNvSpPr txBox="1"/>
          <p:nvPr/>
        </p:nvSpPr>
        <p:spPr>
          <a:xfrm>
            <a:off x="5167422" y="7798166"/>
            <a:ext cx="1881963" cy="492443"/>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1991 Red Z28</a:t>
            </a:r>
          </a:p>
          <a:p>
            <a:pPr algn="ctr"/>
            <a:r>
              <a:rPr lang="en-US" sz="1400" i="1" dirty="0" smtClean="0">
                <a:latin typeface="Helvetica" pitchFamily="34" charset="0"/>
                <a:cs typeface="Helvetica" pitchFamily="34" charset="0"/>
              </a:rPr>
              <a:t>“Zoom”</a:t>
            </a:r>
            <a:endParaRPr lang="en-US" sz="1400" i="1" dirty="0">
              <a:latin typeface="Helvetica" pitchFamily="34" charset="0"/>
              <a:cs typeface="Helvetica" pitchFamily="34" charset="0"/>
            </a:endParaRPr>
          </a:p>
        </p:txBody>
      </p:sp>
      <p:sp>
        <p:nvSpPr>
          <p:cNvPr id="23" name="TextBox 22"/>
          <p:cNvSpPr txBox="1"/>
          <p:nvPr/>
        </p:nvSpPr>
        <p:spPr>
          <a:xfrm>
            <a:off x="4132612" y="4480033"/>
            <a:ext cx="3123211"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Dennis &amp; Judy Shoreack</a:t>
            </a:r>
          </a:p>
        </p:txBody>
      </p:sp>
      <p:grpSp>
        <p:nvGrpSpPr>
          <p:cNvPr id="2" name="Group 24"/>
          <p:cNvGrpSpPr/>
          <p:nvPr/>
        </p:nvGrpSpPr>
        <p:grpSpPr>
          <a:xfrm>
            <a:off x="740291" y="6786850"/>
            <a:ext cx="3935118" cy="2686051"/>
            <a:chOff x="409575" y="7134225"/>
            <a:chExt cx="3390900" cy="2314576"/>
          </a:xfrm>
        </p:grpSpPr>
        <p:sp>
          <p:nvSpPr>
            <p:cNvPr id="33" name="Rectangle 32"/>
            <p:cNvSpPr/>
            <p:nvPr/>
          </p:nvSpPr>
          <p:spPr>
            <a:xfrm>
              <a:off x="409575" y="7134225"/>
              <a:ext cx="3390900" cy="2314576"/>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http://www.gatewaycamaro.com/3rd%20Gen/DS/slides/DS001%20%2823Aug15%29.JPG"/>
            <p:cNvPicPr>
              <a:picLocks noChangeAspect="1" noChangeArrowheads="1"/>
            </p:cNvPicPr>
            <p:nvPr/>
          </p:nvPicPr>
          <p:blipFill>
            <a:blip r:embed="rId2" cstate="print"/>
            <a:srcRect/>
            <a:stretch>
              <a:fillRect/>
            </a:stretch>
          </p:blipFill>
          <p:spPr bwMode="auto">
            <a:xfrm>
              <a:off x="468926" y="7212013"/>
              <a:ext cx="3277573" cy="2170112"/>
            </a:xfrm>
            <a:prstGeom prst="rect">
              <a:avLst/>
            </a:prstGeom>
            <a:noFill/>
          </p:spPr>
        </p:pic>
      </p:grpSp>
      <p:grpSp>
        <p:nvGrpSpPr>
          <p:cNvPr id="3" name="Group 23"/>
          <p:cNvGrpSpPr/>
          <p:nvPr/>
        </p:nvGrpSpPr>
        <p:grpSpPr>
          <a:xfrm>
            <a:off x="4120738" y="2161308"/>
            <a:ext cx="3119953" cy="2339440"/>
            <a:chOff x="4096987" y="2113807"/>
            <a:chExt cx="3119953" cy="2339440"/>
          </a:xfrm>
        </p:grpSpPr>
        <p:pic>
          <p:nvPicPr>
            <p:cNvPr id="7170" name="Picture 2" descr="Image result for sugar cookies in star shapes"/>
            <p:cNvPicPr>
              <a:picLocks noChangeAspect="1" noChangeArrowheads="1"/>
            </p:cNvPicPr>
            <p:nvPr/>
          </p:nvPicPr>
          <p:blipFill>
            <a:blip r:embed="rId3" cstate="print"/>
            <a:srcRect/>
            <a:stretch>
              <a:fillRect/>
            </a:stretch>
          </p:blipFill>
          <p:spPr bwMode="auto">
            <a:xfrm>
              <a:off x="4097688" y="2113807"/>
              <a:ext cx="3119252" cy="2339439"/>
            </a:xfrm>
            <a:prstGeom prst="rect">
              <a:avLst/>
            </a:prstGeom>
            <a:noFill/>
          </p:spPr>
        </p:pic>
        <p:sp>
          <p:nvSpPr>
            <p:cNvPr id="21" name="Rectangle 20"/>
            <p:cNvSpPr/>
            <p:nvPr/>
          </p:nvSpPr>
          <p:spPr>
            <a:xfrm>
              <a:off x="4096987" y="4346369"/>
              <a:ext cx="3111335" cy="106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Half Frame 27"/>
          <p:cNvSpPr/>
          <p:nvPr/>
        </p:nvSpPr>
        <p:spPr>
          <a:xfrm rot="5400000">
            <a:off x="6944101" y="2023354"/>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4014977" y="2030243"/>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16200000">
            <a:off x="4031045" y="4135565"/>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95910" y="4109185"/>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5" descr="Christmas lights.JPG"/>
          <p:cNvPicPr/>
          <p:nvPr/>
        </p:nvPicPr>
        <p:blipFill>
          <a:blip r:embed="rId4" cstate="print"/>
          <a:stretch>
            <a:fillRect/>
          </a:stretch>
        </p:blipFill>
        <p:spPr>
          <a:xfrm>
            <a:off x="1229711" y="514906"/>
            <a:ext cx="2606020" cy="18419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8" name="AutoShape 6"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182587" y="4381500"/>
            <a:ext cx="293258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Linda and John Kondrick</a:t>
            </a:r>
          </a:p>
        </p:txBody>
      </p:sp>
      <p:pic>
        <p:nvPicPr>
          <p:cNvPr id="37890" name="Picture 2"/>
          <p:cNvPicPr>
            <a:picLocks noChangeAspect="1" noChangeArrowheads="1"/>
          </p:cNvPicPr>
          <p:nvPr/>
        </p:nvPicPr>
        <p:blipFill>
          <a:blip r:embed="rId2" cstate="print"/>
          <a:srcRect/>
          <a:stretch>
            <a:fillRect/>
          </a:stretch>
        </p:blipFill>
        <p:spPr bwMode="auto">
          <a:xfrm>
            <a:off x="1590861" y="562056"/>
            <a:ext cx="2048679" cy="1726560"/>
          </a:xfrm>
          <a:prstGeom prst="rect">
            <a:avLst/>
          </a:prstGeom>
          <a:noFill/>
          <a:ln w="9525">
            <a:noFill/>
            <a:miter lim="800000"/>
            <a:headEnd/>
            <a:tailEnd/>
          </a:ln>
        </p:spPr>
      </p:pic>
      <p:sp>
        <p:nvSpPr>
          <p:cNvPr id="8" name="Title 1">
            <a:extLst>
              <a:ext uri="{FF2B5EF4-FFF2-40B4-BE49-F238E27FC236}">
                <a16:creationId xmlns:a16="http://schemas.microsoft.com/office/drawing/2014/main" xmlns="" id="{B7946183-B3C1-4B02-9041-76B601B52A73}"/>
              </a:ext>
            </a:extLst>
          </p:cNvPr>
          <p:cNvSpPr txBox="1">
            <a:spLocks/>
          </p:cNvSpPr>
          <p:nvPr/>
        </p:nvSpPr>
        <p:spPr>
          <a:xfrm>
            <a:off x="3417743" y="684439"/>
            <a:ext cx="4103487" cy="1563461"/>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No Bake </a:t>
            </a:r>
          </a:p>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Cookies</a:t>
            </a:r>
            <a:endParaRPr kumimoji="0" lang="en-US" sz="3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pic>
        <p:nvPicPr>
          <p:cNvPr id="37892" name="Picture 4"/>
          <p:cNvPicPr>
            <a:picLocks noChangeAspect="1" noChangeArrowheads="1"/>
          </p:cNvPicPr>
          <p:nvPr/>
        </p:nvPicPr>
        <p:blipFill>
          <a:blip r:embed="rId3" cstate="print"/>
          <a:srcRect/>
          <a:stretch>
            <a:fillRect/>
          </a:stretch>
        </p:blipFill>
        <p:spPr bwMode="auto">
          <a:xfrm>
            <a:off x="4132293" y="2409825"/>
            <a:ext cx="2959264" cy="1895476"/>
          </a:xfrm>
          <a:prstGeom prst="rect">
            <a:avLst/>
          </a:prstGeom>
          <a:noFill/>
          <a:ln w="9525">
            <a:noFill/>
            <a:miter lim="800000"/>
            <a:headEnd/>
            <a:tailEnd/>
          </a:ln>
        </p:spPr>
      </p:pic>
      <p:sp>
        <p:nvSpPr>
          <p:cNvPr id="9" name="Half Frame 8"/>
          <p:cNvSpPr/>
          <p:nvPr/>
        </p:nvSpPr>
        <p:spPr>
          <a:xfrm rot="16200000">
            <a:off x="4049421" y="4045832"/>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Half Frame 9"/>
          <p:cNvSpPr/>
          <p:nvPr/>
        </p:nvSpPr>
        <p:spPr>
          <a:xfrm>
            <a:off x="4033433" y="2292472"/>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p:nvSpPr>
        <p:spPr>
          <a:xfrm rot="5400000">
            <a:off x="6846039" y="228893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rot="10800000">
            <a:off x="6848666" y="4008771"/>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462964" y="2889293"/>
            <a:ext cx="3345840"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4" name="TextBox 13"/>
          <p:cNvSpPr txBox="1"/>
          <p:nvPr/>
        </p:nvSpPr>
        <p:spPr>
          <a:xfrm>
            <a:off x="592939" y="4896325"/>
            <a:ext cx="7009340"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5" name="TextBox 14"/>
          <p:cNvSpPr txBox="1"/>
          <p:nvPr/>
        </p:nvSpPr>
        <p:spPr>
          <a:xfrm>
            <a:off x="489421" y="2600327"/>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8" name="AutoShape 6"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172607" y="4429662"/>
            <a:ext cx="271462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Chuck </a:t>
            </a:r>
            <a:r>
              <a:rPr lang="en-US" sz="900" i="1" dirty="0" err="1" smtClean="0">
                <a:latin typeface="Helvetica" pitchFamily="34" charset="0"/>
                <a:cs typeface="Helvetica" pitchFamily="34" charset="0"/>
              </a:rPr>
              <a:t>Pilliod</a:t>
            </a:r>
            <a:endParaRPr lang="en-US" sz="900" i="1" dirty="0" smtClean="0">
              <a:latin typeface="Helvetica" pitchFamily="34" charset="0"/>
              <a:cs typeface="Helvetica"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1381619" y="562593"/>
            <a:ext cx="2423637" cy="2197430"/>
          </a:xfrm>
          <a:prstGeom prst="rect">
            <a:avLst/>
          </a:prstGeom>
          <a:noFill/>
          <a:ln w="9525">
            <a:noFill/>
            <a:miter lim="800000"/>
            <a:headEnd/>
            <a:tailEnd/>
          </a:ln>
        </p:spPr>
      </p:pic>
      <p:sp>
        <p:nvSpPr>
          <p:cNvPr id="10" name="Title 1">
            <a:extLst>
              <a:ext uri="{FF2B5EF4-FFF2-40B4-BE49-F238E27FC236}">
                <a16:creationId xmlns:a16="http://schemas.microsoft.com/office/drawing/2014/main" xmlns="" id="{B7946183-B3C1-4B02-9041-76B601B52A73}"/>
              </a:ext>
            </a:extLst>
          </p:cNvPr>
          <p:cNvSpPr txBox="1">
            <a:spLocks/>
          </p:cNvSpPr>
          <p:nvPr/>
        </p:nvSpPr>
        <p:spPr>
          <a:xfrm>
            <a:off x="3449273" y="268014"/>
            <a:ext cx="4103487" cy="1563461"/>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lang="en-US" sz="3800" dirty="0" smtClean="0">
                <a:effectLst>
                  <a:outerShdw blurRad="38100" dist="38100" dir="2700000" algn="tl">
                    <a:srgbClr val="000000">
                      <a:alpha val="43137"/>
                    </a:srgbClr>
                  </a:outerShdw>
                </a:effectLst>
                <a:latin typeface="Brush Script Std" pitchFamily="66" charset="0"/>
                <a:ea typeface="+mj-ea"/>
                <a:cs typeface="+mj-cs"/>
              </a:rPr>
              <a:t>Lemon</a:t>
            </a:r>
            <a:endParaRPr kumimoji="0" lang="en-US" sz="3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Cookies</a:t>
            </a:r>
            <a:endParaRPr kumimoji="0" lang="en-US" sz="3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pic>
        <p:nvPicPr>
          <p:cNvPr id="35845" name="Picture 5"/>
          <p:cNvPicPr>
            <a:picLocks noChangeAspect="1" noChangeArrowheads="1"/>
          </p:cNvPicPr>
          <p:nvPr/>
        </p:nvPicPr>
        <p:blipFill>
          <a:blip r:embed="rId3" cstate="print"/>
          <a:srcRect/>
          <a:stretch>
            <a:fillRect/>
          </a:stretch>
        </p:blipFill>
        <p:spPr bwMode="auto">
          <a:xfrm>
            <a:off x="4224995" y="2138034"/>
            <a:ext cx="2638425" cy="2200275"/>
          </a:xfrm>
          <a:prstGeom prst="rect">
            <a:avLst/>
          </a:prstGeom>
          <a:noFill/>
          <a:ln w="9525">
            <a:noFill/>
            <a:miter lim="800000"/>
            <a:headEnd/>
            <a:tailEnd/>
          </a:ln>
        </p:spPr>
      </p:pic>
      <p:sp>
        <p:nvSpPr>
          <p:cNvPr id="11" name="Half Frame 10"/>
          <p:cNvSpPr/>
          <p:nvPr/>
        </p:nvSpPr>
        <p:spPr>
          <a:xfrm rot="16200000">
            <a:off x="4126277" y="4104014"/>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a:off x="4110290" y="2036329"/>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5400000">
            <a:off x="6599046" y="2013745"/>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10800000">
            <a:off x="6601673" y="4057428"/>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506960" y="2857762"/>
            <a:ext cx="3345840"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495046" y="5243166"/>
            <a:ext cx="7009340"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391528" y="2679154"/>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8" name="AutoShape 6"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121316" y="4414509"/>
            <a:ext cx="290489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Julie Thompson</a:t>
            </a:r>
          </a:p>
        </p:txBody>
      </p:sp>
      <p:pic>
        <p:nvPicPr>
          <p:cNvPr id="9" name="Picture 1"/>
          <p:cNvPicPr>
            <a:picLocks noChangeAspect="1" noChangeArrowheads="1"/>
          </p:cNvPicPr>
          <p:nvPr/>
        </p:nvPicPr>
        <p:blipFill>
          <a:blip r:embed="rId2" cstate="print"/>
          <a:srcRect/>
          <a:stretch>
            <a:fillRect/>
          </a:stretch>
        </p:blipFill>
        <p:spPr bwMode="auto">
          <a:xfrm>
            <a:off x="1804878" y="848299"/>
            <a:ext cx="1933575" cy="2151443"/>
          </a:xfrm>
          <a:prstGeom prst="rect">
            <a:avLst/>
          </a:prstGeom>
          <a:noFill/>
          <a:ln w="9525">
            <a:noFill/>
            <a:miter lim="800000"/>
            <a:headEnd/>
            <a:tailEnd/>
          </a:ln>
        </p:spPr>
      </p:pic>
      <p:sp>
        <p:nvSpPr>
          <p:cNvPr id="10" name="Title 1">
            <a:extLst>
              <a:ext uri="{FF2B5EF4-FFF2-40B4-BE49-F238E27FC236}">
                <a16:creationId xmlns:a16="http://schemas.microsoft.com/office/drawing/2014/main" xmlns="" id="{B7946183-B3C1-4B02-9041-76B601B52A73}"/>
              </a:ext>
            </a:extLst>
          </p:cNvPr>
          <p:cNvSpPr txBox="1">
            <a:spLocks/>
          </p:cNvSpPr>
          <p:nvPr/>
        </p:nvSpPr>
        <p:spPr>
          <a:xfrm>
            <a:off x="3736428" y="441434"/>
            <a:ext cx="3784802" cy="1563461"/>
          </a:xfrm>
          <a:prstGeom prst="rect">
            <a:avLst/>
          </a:prstGeom>
        </p:spPr>
        <p:txBody>
          <a:bodyPr vert="horz" lIns="101882" tIns="50941" rIns="101882" bIns="50941" rtlCol="0" anchor="b">
            <a:noAutofit/>
          </a:bodyPr>
          <a:lstStyle/>
          <a:p>
            <a:pPr marL="0" marR="0" lvl="0" indent="0" algn="ctr" defTabSz="1018824" rtl="0" eaLnBrk="1" fontAlgn="auto" latinLnBrk="0" hangingPunct="1">
              <a:lnSpc>
                <a:spcPct val="100000"/>
              </a:lnSpc>
              <a:spcBef>
                <a:spcPct val="0"/>
              </a:spcBef>
              <a:spcAft>
                <a:spcPts val="0"/>
              </a:spcAft>
              <a:buClrTx/>
              <a:buSzTx/>
              <a:buFontTx/>
              <a:buNone/>
              <a:tabLst/>
              <a:defRPr/>
            </a:pPr>
            <a:r>
              <a:rPr lang="en-US" sz="4000" dirty="0" err="1" smtClean="0">
                <a:effectLst>
                  <a:outerShdw blurRad="38100" dist="38100" dir="2700000" algn="tl">
                    <a:srgbClr val="000000">
                      <a:alpha val="43137"/>
                    </a:srgbClr>
                  </a:outerShdw>
                </a:effectLst>
                <a:latin typeface="Brush Script Std" pitchFamily="66" charset="0"/>
                <a:ea typeface="+mj-ea"/>
                <a:cs typeface="+mj-cs"/>
              </a:rPr>
              <a:t>Brickle</a:t>
            </a:r>
            <a:r>
              <a:rPr lang="en-US" sz="4000" dirty="0" smtClean="0">
                <a:effectLst>
                  <a:outerShdw blurRad="38100" dist="38100" dir="2700000" algn="tl">
                    <a:srgbClr val="000000">
                      <a:alpha val="43137"/>
                    </a:srgbClr>
                  </a:outerShdw>
                </a:effectLst>
                <a:latin typeface="Brush Script Std" pitchFamily="66" charset="0"/>
                <a:ea typeface="+mj-ea"/>
                <a:cs typeface="+mj-cs"/>
              </a:rPr>
              <a:t> Chip</a:t>
            </a:r>
            <a:endParaRPr kumimoji="0" lang="en-US" sz="4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a:p>
            <a:pPr marL="0" marR="0" lvl="0" indent="0" algn="ctr" defTabSz="101882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rPr>
              <a:t>Cookies</a:t>
            </a:r>
            <a:endParaRPr kumimoji="0" lang="en-US" sz="4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rush Script Std" pitchFamily="66" charset="0"/>
              <a:ea typeface="+mj-ea"/>
              <a:cs typeface="+mj-cs"/>
            </a:endParaRPr>
          </a:p>
        </p:txBody>
      </p:sp>
      <p:sp>
        <p:nvSpPr>
          <p:cNvPr id="11" name="Half Frame 10"/>
          <p:cNvSpPr/>
          <p:nvPr/>
        </p:nvSpPr>
        <p:spPr>
          <a:xfrm rot="16200000">
            <a:off x="4049421" y="3964752"/>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a:off x="4033433" y="2211392"/>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Half Frame 12"/>
          <p:cNvSpPr/>
          <p:nvPr/>
        </p:nvSpPr>
        <p:spPr>
          <a:xfrm rot="5400000">
            <a:off x="6846039" y="2207857"/>
            <a:ext cx="320369" cy="368424"/>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Half Frame 13"/>
          <p:cNvSpPr/>
          <p:nvPr/>
        </p:nvSpPr>
        <p:spPr>
          <a:xfrm rot="10800000">
            <a:off x="6848666" y="3927691"/>
            <a:ext cx="320369" cy="368425"/>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321075" y="3772162"/>
            <a:ext cx="3345840"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451050" y="5779194"/>
            <a:ext cx="7009340"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347532" y="3483196"/>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3" y="3653537"/>
            <a:ext cx="2621446" cy="112338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cs typeface="Helvetica" pitchFamily="34" charset="0"/>
              </a:rPr>
              <a:t>1 box of Spice Cake mix</a:t>
            </a:r>
          </a:p>
          <a:p>
            <a:pPr marL="119063"/>
            <a:r>
              <a:rPr lang="en-US" sz="1100" dirty="0" smtClean="0">
                <a:cs typeface="Helvetica" pitchFamily="34" charset="0"/>
              </a:rPr>
              <a:t>½ cup vegetable oil</a:t>
            </a:r>
          </a:p>
          <a:p>
            <a:pPr marL="119063"/>
            <a:r>
              <a:rPr lang="en-US" sz="1100" dirty="0" smtClean="0">
                <a:cs typeface="Helvetica" pitchFamily="34" charset="0"/>
              </a:rPr>
              <a:t>2 eggs (room temperature)</a:t>
            </a:r>
          </a:p>
          <a:p>
            <a:pPr marL="119063"/>
            <a:r>
              <a:rPr lang="en-US" sz="1100" dirty="0" smtClean="0">
                <a:cs typeface="Helvetica" pitchFamily="34" charset="0"/>
              </a:rPr>
              <a:t>2 cups chopped pecans</a:t>
            </a:r>
          </a:p>
          <a:p>
            <a:pPr marL="119063"/>
            <a:r>
              <a:rPr lang="en-US" sz="1100" dirty="0" smtClean="0">
                <a:cs typeface="Helvetica" pitchFamily="34" charset="0"/>
              </a:rPr>
              <a:t>1 jar of Salted Caramel Sauce</a:t>
            </a:r>
          </a:p>
        </p:txBody>
      </p:sp>
      <p:sp>
        <p:nvSpPr>
          <p:cNvPr id="6" name="TextBox 5"/>
          <p:cNvSpPr txBox="1"/>
          <p:nvPr/>
        </p:nvSpPr>
        <p:spPr>
          <a:xfrm>
            <a:off x="627323" y="5175771"/>
            <a:ext cx="6259129"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cs typeface="Helvetica" pitchFamily="34" charset="0"/>
              </a:rPr>
              <a:t>Sift cake mix and add oil.</a:t>
            </a:r>
          </a:p>
          <a:p>
            <a:pPr marL="228600" indent="-228600">
              <a:buFont typeface="+mj-lt"/>
              <a:buAutoNum type="arabicPeriod"/>
            </a:pPr>
            <a:r>
              <a:rPr lang="en-US" sz="1100" dirty="0" smtClean="0">
                <a:cs typeface="Helvetica" pitchFamily="34" charset="0"/>
              </a:rPr>
              <a:t>Add eggs, one at a time; mix thoroughly.</a:t>
            </a:r>
          </a:p>
          <a:p>
            <a:pPr marL="228600" indent="-228600">
              <a:buFont typeface="+mj-lt"/>
              <a:buAutoNum type="arabicPeriod"/>
            </a:pPr>
            <a:r>
              <a:rPr lang="en-US" sz="1100" dirty="0" smtClean="0">
                <a:cs typeface="Helvetica" pitchFamily="34" charset="0"/>
              </a:rPr>
              <a:t>Drop cookie dough onto parchment-lined baking sheets; flatten cookie slightly with fingers.</a:t>
            </a:r>
          </a:p>
          <a:p>
            <a:pPr marL="228600" indent="-228600">
              <a:buFont typeface="+mj-lt"/>
              <a:buAutoNum type="arabicPeriod"/>
            </a:pPr>
            <a:r>
              <a:rPr lang="en-US" sz="1100" dirty="0" smtClean="0">
                <a:cs typeface="Helvetica" pitchFamily="34" charset="0"/>
              </a:rPr>
              <a:t>Bake in preheated 350</a:t>
            </a:r>
            <a:r>
              <a:rPr lang="en-US" sz="1100" dirty="0" smtClean="0"/>
              <a:t> ̊F</a:t>
            </a:r>
            <a:r>
              <a:rPr lang="en-US" sz="1100" dirty="0" smtClean="0">
                <a:cs typeface="Helvetica" pitchFamily="34" charset="0"/>
              </a:rPr>
              <a:t> oven for 10 minutes.</a:t>
            </a:r>
          </a:p>
          <a:p>
            <a:pPr marL="228600" indent="-228600">
              <a:buFont typeface="+mj-lt"/>
              <a:buAutoNum type="arabicPeriod"/>
            </a:pPr>
            <a:r>
              <a:rPr lang="en-US" sz="1100" dirty="0" smtClean="0">
                <a:cs typeface="Helvetica" pitchFamily="34" charset="0"/>
              </a:rPr>
              <a:t>After baking, leave on cookie sheet for 2 minutes before transferring to a wire cooling rack.</a:t>
            </a:r>
          </a:p>
          <a:p>
            <a:pPr marL="228600" indent="-228600">
              <a:buFont typeface="+mj-lt"/>
              <a:buAutoNum type="arabicPeriod"/>
            </a:pPr>
            <a:r>
              <a:rPr lang="en-US" sz="1100" dirty="0" smtClean="0">
                <a:cs typeface="Helvetica" pitchFamily="34" charset="0"/>
              </a:rPr>
              <a:t>After completely cooled, drizzle the top of each cookie with Salted Caramel Sauce. </a:t>
            </a:r>
          </a:p>
        </p:txBody>
      </p:sp>
      <p:sp>
        <p:nvSpPr>
          <p:cNvPr id="20" name="TextBox 19"/>
          <p:cNvSpPr txBox="1"/>
          <p:nvPr/>
        </p:nvSpPr>
        <p:spPr>
          <a:xfrm>
            <a:off x="4762005" y="8153586"/>
            <a:ext cx="2458078"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148919" y="4973665"/>
            <a:ext cx="2770496"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Heather and John Flaherty</a:t>
            </a:r>
          </a:p>
          <a:p>
            <a:pPr algn="ctr"/>
            <a:endParaRPr lang="en-US" sz="900" i="1" dirty="0" smtClean="0">
              <a:latin typeface="Helvetica" pitchFamily="34" charset="0"/>
              <a:cs typeface="Helvetica" pitchFamily="34" charset="0"/>
            </a:endParaRPr>
          </a:p>
        </p:txBody>
      </p:sp>
      <p:sp>
        <p:nvSpPr>
          <p:cNvPr id="25" name="TextBox 24"/>
          <p:cNvSpPr txBox="1"/>
          <p:nvPr/>
        </p:nvSpPr>
        <p:spPr>
          <a:xfrm>
            <a:off x="4800908" y="7861179"/>
            <a:ext cx="2412124" cy="276999"/>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1968  British Green Camaro</a:t>
            </a:r>
            <a:endParaRPr lang="en-US" sz="1600" i="1" dirty="0">
              <a:latin typeface="Helvetica" pitchFamily="34" charset="0"/>
              <a:cs typeface="Helvetica" pitchFamily="34" charset="0"/>
            </a:endParaRPr>
          </a:p>
        </p:txBody>
      </p:sp>
      <p:grpSp>
        <p:nvGrpSpPr>
          <p:cNvPr id="32" name="Group 31"/>
          <p:cNvGrpSpPr/>
          <p:nvPr/>
        </p:nvGrpSpPr>
        <p:grpSpPr>
          <a:xfrm>
            <a:off x="581687" y="6911849"/>
            <a:ext cx="3978361" cy="2600696"/>
            <a:chOff x="320635" y="7042068"/>
            <a:chExt cx="3360716" cy="2196935"/>
          </a:xfrm>
        </p:grpSpPr>
        <p:sp>
          <p:nvSpPr>
            <p:cNvPr id="33" name="Rectangle 32"/>
            <p:cNvSpPr/>
            <p:nvPr/>
          </p:nvSpPr>
          <p:spPr>
            <a:xfrm>
              <a:off x="320635" y="7042068"/>
              <a:ext cx="3360716" cy="219693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Flaherty_68Camaro_revised.jpg"/>
            <p:cNvPicPr>
              <a:picLocks noChangeAspect="1"/>
            </p:cNvPicPr>
            <p:nvPr/>
          </p:nvPicPr>
          <p:blipFill>
            <a:blip r:embed="rId2" cstate="print"/>
            <a:stretch>
              <a:fillRect/>
            </a:stretch>
          </p:blipFill>
          <p:spPr>
            <a:xfrm>
              <a:off x="380010" y="7113319"/>
              <a:ext cx="3224993" cy="2041190"/>
            </a:xfrm>
            <a:prstGeom prst="rect">
              <a:avLst/>
            </a:prstGeom>
          </p:spPr>
        </p:pic>
      </p:grpSp>
      <p:pic>
        <p:nvPicPr>
          <p:cNvPr id="13313" name="Picture 1"/>
          <p:cNvPicPr>
            <a:picLocks noChangeAspect="1" noChangeArrowheads="1"/>
          </p:cNvPicPr>
          <p:nvPr/>
        </p:nvPicPr>
        <p:blipFill>
          <a:blip r:embed="rId3" cstate="print"/>
          <a:srcRect/>
          <a:stretch>
            <a:fillRect/>
          </a:stretch>
        </p:blipFill>
        <p:spPr bwMode="auto">
          <a:xfrm>
            <a:off x="4153395" y="2430050"/>
            <a:ext cx="2743200" cy="2466975"/>
          </a:xfrm>
          <a:prstGeom prst="rect">
            <a:avLst/>
          </a:prstGeom>
          <a:noFill/>
          <a:ln w="9525">
            <a:noFill/>
            <a:miter lim="800000"/>
            <a:headEnd/>
            <a:tailEnd/>
          </a:ln>
        </p:spPr>
      </p:pic>
      <p:sp>
        <p:nvSpPr>
          <p:cNvPr id="44" name="Half Frame 43"/>
          <p:cNvSpPr/>
          <p:nvPr/>
        </p:nvSpPr>
        <p:spPr>
          <a:xfrm rot="16200000">
            <a:off x="4067006" y="4631084"/>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649538" y="2321259"/>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650401" y="4625159"/>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Half Frame 38"/>
          <p:cNvSpPr/>
          <p:nvPr/>
        </p:nvSpPr>
        <p:spPr>
          <a:xfrm>
            <a:off x="4047186" y="2300150"/>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descr="Red package silver ribbon.JPG"/>
          <p:cNvPicPr/>
          <p:nvPr/>
        </p:nvPicPr>
        <p:blipFill>
          <a:blip r:embed="rId4" cstate="print"/>
          <a:stretch>
            <a:fillRect/>
          </a:stretch>
        </p:blipFill>
        <p:spPr>
          <a:xfrm>
            <a:off x="1143000" y="927885"/>
            <a:ext cx="1945336" cy="1996290"/>
          </a:xfrm>
          <a:prstGeom prst="rect">
            <a:avLst/>
          </a:prstGeom>
        </p:spPr>
      </p:pic>
      <p:sp>
        <p:nvSpPr>
          <p:cNvPr id="29" name="TextBox 28"/>
          <p:cNvSpPr txBox="1"/>
          <p:nvPr/>
        </p:nvSpPr>
        <p:spPr>
          <a:xfrm>
            <a:off x="588844" y="3350902"/>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4" name="TextBox 3"/>
          <p:cNvSpPr txBox="1"/>
          <p:nvPr/>
        </p:nvSpPr>
        <p:spPr>
          <a:xfrm>
            <a:off x="3436882" y="561849"/>
            <a:ext cx="4114800" cy="166199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Pecan Spice Cookies with Salted </a:t>
            </a:r>
            <a:endParaRPr lang="en-US" sz="3400" dirty="0" smtClean="0">
              <a:effectLst>
                <a:outerShdw blurRad="38100" dist="38100" dir="2700000" algn="tl">
                  <a:srgbClr val="000000">
                    <a:alpha val="43137"/>
                  </a:srgbClr>
                </a:outerShdw>
              </a:effectLst>
              <a:latin typeface="Brush Script Std" pitchFamily="66" charset="0"/>
              <a:cs typeface="Helvetica" pitchFamily="34" charset="0"/>
            </a:endParaRPr>
          </a:p>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Caramel </a:t>
            </a:r>
            <a:r>
              <a:rPr lang="en-US" sz="3400" dirty="0" smtClean="0">
                <a:effectLst>
                  <a:outerShdw blurRad="38100" dist="38100" dir="2700000" algn="tl">
                    <a:srgbClr val="000000">
                      <a:alpha val="43137"/>
                    </a:srgbClr>
                  </a:outerShdw>
                </a:effectLst>
                <a:latin typeface="Brush Script Std" pitchFamily="66" charset="0"/>
                <a:cs typeface="Helvetica" pitchFamily="34" charset="0"/>
              </a:rPr>
              <a:t>Drizzle</a:t>
            </a:r>
            <a:endParaRPr lang="en-US" sz="3400" dirty="0">
              <a:effectLst>
                <a:outerShdw blurRad="38100" dist="38100" dir="2700000" algn="tl">
                  <a:srgbClr val="000000">
                    <a:alpha val="43137"/>
                  </a:srgbClr>
                </a:outerShdw>
              </a:effectLst>
              <a:latin typeface="Brush Script Std" pitchFamily="66" charset="0"/>
              <a:cs typeface="Helvetic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7324" y="4997641"/>
            <a:ext cx="6259129" cy="1631216"/>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cs typeface="Helvetica" pitchFamily="34" charset="0"/>
              </a:rPr>
              <a:t>Heat oven to </a:t>
            </a:r>
            <a:r>
              <a:rPr lang="en-US" sz="1100" dirty="0" smtClean="0"/>
              <a:t>350 ̊F.</a:t>
            </a:r>
          </a:p>
          <a:p>
            <a:pPr marL="228600" indent="-228600">
              <a:buFont typeface="+mj-lt"/>
              <a:buAutoNum type="arabicPeriod"/>
            </a:pPr>
            <a:r>
              <a:rPr lang="en-US" sz="1100" dirty="0" smtClean="0">
                <a:cs typeface="Helvetica" pitchFamily="34" charset="0"/>
              </a:rPr>
              <a:t>Arrange graham crackers in a single layer on an ungreased 11</a:t>
            </a:r>
            <a:r>
              <a:rPr lang="en-US" sz="1100" dirty="0" smtClean="0">
                <a:latin typeface="Arial"/>
                <a:cs typeface="Arial"/>
              </a:rPr>
              <a:t>″</a:t>
            </a:r>
            <a:r>
              <a:rPr lang="en-US" sz="1100" dirty="0" smtClean="0">
                <a:cs typeface="Helvetica" pitchFamily="34" charset="0"/>
              </a:rPr>
              <a:t> x 17</a:t>
            </a:r>
            <a:r>
              <a:rPr lang="en-US" sz="1100" dirty="0" smtClean="0">
                <a:latin typeface="Arial"/>
                <a:cs typeface="Arial"/>
              </a:rPr>
              <a:t>″</a:t>
            </a:r>
            <a:r>
              <a:rPr lang="en-US" sz="1100" dirty="0" smtClean="0">
                <a:cs typeface="Helvetica" pitchFamily="34" charset="0"/>
              </a:rPr>
              <a:t> cookie sheet.</a:t>
            </a:r>
          </a:p>
          <a:p>
            <a:pPr marL="228600" indent="-228600">
              <a:buFont typeface="+mj-lt"/>
              <a:buAutoNum type="arabicPeriod"/>
            </a:pPr>
            <a:r>
              <a:rPr lang="en-US" sz="1100" dirty="0" smtClean="0">
                <a:cs typeface="Helvetica" pitchFamily="34" charset="0"/>
              </a:rPr>
              <a:t>In a 2-quart saucepan, heat brown sugar and butter to boiling; boil 1 minute, stirring constantly.</a:t>
            </a:r>
          </a:p>
          <a:p>
            <a:pPr marL="228600" indent="-228600">
              <a:buFont typeface="+mj-lt"/>
              <a:buAutoNum type="arabicPeriod"/>
            </a:pPr>
            <a:r>
              <a:rPr lang="en-US" sz="1100" dirty="0" smtClean="0">
                <a:cs typeface="Helvetica" pitchFamily="34" charset="0"/>
              </a:rPr>
              <a:t>Remove from the heat and stir in vanilla.</a:t>
            </a:r>
          </a:p>
          <a:p>
            <a:pPr marL="228600" indent="-228600">
              <a:buFont typeface="+mj-lt"/>
              <a:buAutoNum type="arabicPeriod"/>
            </a:pPr>
            <a:r>
              <a:rPr lang="en-US" sz="1100" dirty="0" smtClean="0">
                <a:cs typeface="Helvetica" pitchFamily="34" charset="0"/>
              </a:rPr>
              <a:t>Pour sugar mixture over crackers; spread evenly. Sprinkle with pecans.</a:t>
            </a:r>
          </a:p>
          <a:p>
            <a:pPr marL="228600" indent="-228600">
              <a:buFont typeface="+mj-lt"/>
              <a:buAutoNum type="arabicPeriod"/>
            </a:pPr>
            <a:r>
              <a:rPr lang="en-US" sz="1100" dirty="0" smtClean="0">
                <a:cs typeface="Helvetica" pitchFamily="34" charset="0"/>
              </a:rPr>
              <a:t>Bake 8 – 10 minutes or until bubbly; cool slightly. </a:t>
            </a:r>
          </a:p>
          <a:p>
            <a:pPr marL="228600" indent="-228600">
              <a:buFont typeface="+mj-lt"/>
              <a:buAutoNum type="arabicPeriod"/>
            </a:pPr>
            <a:r>
              <a:rPr lang="en-US" sz="1100" dirty="0" smtClean="0">
                <a:cs typeface="Helvetica" pitchFamily="34" charset="0"/>
              </a:rPr>
              <a:t>Melt dark chocolate and drizzle over semi-cooled bars.</a:t>
            </a:r>
          </a:p>
          <a:p>
            <a:pPr marL="228600" indent="-228600">
              <a:buFont typeface="+mj-lt"/>
              <a:buAutoNum type="arabicPeriod"/>
            </a:pPr>
            <a:r>
              <a:rPr lang="en-US" sz="1100" dirty="0" smtClean="0">
                <a:cs typeface="Helvetica" pitchFamily="34" charset="0"/>
              </a:rPr>
              <a:t>Cut between graham crackers into bars.</a:t>
            </a:r>
          </a:p>
        </p:txBody>
      </p:sp>
      <p:sp>
        <p:nvSpPr>
          <p:cNvPr id="20" name="TextBox 19"/>
          <p:cNvSpPr txBox="1"/>
          <p:nvPr/>
        </p:nvSpPr>
        <p:spPr>
          <a:xfrm>
            <a:off x="5285931" y="8400182"/>
            <a:ext cx="204145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918857" y="4620175"/>
            <a:ext cx="2980707"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Tim &amp; Theresa Jezeski</a:t>
            </a:r>
          </a:p>
          <a:p>
            <a:pPr algn="ctr"/>
            <a:endParaRPr lang="en-US" sz="900" i="1" dirty="0" smtClean="0">
              <a:latin typeface="Helvetica" pitchFamily="34" charset="0"/>
              <a:cs typeface="Helvetica" pitchFamily="34" charset="0"/>
            </a:endParaRPr>
          </a:p>
        </p:txBody>
      </p:sp>
      <p:sp>
        <p:nvSpPr>
          <p:cNvPr id="4" name="TextBox 3"/>
          <p:cNvSpPr txBox="1"/>
          <p:nvPr/>
        </p:nvSpPr>
        <p:spPr>
          <a:xfrm>
            <a:off x="3764478" y="778268"/>
            <a:ext cx="3099460"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Quick Praline Bars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600720" y="3000210"/>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(14) 2” x 5” bars</a:t>
            </a:r>
          </a:p>
        </p:txBody>
      </p:sp>
      <p:sp>
        <p:nvSpPr>
          <p:cNvPr id="5" name="TextBox 4"/>
          <p:cNvSpPr txBox="1"/>
          <p:nvPr/>
        </p:nvSpPr>
        <p:spPr>
          <a:xfrm>
            <a:off x="630045" y="3390919"/>
            <a:ext cx="2621446" cy="129266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4300"/>
            <a:r>
              <a:rPr lang="en-US" sz="1100" dirty="0" smtClean="0">
                <a:cs typeface="Helvetica" pitchFamily="34" charset="0"/>
              </a:rPr>
              <a:t>14  2</a:t>
            </a:r>
            <a:r>
              <a:rPr lang="en-US" sz="1100" dirty="0" smtClean="0">
                <a:cs typeface="Arial"/>
              </a:rPr>
              <a:t>″</a:t>
            </a:r>
            <a:r>
              <a:rPr lang="en-US" sz="1100" dirty="0" smtClean="0">
                <a:cs typeface="Helvetica" pitchFamily="34" charset="0"/>
              </a:rPr>
              <a:t> x 5</a:t>
            </a:r>
            <a:r>
              <a:rPr lang="en-US" sz="1100" dirty="0" smtClean="0">
                <a:cs typeface="Arial"/>
              </a:rPr>
              <a:t>″ graham crackers</a:t>
            </a:r>
          </a:p>
          <a:p>
            <a:pPr marL="114300"/>
            <a:r>
              <a:rPr lang="en-US" sz="1100" dirty="0" smtClean="0"/>
              <a:t>½ cup packed brown sugar</a:t>
            </a:r>
          </a:p>
          <a:p>
            <a:pPr marL="114300"/>
            <a:r>
              <a:rPr lang="en-US" sz="1100" dirty="0" smtClean="0"/>
              <a:t>½ cup butter or margarine</a:t>
            </a:r>
          </a:p>
          <a:p>
            <a:pPr marL="114300"/>
            <a:r>
              <a:rPr lang="en-US" sz="1100" dirty="0" smtClean="0"/>
              <a:t>½ teaspoon vanilla</a:t>
            </a:r>
          </a:p>
          <a:p>
            <a:pPr marL="114300"/>
            <a:r>
              <a:rPr lang="en-US" sz="1100" dirty="0" smtClean="0"/>
              <a:t>1 cup chopped pecans</a:t>
            </a:r>
          </a:p>
          <a:p>
            <a:pPr marL="114300"/>
            <a:r>
              <a:rPr lang="en-US" sz="1100" dirty="0" smtClean="0"/>
              <a:t>½ cup dark chocolate</a:t>
            </a:r>
            <a:endParaRPr lang="en-US" sz="1100" dirty="0" smtClean="0">
              <a:cs typeface="Helvetica" pitchFamily="34" charset="0"/>
            </a:endParaRPr>
          </a:p>
        </p:txBody>
      </p:sp>
      <p:pic>
        <p:nvPicPr>
          <p:cNvPr id="18" name="Picture 17" descr="Ornaments on sprig.JPG"/>
          <p:cNvPicPr/>
          <p:nvPr/>
        </p:nvPicPr>
        <p:blipFill>
          <a:blip r:embed="rId2" cstate="print"/>
          <a:stretch>
            <a:fillRect/>
          </a:stretch>
        </p:blipFill>
        <p:spPr>
          <a:xfrm>
            <a:off x="1328428" y="456334"/>
            <a:ext cx="2525981" cy="2193969"/>
          </a:xfrm>
          <a:prstGeom prst="rect">
            <a:avLst/>
          </a:prstGeom>
        </p:spPr>
      </p:pic>
      <p:sp>
        <p:nvSpPr>
          <p:cNvPr id="19" name="TextBox 18"/>
          <p:cNvSpPr txBox="1"/>
          <p:nvPr/>
        </p:nvSpPr>
        <p:spPr>
          <a:xfrm>
            <a:off x="5153891" y="7795685"/>
            <a:ext cx="2269774" cy="523220"/>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Synergy Green </a:t>
            </a:r>
          </a:p>
          <a:p>
            <a:pPr algn="ctr"/>
            <a:r>
              <a:rPr lang="en-US" sz="1600" i="1" dirty="0" smtClean="0">
                <a:latin typeface="Helvetica" pitchFamily="34" charset="0"/>
                <a:cs typeface="Helvetica" pitchFamily="34" charset="0"/>
              </a:rPr>
              <a:t>“Synergy”</a:t>
            </a:r>
            <a:endParaRPr lang="en-US" sz="1600" i="1" dirty="0">
              <a:latin typeface="Helvetica" pitchFamily="34" charset="0"/>
              <a:cs typeface="Helvetica" pitchFamily="34" charset="0"/>
            </a:endParaRPr>
          </a:p>
        </p:txBody>
      </p:sp>
      <p:grpSp>
        <p:nvGrpSpPr>
          <p:cNvPr id="22" name="Group 21"/>
          <p:cNvGrpSpPr/>
          <p:nvPr/>
        </p:nvGrpSpPr>
        <p:grpSpPr>
          <a:xfrm>
            <a:off x="427512" y="7507060"/>
            <a:ext cx="4463040" cy="1626921"/>
            <a:chOff x="213756" y="7778339"/>
            <a:chExt cx="4821382" cy="1757548"/>
          </a:xfrm>
        </p:grpSpPr>
        <p:sp>
          <p:nvSpPr>
            <p:cNvPr id="23" name="Rectangle 22"/>
            <p:cNvSpPr/>
            <p:nvPr/>
          </p:nvSpPr>
          <p:spPr>
            <a:xfrm>
              <a:off x="213756" y="7778339"/>
              <a:ext cx="4821382" cy="17575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Synergy.jpg"/>
            <p:cNvPicPr>
              <a:picLocks noChangeAspect="1"/>
            </p:cNvPicPr>
            <p:nvPr/>
          </p:nvPicPr>
          <p:blipFill>
            <a:blip r:embed="rId3" cstate="print"/>
            <a:stretch>
              <a:fillRect/>
            </a:stretch>
          </p:blipFill>
          <p:spPr>
            <a:xfrm>
              <a:off x="325270" y="7899985"/>
              <a:ext cx="4638675" cy="1524000"/>
            </a:xfrm>
            <a:prstGeom prst="rect">
              <a:avLst/>
            </a:prstGeom>
          </p:spPr>
        </p:pic>
      </p:grpSp>
      <p:pic>
        <p:nvPicPr>
          <p:cNvPr id="12289" name="Picture 1"/>
          <p:cNvPicPr>
            <a:picLocks noChangeAspect="1" noChangeArrowheads="1"/>
          </p:cNvPicPr>
          <p:nvPr/>
        </p:nvPicPr>
        <p:blipFill>
          <a:blip r:embed="rId4" cstate="print"/>
          <a:srcRect/>
          <a:stretch>
            <a:fillRect/>
          </a:stretch>
        </p:blipFill>
        <p:spPr bwMode="auto">
          <a:xfrm>
            <a:off x="3966358" y="1950960"/>
            <a:ext cx="2920405" cy="2573537"/>
          </a:xfrm>
          <a:prstGeom prst="rect">
            <a:avLst/>
          </a:prstGeom>
          <a:noFill/>
          <a:ln w="9525">
            <a:noFill/>
            <a:miter lim="800000"/>
            <a:headEnd/>
            <a:tailEnd/>
          </a:ln>
        </p:spPr>
      </p:pic>
      <p:sp>
        <p:nvSpPr>
          <p:cNvPr id="44" name="Half Frame 43"/>
          <p:cNvSpPr/>
          <p:nvPr/>
        </p:nvSpPr>
        <p:spPr>
          <a:xfrm rot="16200000">
            <a:off x="3895435" y="4269091"/>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621535" y="1810832"/>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641448" y="425210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Half Frame 38"/>
          <p:cNvSpPr/>
          <p:nvPr/>
        </p:nvSpPr>
        <p:spPr>
          <a:xfrm>
            <a:off x="3834356" y="1857084"/>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2572885"/>
            <a:ext cx="2858951" cy="2646878"/>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t>1 ½ cups butter</a:t>
            </a:r>
          </a:p>
          <a:p>
            <a:pPr marL="119063"/>
            <a:r>
              <a:rPr lang="en-US" sz="1100" dirty="0" smtClean="0"/>
              <a:t>1 ½ cups granulated sugar</a:t>
            </a:r>
          </a:p>
          <a:p>
            <a:pPr marL="119063"/>
            <a:r>
              <a:rPr lang="en-US" sz="1100" dirty="0" smtClean="0"/>
              <a:t>1 ½ cups brown sugar</a:t>
            </a:r>
          </a:p>
          <a:p>
            <a:pPr marL="119063"/>
            <a:r>
              <a:rPr lang="en-US" sz="1100" dirty="0" smtClean="0"/>
              <a:t>3 eggs</a:t>
            </a:r>
          </a:p>
          <a:p>
            <a:pPr marL="119063"/>
            <a:r>
              <a:rPr lang="en-US" sz="1100" dirty="0" smtClean="0"/>
              <a:t>1 teaspoon vanilla</a:t>
            </a:r>
          </a:p>
          <a:p>
            <a:pPr marL="119063"/>
            <a:r>
              <a:rPr lang="en-US" sz="1100" dirty="0" smtClean="0"/>
              <a:t>3 cups flour</a:t>
            </a:r>
          </a:p>
          <a:p>
            <a:pPr marL="119063"/>
            <a:r>
              <a:rPr lang="en-US" sz="1100" dirty="0" smtClean="0"/>
              <a:t> 1 ½ teaspoons baking powder</a:t>
            </a:r>
          </a:p>
          <a:p>
            <a:pPr marL="119063"/>
            <a:r>
              <a:rPr lang="en-US" sz="1100" dirty="0" smtClean="0"/>
              <a:t>1 ½ teaspoons baking soda</a:t>
            </a:r>
          </a:p>
          <a:p>
            <a:pPr marL="119063"/>
            <a:r>
              <a:rPr lang="en-US" sz="1100" dirty="0" smtClean="0"/>
              <a:t>¾ teaspoon salt</a:t>
            </a:r>
          </a:p>
          <a:p>
            <a:pPr marL="119063"/>
            <a:r>
              <a:rPr lang="en-US" sz="1100" dirty="0" smtClean="0"/>
              <a:t>3 cups old-fashioned oats</a:t>
            </a:r>
          </a:p>
          <a:p>
            <a:pPr marL="119063"/>
            <a:r>
              <a:rPr lang="en-US" sz="1100" dirty="0" smtClean="0"/>
              <a:t>3 cups Corn Flakes</a:t>
            </a:r>
          </a:p>
          <a:p>
            <a:pPr marL="119063"/>
            <a:r>
              <a:rPr lang="en-US" sz="1100" dirty="0" smtClean="0"/>
              <a:t>1 ½ cups coconut flakes</a:t>
            </a:r>
          </a:p>
          <a:p>
            <a:pPr marL="119063"/>
            <a:r>
              <a:rPr lang="en-US" sz="1100" dirty="0" smtClean="0"/>
              <a:t>1 ½ cups golden raisins</a:t>
            </a:r>
          </a:p>
          <a:p>
            <a:pPr marL="119063"/>
            <a:r>
              <a:rPr lang="en-US" sz="1100" dirty="0" smtClean="0"/>
              <a:t>1 ½ cups chopped pecans</a:t>
            </a:r>
          </a:p>
        </p:txBody>
      </p:sp>
      <p:sp>
        <p:nvSpPr>
          <p:cNvPr id="6" name="TextBox 5"/>
          <p:cNvSpPr txBox="1"/>
          <p:nvPr/>
        </p:nvSpPr>
        <p:spPr>
          <a:xfrm>
            <a:off x="567946" y="5270773"/>
            <a:ext cx="6259129" cy="146193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350 ̊F.</a:t>
            </a:r>
          </a:p>
          <a:p>
            <a:pPr marL="228600" lvl="0" indent="-228600">
              <a:buFont typeface="+mj-lt"/>
              <a:buAutoNum type="arabicPeriod"/>
            </a:pPr>
            <a:r>
              <a:rPr lang="en-US" sz="1100" dirty="0" smtClean="0"/>
              <a:t>Cream together butter and sugars.</a:t>
            </a:r>
          </a:p>
          <a:p>
            <a:pPr marL="228600" lvl="0" indent="-228600">
              <a:buFont typeface="+mj-lt"/>
              <a:buAutoNum type="arabicPeriod"/>
            </a:pPr>
            <a:r>
              <a:rPr lang="en-US" sz="1100" dirty="0" smtClean="0"/>
              <a:t>Add vanilla and eggs to butter mixture and cream together.</a:t>
            </a:r>
          </a:p>
          <a:p>
            <a:pPr marL="228600" lvl="0" indent="-228600">
              <a:buFont typeface="+mj-lt"/>
              <a:buAutoNum type="arabicPeriod"/>
            </a:pPr>
            <a:r>
              <a:rPr lang="en-US" sz="1100" dirty="0" smtClean="0"/>
              <a:t>In separate bowl, mix flour, baking powder, baking soda, and salt together.</a:t>
            </a:r>
          </a:p>
          <a:p>
            <a:pPr marL="228600" lvl="0" indent="-228600">
              <a:buFont typeface="+mj-lt"/>
              <a:buAutoNum type="arabicPeriod"/>
            </a:pPr>
            <a:r>
              <a:rPr lang="en-US" sz="1100" dirty="0" smtClean="0"/>
              <a:t>In another bowl mix the oats, Corn Flakes, coconut flakes, raisins, and pecans with your hands.</a:t>
            </a:r>
          </a:p>
          <a:p>
            <a:pPr marL="228600" lvl="0" indent="-228600">
              <a:buFont typeface="+mj-lt"/>
              <a:buAutoNum type="arabicPeriod"/>
            </a:pPr>
            <a:r>
              <a:rPr lang="en-US" sz="1100" dirty="0" smtClean="0"/>
              <a:t>Combine the butter, flour, and oats mixtures with your hands (I burned out two mixers!)</a:t>
            </a:r>
          </a:p>
          <a:p>
            <a:pPr marL="228600" lvl="0" indent="-228600">
              <a:buFont typeface="+mj-lt"/>
              <a:buAutoNum type="arabicPeriod"/>
            </a:pPr>
            <a:r>
              <a:rPr lang="en-US" sz="1100" dirty="0" smtClean="0"/>
              <a:t>Spoon onto baking sheet and bake at 350 ̊F for 11 minutes.</a:t>
            </a:r>
            <a:endParaRPr lang="en-US" sz="1100" dirty="0"/>
          </a:p>
        </p:txBody>
      </p:sp>
      <p:sp>
        <p:nvSpPr>
          <p:cNvPr id="20" name="TextBox 19"/>
          <p:cNvSpPr txBox="1"/>
          <p:nvPr/>
        </p:nvSpPr>
        <p:spPr>
          <a:xfrm>
            <a:off x="5305647" y="8064295"/>
            <a:ext cx="1754372"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852678" y="5047166"/>
            <a:ext cx="3167247"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Roy &amp; Gwin Kessler</a:t>
            </a:r>
          </a:p>
          <a:p>
            <a:pPr algn="ctr"/>
            <a:endParaRPr lang="en-US" sz="900" i="1" dirty="0" smtClean="0">
              <a:latin typeface="Helvetica" pitchFamily="34" charset="0"/>
              <a:cs typeface="Helvetica" pitchFamily="34" charset="0"/>
            </a:endParaRPr>
          </a:p>
        </p:txBody>
      </p:sp>
      <p:grpSp>
        <p:nvGrpSpPr>
          <p:cNvPr id="35" name="Group 34"/>
          <p:cNvGrpSpPr/>
          <p:nvPr/>
        </p:nvGrpSpPr>
        <p:grpSpPr>
          <a:xfrm>
            <a:off x="326483" y="7305630"/>
            <a:ext cx="4655128" cy="1880860"/>
            <a:chOff x="190005" y="7196447"/>
            <a:chExt cx="4655128" cy="1880860"/>
          </a:xfrm>
        </p:grpSpPr>
        <p:sp>
          <p:nvSpPr>
            <p:cNvPr id="33" name="Rectangle 32"/>
            <p:cNvSpPr/>
            <p:nvPr/>
          </p:nvSpPr>
          <p:spPr>
            <a:xfrm>
              <a:off x="190005" y="7196447"/>
              <a:ext cx="4655128" cy="188086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344383" y="7327077"/>
              <a:ext cx="4402305" cy="1657252"/>
            </a:xfrm>
            <a:prstGeom prst="rect">
              <a:avLst/>
            </a:prstGeom>
            <a:noFill/>
            <a:ln w="9525">
              <a:noFill/>
              <a:miter lim="800000"/>
              <a:headEnd/>
              <a:tailEnd/>
            </a:ln>
          </p:spPr>
        </p:pic>
      </p:grpSp>
      <p:sp>
        <p:nvSpPr>
          <p:cNvPr id="29" name="TextBox 28"/>
          <p:cNvSpPr txBox="1"/>
          <p:nvPr/>
        </p:nvSpPr>
        <p:spPr>
          <a:xfrm>
            <a:off x="600719" y="2377126"/>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6-7 dozen</a:t>
            </a:r>
          </a:p>
        </p:txBody>
      </p:sp>
      <p:sp>
        <p:nvSpPr>
          <p:cNvPr id="32" name="TextBox 31"/>
          <p:cNvSpPr txBox="1"/>
          <p:nvPr/>
        </p:nvSpPr>
        <p:spPr>
          <a:xfrm>
            <a:off x="5326912" y="7554058"/>
            <a:ext cx="1722474" cy="461665"/>
          </a:xfrm>
          <a:prstGeom prst="rect">
            <a:avLst/>
          </a:prstGeom>
          <a:noFill/>
          <a:ln w="63500" cmpd="thinThick">
            <a:solidFill>
              <a:srgbClr val="CC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2014 Camaro</a:t>
            </a:r>
          </a:p>
          <a:p>
            <a:pPr algn="ctr"/>
            <a:r>
              <a:rPr lang="en-US" sz="1200" i="1" dirty="0" smtClean="0">
                <a:latin typeface="Helvetica" pitchFamily="34" charset="0"/>
                <a:cs typeface="Helvetica" pitchFamily="34" charset="0"/>
              </a:rPr>
              <a:t>Crystal Red</a:t>
            </a:r>
            <a:endParaRPr lang="en-US" sz="1200" i="1" dirty="0">
              <a:latin typeface="Helvetica" pitchFamily="34" charset="0"/>
              <a:cs typeface="Helvetica" pitchFamily="34" charset="0"/>
            </a:endParaRPr>
          </a:p>
        </p:txBody>
      </p:sp>
      <p:sp>
        <p:nvSpPr>
          <p:cNvPr id="4" name="TextBox 3"/>
          <p:cNvSpPr txBox="1"/>
          <p:nvPr/>
        </p:nvSpPr>
        <p:spPr>
          <a:xfrm>
            <a:off x="3081646" y="753494"/>
            <a:ext cx="4690754"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Mom Kessler’s </a:t>
            </a:r>
            <a:endParaRPr lang="en-US" sz="3600" dirty="0" smtClean="0">
              <a:effectLst>
                <a:outerShdw blurRad="38100" dist="38100" dir="2700000" algn="tl">
                  <a:srgbClr val="000000">
                    <a:alpha val="43137"/>
                  </a:srgbClr>
                </a:outerShdw>
              </a:effectLst>
              <a:latin typeface="Brush Script Std" pitchFamily="66" charset="0"/>
              <a:cs typeface="Helvetica" pitchFamily="34" charset="0"/>
            </a:endParaRP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Ranger </a:t>
            </a: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3867150" y="2109789"/>
            <a:ext cx="3152774" cy="2840698"/>
          </a:xfrm>
          <a:prstGeom prst="rect">
            <a:avLst/>
          </a:prstGeom>
          <a:noFill/>
          <a:ln w="9525">
            <a:noFill/>
            <a:miter lim="800000"/>
            <a:headEnd/>
            <a:tailEnd/>
          </a:ln>
        </p:spPr>
      </p:pic>
      <p:sp>
        <p:nvSpPr>
          <p:cNvPr id="44" name="Half Frame 43"/>
          <p:cNvSpPr/>
          <p:nvPr/>
        </p:nvSpPr>
        <p:spPr>
          <a:xfrm rot="16200000">
            <a:off x="3815525" y="4687662"/>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758720" y="2004680"/>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738675" y="4629520"/>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Half Frame 38"/>
          <p:cNvSpPr/>
          <p:nvPr/>
        </p:nvSpPr>
        <p:spPr>
          <a:xfrm>
            <a:off x="3758569" y="2035549"/>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18" descr="Snow globe.JPG"/>
          <p:cNvPicPr/>
          <p:nvPr/>
        </p:nvPicPr>
        <p:blipFill>
          <a:blip r:embed="rId4" cstate="print"/>
          <a:stretch>
            <a:fillRect/>
          </a:stretch>
        </p:blipFill>
        <p:spPr>
          <a:xfrm>
            <a:off x="1145968" y="261255"/>
            <a:ext cx="2202874" cy="21463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2620388"/>
            <a:ext cx="2977705" cy="230832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r>
              <a:rPr lang="en-US" sz="1100" b="1" dirty="0" smtClean="0"/>
              <a:t>Cookie:</a:t>
            </a:r>
            <a:r>
              <a:rPr lang="en-US" sz="1100" dirty="0" smtClean="0"/>
              <a:t/>
            </a:r>
            <a:br>
              <a:rPr lang="en-US" sz="1100" dirty="0" smtClean="0"/>
            </a:br>
            <a:r>
              <a:rPr lang="en-US" sz="1100" dirty="0" smtClean="0"/>
              <a:t>1 cup butter, softened</a:t>
            </a:r>
            <a:br>
              <a:rPr lang="en-US" sz="1100" dirty="0" smtClean="0"/>
            </a:br>
            <a:r>
              <a:rPr lang="en-US" sz="1100" dirty="0" smtClean="0"/>
              <a:t>¾  cup white sugar</a:t>
            </a:r>
            <a:br>
              <a:rPr lang="en-US" sz="1100" dirty="0" smtClean="0"/>
            </a:br>
            <a:r>
              <a:rPr lang="en-US" sz="1100" dirty="0" smtClean="0"/>
              <a:t>1 egg, beaten</a:t>
            </a:r>
            <a:br>
              <a:rPr lang="en-US" sz="1100" dirty="0" smtClean="0"/>
            </a:br>
            <a:r>
              <a:rPr lang="en-US" sz="1100" dirty="0" smtClean="0"/>
              <a:t>3 cups all purpose flour</a:t>
            </a:r>
            <a:br>
              <a:rPr lang="en-US" sz="1100" dirty="0" smtClean="0"/>
            </a:br>
            <a:r>
              <a:rPr lang="en-US" sz="1100" dirty="0" smtClean="0"/>
              <a:t>¼  teaspoon salt</a:t>
            </a:r>
            <a:br>
              <a:rPr lang="en-US" sz="1100" dirty="0" smtClean="0"/>
            </a:br>
            <a:r>
              <a:rPr lang="en-US" sz="1100" dirty="0" smtClean="0"/>
              <a:t>½  cup crushed peppermint candy canes</a:t>
            </a:r>
          </a:p>
          <a:p>
            <a:r>
              <a:rPr lang="en-US" sz="1100" dirty="0" smtClean="0"/>
              <a:t/>
            </a:r>
            <a:br>
              <a:rPr lang="en-US" sz="1100" dirty="0" smtClean="0"/>
            </a:br>
            <a:r>
              <a:rPr lang="en-US" sz="1100" b="1" dirty="0" smtClean="0"/>
              <a:t>Glaze:</a:t>
            </a:r>
            <a:r>
              <a:rPr lang="en-US" sz="1100" dirty="0" smtClean="0"/>
              <a:t/>
            </a:r>
            <a:br>
              <a:rPr lang="en-US" sz="1100" dirty="0" smtClean="0"/>
            </a:br>
            <a:r>
              <a:rPr lang="en-US" sz="1100" dirty="0" smtClean="0"/>
              <a:t>¾  cup confectioners’ sugar</a:t>
            </a:r>
            <a:br>
              <a:rPr lang="en-US" sz="1100" dirty="0" smtClean="0"/>
            </a:br>
            <a:r>
              <a:rPr lang="en-US" sz="1100" dirty="0" smtClean="0"/>
              <a:t>5 teaspoons warm water</a:t>
            </a:r>
            <a:br>
              <a:rPr lang="en-US" sz="1100" dirty="0" smtClean="0"/>
            </a:br>
            <a:r>
              <a:rPr lang="en-US" sz="1100" dirty="0" smtClean="0"/>
              <a:t>2 tablespoons crushed peppermint candy canes</a:t>
            </a:r>
            <a:endParaRPr lang="en-US" sz="1100" dirty="0" smtClean="0">
              <a:cs typeface="Helvetica" pitchFamily="34" charset="0"/>
            </a:endParaRPr>
          </a:p>
        </p:txBody>
      </p:sp>
      <p:sp>
        <p:nvSpPr>
          <p:cNvPr id="6" name="TextBox 5"/>
          <p:cNvSpPr txBox="1"/>
          <p:nvPr/>
        </p:nvSpPr>
        <p:spPr>
          <a:xfrm>
            <a:off x="639198" y="5009516"/>
            <a:ext cx="6259129" cy="2139047"/>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AutoNum type="arabicPeriod"/>
            </a:pPr>
            <a:r>
              <a:rPr lang="en-US" sz="1100" dirty="0" smtClean="0"/>
              <a:t>Preheat oven to 350 ̊F. </a:t>
            </a:r>
          </a:p>
          <a:p>
            <a:pPr marL="228600" indent="-228600">
              <a:buAutoNum type="arabicPeriod"/>
            </a:pPr>
            <a:r>
              <a:rPr lang="en-US" sz="1100" dirty="0" smtClean="0"/>
              <a:t>Beat the butter and white sugar with an electric mixer in a large bowl until smooth. </a:t>
            </a:r>
          </a:p>
          <a:p>
            <a:pPr marL="228600" indent="-228600">
              <a:buAutoNum type="arabicPeriod"/>
            </a:pPr>
            <a:r>
              <a:rPr lang="en-US" sz="1100" dirty="0" smtClean="0"/>
              <a:t>Beat egg into butter mixture until completely incorporated. Mix flour and salt into the butter mixture until just incorporated. </a:t>
            </a:r>
          </a:p>
          <a:p>
            <a:pPr marL="228600" indent="-228600">
              <a:buAutoNum type="arabicPeriod"/>
            </a:pPr>
            <a:r>
              <a:rPr lang="en-US" sz="1100" dirty="0" smtClean="0"/>
              <a:t>Fold crushed candy canes into the batter, mixing just enough to evenly combine. </a:t>
            </a:r>
          </a:p>
          <a:p>
            <a:pPr marL="228600" indent="-228600">
              <a:buAutoNum type="arabicPeriod"/>
            </a:pPr>
            <a:r>
              <a:rPr lang="en-US" sz="1100" dirty="0" smtClean="0"/>
              <a:t>Roll  dough into balls 1 tablespoon at a time, arrange on baking sheets.</a:t>
            </a:r>
          </a:p>
          <a:p>
            <a:pPr marL="228600" indent="-228600">
              <a:buAutoNum type="arabicPeriod"/>
            </a:pPr>
            <a:r>
              <a:rPr lang="en-US" sz="1100" dirty="0" smtClean="0"/>
              <a:t>Bake in the preheated oven until firm, 8 - 10 minutes. Allow cookies to cool on the baking sheet for 1 minute before removing to a wire rack to cool completely.</a:t>
            </a:r>
          </a:p>
          <a:p>
            <a:pPr marL="228600" indent="-228600">
              <a:buAutoNum type="arabicPeriod"/>
            </a:pPr>
            <a:r>
              <a:rPr lang="en-US" sz="1100" dirty="0" smtClean="0"/>
              <a:t>Whisk confectioners’ sugar and warm water together in a small bowl until  you have a smooth icing.</a:t>
            </a:r>
          </a:p>
          <a:p>
            <a:pPr marL="228600" indent="-228600">
              <a:buAutoNum type="arabicPeriod"/>
            </a:pPr>
            <a:r>
              <a:rPr lang="en-US" sz="1100" dirty="0" smtClean="0"/>
              <a:t>Dip top of each cookie in the icing. Top with additional crushed candy cane, if desired. Set aside to let the icing dry, at least 5 minutes.</a:t>
            </a:r>
            <a:endParaRPr lang="en-US" sz="1100" dirty="0" smtClean="0">
              <a:cs typeface="Helvetica" pitchFamily="34" charset="0"/>
            </a:endParaRPr>
          </a:p>
        </p:txBody>
      </p:sp>
      <p:sp>
        <p:nvSpPr>
          <p:cNvPr id="20" name="TextBox 19"/>
          <p:cNvSpPr txBox="1"/>
          <p:nvPr/>
        </p:nvSpPr>
        <p:spPr>
          <a:xfrm>
            <a:off x="5011387" y="8665865"/>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943073" y="8075578"/>
            <a:ext cx="2603696" cy="492443"/>
          </a:xfrm>
          <a:prstGeom prst="rect">
            <a:avLst/>
          </a:prstGeom>
          <a:noFill/>
          <a:ln w="63500" cmpd="thinThick">
            <a:solidFill>
              <a:srgbClr val="FF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2015 Red Rock Metallic Convertible</a:t>
            </a:r>
          </a:p>
          <a:p>
            <a:pPr algn="ctr"/>
            <a:r>
              <a:rPr lang="en-US" sz="1400" i="1" dirty="0" smtClean="0">
                <a:latin typeface="Helvetica" pitchFamily="34" charset="0"/>
                <a:cs typeface="Helvetica" pitchFamily="34" charset="0"/>
              </a:rPr>
              <a:t>“Cinnamon”</a:t>
            </a:r>
            <a:endParaRPr lang="en-US" sz="1400" i="1" dirty="0">
              <a:latin typeface="Helvetica" pitchFamily="34" charset="0"/>
              <a:cs typeface="Helvetica" pitchFamily="34" charset="0"/>
            </a:endParaRPr>
          </a:p>
        </p:txBody>
      </p:sp>
      <p:grpSp>
        <p:nvGrpSpPr>
          <p:cNvPr id="21" name="Group 20"/>
          <p:cNvGrpSpPr/>
          <p:nvPr/>
        </p:nvGrpSpPr>
        <p:grpSpPr>
          <a:xfrm>
            <a:off x="866898" y="7386392"/>
            <a:ext cx="3947339" cy="2293853"/>
            <a:chOff x="133349" y="7077075"/>
            <a:chExt cx="3933825" cy="2286000"/>
          </a:xfrm>
        </p:grpSpPr>
        <p:sp>
          <p:nvSpPr>
            <p:cNvPr id="22" name="Rectangle 21"/>
            <p:cNvSpPr/>
            <p:nvPr/>
          </p:nvSpPr>
          <p:spPr>
            <a:xfrm>
              <a:off x="133349" y="7077075"/>
              <a:ext cx="3933825" cy="22860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onnie_20161026_090449.jpg"/>
            <p:cNvPicPr>
              <a:picLocks noChangeAspect="1"/>
            </p:cNvPicPr>
            <p:nvPr/>
          </p:nvPicPr>
          <p:blipFill>
            <a:blip r:embed="rId2" cstate="print"/>
            <a:stretch>
              <a:fillRect/>
            </a:stretch>
          </p:blipFill>
          <p:spPr>
            <a:xfrm>
              <a:off x="171451" y="7124700"/>
              <a:ext cx="3852332" cy="2166937"/>
            </a:xfrm>
            <a:prstGeom prst="rect">
              <a:avLst/>
            </a:prstGeom>
          </p:spPr>
        </p:pic>
      </p:grpSp>
      <p:sp>
        <p:nvSpPr>
          <p:cNvPr id="29" name="TextBox 28"/>
          <p:cNvSpPr txBox="1"/>
          <p:nvPr/>
        </p:nvSpPr>
        <p:spPr>
          <a:xfrm>
            <a:off x="565092" y="2400879"/>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17" name="TextBox 16"/>
          <p:cNvSpPr txBox="1"/>
          <p:nvPr/>
        </p:nvSpPr>
        <p:spPr>
          <a:xfrm>
            <a:off x="3780430" y="4607773"/>
            <a:ext cx="3111689"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Bonnie &amp; Louis Pfleckl</a:t>
            </a:r>
          </a:p>
          <a:p>
            <a:pPr algn="ctr"/>
            <a:endParaRPr lang="en-US" sz="900" i="1" dirty="0" smtClean="0">
              <a:latin typeface="Helvetica" pitchFamily="34" charset="0"/>
              <a:cs typeface="Helvetica" pitchFamily="34" charset="0"/>
            </a:endParaRPr>
          </a:p>
        </p:txBody>
      </p:sp>
      <p:sp>
        <p:nvSpPr>
          <p:cNvPr id="4" name="TextBox 3"/>
          <p:cNvSpPr txBox="1"/>
          <p:nvPr/>
        </p:nvSpPr>
        <p:spPr>
          <a:xfrm>
            <a:off x="3081646" y="743382"/>
            <a:ext cx="4690754"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Peppermint </a:t>
            </a:r>
            <a:endParaRPr lang="en-US" sz="3600" dirty="0" smtClean="0">
              <a:effectLst>
                <a:outerShdw blurRad="38100" dist="38100" dir="2700000" algn="tl">
                  <a:srgbClr val="000000">
                    <a:alpha val="43137"/>
                  </a:srgbClr>
                </a:outerShdw>
              </a:effectLst>
              <a:latin typeface="Brush Script Std" pitchFamily="66" charset="0"/>
              <a:cs typeface="Helvetica" pitchFamily="34" charset="0"/>
            </a:endParaRP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Holiday </a:t>
            </a:r>
            <a:r>
              <a:rPr lang="en-US" sz="36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4" name="Picture 23" descr="Candy cane with gold ribbon.JPG"/>
          <p:cNvPicPr/>
          <p:nvPr/>
        </p:nvPicPr>
        <p:blipFill>
          <a:blip r:embed="rId3" cstate="print"/>
          <a:stretch>
            <a:fillRect/>
          </a:stretch>
        </p:blipFill>
        <p:spPr>
          <a:xfrm>
            <a:off x="1543793" y="476745"/>
            <a:ext cx="1925568" cy="1951945"/>
          </a:xfrm>
          <a:prstGeom prst="rect">
            <a:avLst/>
          </a:prstGeom>
        </p:spPr>
      </p:pic>
      <p:pic>
        <p:nvPicPr>
          <p:cNvPr id="10244" name="Picture 4" descr="Image result for peppermint snowball cookies"/>
          <p:cNvPicPr>
            <a:picLocks noChangeAspect="1" noChangeArrowheads="1"/>
          </p:cNvPicPr>
          <p:nvPr/>
        </p:nvPicPr>
        <p:blipFill>
          <a:blip r:embed="rId4" cstate="print"/>
          <a:srcRect/>
          <a:stretch>
            <a:fillRect/>
          </a:stretch>
        </p:blipFill>
        <p:spPr bwMode="auto">
          <a:xfrm>
            <a:off x="3811979" y="2076698"/>
            <a:ext cx="3072452" cy="2447720"/>
          </a:xfrm>
          <a:prstGeom prst="rect">
            <a:avLst/>
          </a:prstGeom>
          <a:noFill/>
        </p:spPr>
      </p:pic>
      <p:sp>
        <p:nvSpPr>
          <p:cNvPr id="44" name="Half Frame 43"/>
          <p:cNvSpPr/>
          <p:nvPr/>
        </p:nvSpPr>
        <p:spPr>
          <a:xfrm rot="16200000">
            <a:off x="3724239" y="4271442"/>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Half Frame 38"/>
          <p:cNvSpPr/>
          <p:nvPr/>
        </p:nvSpPr>
        <p:spPr>
          <a:xfrm>
            <a:off x="3689257" y="1983135"/>
            <a:ext cx="341708" cy="39296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609659" y="197721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Half Frame 25"/>
          <p:cNvSpPr/>
          <p:nvPr/>
        </p:nvSpPr>
        <p:spPr>
          <a:xfrm rot="10800000">
            <a:off x="6641288" y="4262324"/>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495" y="2354295"/>
            <a:ext cx="3345840" cy="2308324"/>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100" dirty="0" smtClean="0">
                <a:cs typeface="Helvetica" pitchFamily="34" charset="0"/>
              </a:rPr>
              <a:t>1 cup brown sugar</a:t>
            </a:r>
          </a:p>
          <a:p>
            <a:pPr marL="119063"/>
            <a:r>
              <a:rPr lang="en-US" sz="1100" dirty="0" smtClean="0">
                <a:cs typeface="Helvetica" pitchFamily="34" charset="0"/>
              </a:rPr>
              <a:t>1 cup granulated sugar</a:t>
            </a:r>
          </a:p>
          <a:p>
            <a:pPr marL="119063"/>
            <a:r>
              <a:rPr lang="en-US" sz="1100" dirty="0" smtClean="0">
                <a:cs typeface="Helvetica" pitchFamily="34" charset="0"/>
              </a:rPr>
              <a:t>½ cup butter</a:t>
            </a:r>
          </a:p>
          <a:p>
            <a:pPr marL="119063"/>
            <a:r>
              <a:rPr lang="en-US" sz="1100" dirty="0" smtClean="0">
                <a:cs typeface="Helvetica" pitchFamily="34" charset="0"/>
              </a:rPr>
              <a:t>½ cup oil</a:t>
            </a:r>
          </a:p>
          <a:p>
            <a:pPr marL="119063"/>
            <a:r>
              <a:rPr lang="en-US" sz="1100" dirty="0" smtClean="0">
                <a:cs typeface="Helvetica" pitchFamily="34" charset="0"/>
              </a:rPr>
              <a:t>2 eggs</a:t>
            </a:r>
          </a:p>
          <a:p>
            <a:pPr marL="119063"/>
            <a:r>
              <a:rPr lang="en-US" sz="1100" dirty="0" smtClean="0">
                <a:cs typeface="Helvetica" pitchFamily="34" charset="0"/>
              </a:rPr>
              <a:t>1 teaspoon baking soda</a:t>
            </a:r>
          </a:p>
          <a:p>
            <a:pPr marL="119063"/>
            <a:r>
              <a:rPr lang="en-US" sz="1100" dirty="0" smtClean="0">
                <a:cs typeface="Helvetica" pitchFamily="34" charset="0"/>
              </a:rPr>
              <a:t>1 teaspoon salt</a:t>
            </a:r>
          </a:p>
          <a:p>
            <a:pPr marL="119063"/>
            <a:r>
              <a:rPr lang="en-US" sz="1100" dirty="0" smtClean="0">
                <a:cs typeface="Helvetica" pitchFamily="34" charset="0"/>
              </a:rPr>
              <a:t>1 teaspoon baking powder</a:t>
            </a:r>
          </a:p>
          <a:p>
            <a:pPr marL="119063"/>
            <a:r>
              <a:rPr lang="en-US" sz="1100" dirty="0" smtClean="0">
                <a:cs typeface="Helvetica" pitchFamily="34" charset="0"/>
              </a:rPr>
              <a:t>1 teaspoon vanilla</a:t>
            </a:r>
          </a:p>
          <a:p>
            <a:pPr marL="119063"/>
            <a:r>
              <a:rPr lang="en-US" sz="1100" dirty="0" smtClean="0">
                <a:cs typeface="Helvetica" pitchFamily="34" charset="0"/>
              </a:rPr>
              <a:t>3 cups flour</a:t>
            </a:r>
          </a:p>
          <a:p>
            <a:pPr marL="119063"/>
            <a:r>
              <a:rPr lang="en-US" sz="1100" dirty="0" smtClean="0">
                <a:cs typeface="Helvetica" pitchFamily="34" charset="0"/>
              </a:rPr>
              <a:t>½ cup sprinkles (or mini chocolate chips)</a:t>
            </a:r>
          </a:p>
          <a:p>
            <a:pPr marL="119063"/>
            <a:r>
              <a:rPr lang="en-US" sz="1100" dirty="0" smtClean="0">
                <a:cs typeface="Helvetica" pitchFamily="34" charset="0"/>
              </a:rPr>
              <a:t>1 cup M&amp;Ms</a:t>
            </a:r>
          </a:p>
        </p:txBody>
      </p:sp>
      <p:sp>
        <p:nvSpPr>
          <p:cNvPr id="6" name="TextBox 5"/>
          <p:cNvSpPr txBox="1"/>
          <p:nvPr/>
        </p:nvSpPr>
        <p:spPr>
          <a:xfrm>
            <a:off x="496694" y="4753368"/>
            <a:ext cx="4478791" cy="146193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cs typeface="Helvetica" pitchFamily="34" charset="0"/>
              </a:rPr>
              <a:t>Preheat oven to </a:t>
            </a:r>
            <a:r>
              <a:rPr lang="en-US" sz="1100" dirty="0" smtClean="0"/>
              <a:t>350°F.</a:t>
            </a:r>
          </a:p>
          <a:p>
            <a:pPr marL="228600" indent="-228600">
              <a:buFont typeface="+mj-lt"/>
              <a:buAutoNum type="arabicPeriod"/>
            </a:pPr>
            <a:r>
              <a:rPr lang="en-US" sz="1100" dirty="0" smtClean="0">
                <a:cs typeface="Helvetica" pitchFamily="34" charset="0"/>
              </a:rPr>
              <a:t>Cream butter, oil, and sugars.</a:t>
            </a:r>
          </a:p>
          <a:p>
            <a:pPr marL="228600" indent="-228600">
              <a:buFont typeface="+mj-lt"/>
              <a:buAutoNum type="arabicPeriod"/>
            </a:pPr>
            <a:r>
              <a:rPr lang="en-US" sz="1100" dirty="0" smtClean="0">
                <a:cs typeface="Helvetica" pitchFamily="34" charset="0"/>
              </a:rPr>
              <a:t>Add eggs and beat until fluffy.</a:t>
            </a:r>
          </a:p>
          <a:p>
            <a:pPr marL="228600" indent="-228600">
              <a:buFont typeface="+mj-lt"/>
              <a:buAutoNum type="arabicPeriod"/>
            </a:pPr>
            <a:r>
              <a:rPr lang="en-US" sz="1100" dirty="0" smtClean="0">
                <a:cs typeface="Helvetica" pitchFamily="34" charset="0"/>
              </a:rPr>
              <a:t>Add baking soda, salt, baking powder, vanilla, and flour. Mix well.</a:t>
            </a:r>
          </a:p>
          <a:p>
            <a:pPr marL="228600" indent="-228600">
              <a:buFont typeface="+mj-lt"/>
              <a:buAutoNum type="arabicPeriod"/>
            </a:pPr>
            <a:r>
              <a:rPr lang="en-US" sz="1100" dirty="0" smtClean="0">
                <a:cs typeface="Helvetica" pitchFamily="34" charset="0"/>
              </a:rPr>
              <a:t>Fold in sprinkles. Use cookie scoop to put on dough on greased cookie trays. Top each cookie with 4-5 M&amp;Ms.</a:t>
            </a:r>
          </a:p>
          <a:p>
            <a:pPr marL="228600" indent="-228600">
              <a:buFont typeface="+mj-lt"/>
              <a:buAutoNum type="arabicPeriod"/>
            </a:pPr>
            <a:r>
              <a:rPr lang="en-US" sz="1100" dirty="0" smtClean="0">
                <a:cs typeface="Helvetica" pitchFamily="34" charset="0"/>
              </a:rPr>
              <a:t>Bake for 7-8 minutes. Cool completely.</a:t>
            </a:r>
          </a:p>
        </p:txBody>
      </p:sp>
      <p:sp>
        <p:nvSpPr>
          <p:cNvPr id="20" name="TextBox 19"/>
          <p:cNvSpPr txBox="1"/>
          <p:nvPr/>
        </p:nvSpPr>
        <p:spPr>
          <a:xfrm>
            <a:off x="5050465" y="7958179"/>
            <a:ext cx="241359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61907" y="845930"/>
            <a:ext cx="4210493" cy="707886"/>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Brush Script Std" pitchFamily="66" charset="0"/>
                <a:cs typeface="Helvetica" pitchFamily="34" charset="0"/>
              </a:rPr>
              <a:t>Ken’s Delights</a:t>
            </a:r>
            <a:endParaRPr lang="en-US" sz="40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9" name="TextBox 28"/>
          <p:cNvSpPr txBox="1"/>
          <p:nvPr/>
        </p:nvSpPr>
        <p:spPr>
          <a:xfrm>
            <a:off x="490664" y="2099713"/>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36 cookies</a:t>
            </a:r>
          </a:p>
        </p:txBody>
      </p:sp>
      <p:sp>
        <p:nvSpPr>
          <p:cNvPr id="23" name="TextBox 22"/>
          <p:cNvSpPr txBox="1"/>
          <p:nvPr/>
        </p:nvSpPr>
        <p:spPr>
          <a:xfrm>
            <a:off x="4298868" y="4913898"/>
            <a:ext cx="272972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Ken &amp; </a:t>
            </a:r>
            <a:r>
              <a:rPr lang="en-US" sz="900" i="1" dirty="0" err="1" smtClean="0">
                <a:latin typeface="Helvetica" pitchFamily="34" charset="0"/>
                <a:cs typeface="Helvetica" pitchFamily="34" charset="0"/>
              </a:rPr>
              <a:t>DawnSnodgrass</a:t>
            </a:r>
            <a:endParaRPr lang="en-US" sz="900" i="1" dirty="0" smtClean="0">
              <a:latin typeface="Helvetica" pitchFamily="34" charset="0"/>
              <a:cs typeface="Helvetica" pitchFamily="34" charset="0"/>
            </a:endParaRPr>
          </a:p>
        </p:txBody>
      </p:sp>
      <p:grpSp>
        <p:nvGrpSpPr>
          <p:cNvPr id="24" name="Group 23"/>
          <p:cNvGrpSpPr/>
          <p:nvPr/>
        </p:nvGrpSpPr>
        <p:grpSpPr>
          <a:xfrm>
            <a:off x="552892" y="6622151"/>
            <a:ext cx="4082903" cy="2562446"/>
            <a:chOff x="595422" y="6645350"/>
            <a:chExt cx="4082903" cy="2562446"/>
          </a:xfrm>
        </p:grpSpPr>
        <p:sp>
          <p:nvSpPr>
            <p:cNvPr id="33" name="Rectangle 32"/>
            <p:cNvSpPr/>
            <p:nvPr/>
          </p:nvSpPr>
          <p:spPr>
            <a:xfrm>
              <a:off x="595422" y="6645350"/>
              <a:ext cx="4082903" cy="2562446"/>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cstate="print"/>
            <a:srcRect/>
            <a:stretch>
              <a:fillRect/>
            </a:stretch>
          </p:blipFill>
          <p:spPr bwMode="auto">
            <a:xfrm>
              <a:off x="681470" y="6730411"/>
              <a:ext cx="3871259" cy="2388892"/>
            </a:xfrm>
            <a:prstGeom prst="rect">
              <a:avLst/>
            </a:prstGeom>
            <a:noFill/>
            <a:ln w="9525">
              <a:noFill/>
              <a:miter lim="800000"/>
              <a:headEnd/>
              <a:tailEnd/>
            </a:ln>
          </p:spPr>
        </p:pic>
      </p:grpSp>
      <p:sp>
        <p:nvSpPr>
          <p:cNvPr id="25" name="TextBox 24"/>
          <p:cNvSpPr txBox="1"/>
          <p:nvPr/>
        </p:nvSpPr>
        <p:spPr>
          <a:xfrm>
            <a:off x="5103628" y="7378524"/>
            <a:ext cx="2339163" cy="523220"/>
          </a:xfrm>
          <a:prstGeom prst="rect">
            <a:avLst/>
          </a:prstGeom>
          <a:noFill/>
          <a:ln w="63500" cmpd="thinThick">
            <a:solidFill>
              <a:srgbClr val="B2B2B2"/>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2011 Chevy Camaro SS2</a:t>
            </a:r>
          </a:p>
          <a:p>
            <a:pPr algn="ctr"/>
            <a:r>
              <a:rPr lang="en-US" sz="1600" i="1" dirty="0" smtClean="0">
                <a:latin typeface="Helvetica" pitchFamily="34" charset="0"/>
                <a:cs typeface="Helvetica" pitchFamily="34" charset="0"/>
              </a:rPr>
              <a:t>“Night Fury”</a:t>
            </a:r>
            <a:endParaRPr lang="en-US" sz="1600" i="1" dirty="0">
              <a:latin typeface="Helvetica" pitchFamily="34" charset="0"/>
              <a:cs typeface="Helvetica" pitchFamily="34" charset="0"/>
            </a:endParaRPr>
          </a:p>
        </p:txBody>
      </p:sp>
      <p:pic>
        <p:nvPicPr>
          <p:cNvPr id="22" name="Picture 21" descr="Christmas candles.JPG"/>
          <p:cNvPicPr/>
          <p:nvPr/>
        </p:nvPicPr>
        <p:blipFill>
          <a:blip r:embed="rId3" cstate="print"/>
          <a:stretch>
            <a:fillRect/>
          </a:stretch>
        </p:blipFill>
        <p:spPr>
          <a:xfrm>
            <a:off x="1888065" y="202437"/>
            <a:ext cx="2219436" cy="2386384"/>
          </a:xfrm>
          <a:prstGeom prst="rect">
            <a:avLst/>
          </a:prstGeom>
        </p:spPr>
      </p:pic>
      <p:sp>
        <p:nvSpPr>
          <p:cNvPr id="6146" name="AutoShape 2" descr="Christmas M&amp;M Mini Cookies - These bite-sized Christmas Cookies are a fun take on a classic Chocolate Chip Cookie and look so Christmas-y with the Red &amp; Green M&amp;M's. You'll family will beg for more of these small but delicious Christmas treats. Follow us for more yummy Christmas Food Ideas."/>
          <p:cNvSpPr>
            <a:spLocks noChangeAspect="1" noChangeArrowheads="1"/>
          </p:cNvSpPr>
          <p:nvPr/>
        </p:nvSpPr>
        <p:spPr bwMode="auto">
          <a:xfrm>
            <a:off x="155575" y="-2057400"/>
            <a:ext cx="6477000" cy="4286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Christmas M&amp;M Mini Cookies - These bite-sized Christmas Cookies are a fun take on a classic Chocolate Chip Cookie and look so Christmas-y with the Red &amp; Green M&amp;M's. You'll family will beg for more of these small but delicious Christmas treats. Follow us for more yummy Christmas Food Ideas."/>
          <p:cNvSpPr>
            <a:spLocks noChangeAspect="1" noChangeArrowheads="1"/>
          </p:cNvSpPr>
          <p:nvPr/>
        </p:nvSpPr>
        <p:spPr bwMode="auto">
          <a:xfrm>
            <a:off x="155575" y="-2057400"/>
            <a:ext cx="6477000" cy="4286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Related image"/>
          <p:cNvSpPr>
            <a:spLocks noChangeAspect="1" noChangeArrowheads="1"/>
          </p:cNvSpPr>
          <p:nvPr/>
        </p:nvSpPr>
        <p:spPr bwMode="auto">
          <a:xfrm>
            <a:off x="155575" y="-2011363"/>
            <a:ext cx="63436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2" name="AutoShape 8" descr="Related image"/>
          <p:cNvSpPr>
            <a:spLocks noChangeAspect="1" noChangeArrowheads="1"/>
          </p:cNvSpPr>
          <p:nvPr/>
        </p:nvSpPr>
        <p:spPr bwMode="auto">
          <a:xfrm>
            <a:off x="155575" y="-2011363"/>
            <a:ext cx="63436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4" name="AutoShape 10" descr="Related image"/>
          <p:cNvSpPr>
            <a:spLocks noChangeAspect="1" noChangeArrowheads="1"/>
          </p:cNvSpPr>
          <p:nvPr/>
        </p:nvSpPr>
        <p:spPr bwMode="auto">
          <a:xfrm>
            <a:off x="155575" y="-2011363"/>
            <a:ext cx="63436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6" name="AutoShape 12" descr="Related image"/>
          <p:cNvSpPr>
            <a:spLocks noChangeAspect="1" noChangeArrowheads="1"/>
          </p:cNvSpPr>
          <p:nvPr/>
        </p:nvSpPr>
        <p:spPr bwMode="auto">
          <a:xfrm>
            <a:off x="155575" y="-2011363"/>
            <a:ext cx="2800350" cy="4200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7" name="Picture 13"/>
          <p:cNvPicPr>
            <a:picLocks noChangeAspect="1" noChangeArrowheads="1"/>
          </p:cNvPicPr>
          <p:nvPr/>
        </p:nvPicPr>
        <p:blipFill>
          <a:blip r:embed="rId4" cstate="print"/>
          <a:srcRect/>
          <a:stretch>
            <a:fillRect/>
          </a:stretch>
        </p:blipFill>
        <p:spPr bwMode="auto">
          <a:xfrm>
            <a:off x="4319713" y="1768992"/>
            <a:ext cx="2695575" cy="3076575"/>
          </a:xfrm>
          <a:prstGeom prst="rect">
            <a:avLst/>
          </a:prstGeom>
          <a:noFill/>
          <a:ln w="9525">
            <a:noFill/>
            <a:miter lim="800000"/>
            <a:headEnd/>
            <a:tailEnd/>
          </a:ln>
        </p:spPr>
      </p:pic>
      <p:sp>
        <p:nvSpPr>
          <p:cNvPr id="27" name="Half Frame 26"/>
          <p:cNvSpPr/>
          <p:nvPr/>
        </p:nvSpPr>
        <p:spPr>
          <a:xfrm rot="16200000">
            <a:off x="4292302" y="4581303"/>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782154" y="4578675"/>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754095" y="164969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4216859" y="1668460"/>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5981" y="4458557"/>
            <a:ext cx="6615935" cy="1800493"/>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lvl="0" indent="-228600">
              <a:buFont typeface="+mj-lt"/>
              <a:buAutoNum type="arabicPeriod"/>
            </a:pPr>
            <a:r>
              <a:rPr lang="en-US" sz="1100" dirty="0" smtClean="0"/>
              <a:t>Preheat oven to 375 ̊F.</a:t>
            </a:r>
          </a:p>
          <a:p>
            <a:pPr marL="228600" lvl="0" indent="-228600">
              <a:buFont typeface="+mj-lt"/>
              <a:buAutoNum type="arabicPeriod"/>
            </a:pPr>
            <a:r>
              <a:rPr lang="en-US" sz="1100" dirty="0" smtClean="0"/>
              <a:t>Combine flour, baking soda, and salt in small bowl. </a:t>
            </a:r>
          </a:p>
          <a:p>
            <a:pPr marL="228600" lvl="0" indent="-228600">
              <a:buFont typeface="+mj-lt"/>
              <a:buAutoNum type="arabicPeriod"/>
            </a:pPr>
            <a:r>
              <a:rPr lang="en-US" sz="1100" dirty="0" smtClean="0"/>
              <a:t>Beat butter, granulated sugar, brown sugar, and vanilla extract in large mixer bowl until creamy.</a:t>
            </a:r>
          </a:p>
          <a:p>
            <a:pPr marL="228600" lvl="0" indent="-228600">
              <a:buFont typeface="+mj-lt"/>
              <a:buAutoNum type="arabicPeriod"/>
            </a:pPr>
            <a:r>
              <a:rPr lang="en-US" sz="1100" dirty="0" smtClean="0"/>
              <a:t>Add eggs, one at a time, beating well after each addition. </a:t>
            </a:r>
          </a:p>
          <a:p>
            <a:pPr marL="228600" lvl="0" indent="-228600">
              <a:buFont typeface="+mj-lt"/>
              <a:buAutoNum type="arabicPeriod"/>
            </a:pPr>
            <a:r>
              <a:rPr lang="en-US" sz="1100" dirty="0" smtClean="0"/>
              <a:t>Gradually beat in flour mixture. </a:t>
            </a:r>
          </a:p>
          <a:p>
            <a:pPr marL="228600" lvl="0" indent="-228600">
              <a:buFont typeface="+mj-lt"/>
              <a:buAutoNum type="arabicPeriod"/>
            </a:pPr>
            <a:r>
              <a:rPr lang="en-US" sz="1100" dirty="0" smtClean="0"/>
              <a:t>Stir in morsels and nuts. </a:t>
            </a:r>
          </a:p>
          <a:p>
            <a:pPr marL="228600" lvl="0" indent="-228600">
              <a:buFont typeface="+mj-lt"/>
              <a:buAutoNum type="arabicPeriod"/>
            </a:pPr>
            <a:r>
              <a:rPr lang="en-US" sz="1100" dirty="0" smtClean="0"/>
              <a:t>Drop by rounded tablespoon onto ungreased baking sheets. </a:t>
            </a:r>
          </a:p>
          <a:p>
            <a:pPr marL="228600" lvl="0" indent="-228600">
              <a:buFont typeface="+mj-lt"/>
              <a:buAutoNum type="arabicPeriod"/>
            </a:pPr>
            <a:r>
              <a:rPr lang="en-US" sz="1100" dirty="0" smtClean="0"/>
              <a:t>Bake for 9 to 11 minutes or until golden brown. </a:t>
            </a:r>
          </a:p>
          <a:p>
            <a:pPr marL="228600" lvl="0" indent="-228600">
              <a:buFont typeface="+mj-lt"/>
              <a:buAutoNum type="arabicPeriod"/>
            </a:pPr>
            <a:r>
              <a:rPr lang="en-US" sz="1100" dirty="0" smtClean="0"/>
              <a:t>Cool on baking sheets for 2 minutes; remove to wire racks to cool completely.</a:t>
            </a:r>
            <a:endParaRPr lang="en-US" sz="1100" dirty="0"/>
          </a:p>
        </p:txBody>
      </p:sp>
      <p:sp>
        <p:nvSpPr>
          <p:cNvPr id="20" name="TextBox 19"/>
          <p:cNvSpPr txBox="1"/>
          <p:nvPr/>
        </p:nvSpPr>
        <p:spPr>
          <a:xfrm>
            <a:off x="4990121" y="8002643"/>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499730" y="6602818"/>
            <a:ext cx="4199861" cy="27432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2" cstate="print"/>
          <a:srcRect/>
          <a:stretch>
            <a:fillRect/>
          </a:stretch>
        </p:blipFill>
        <p:spPr bwMode="auto">
          <a:xfrm>
            <a:off x="616689" y="6725670"/>
            <a:ext cx="3997843" cy="2518693"/>
          </a:xfrm>
          <a:prstGeom prst="rect">
            <a:avLst/>
          </a:prstGeom>
          <a:noFill/>
          <a:ln w="9525">
            <a:noFill/>
            <a:miter lim="800000"/>
            <a:headEnd/>
            <a:tailEnd/>
          </a:ln>
        </p:spPr>
      </p:pic>
      <p:sp>
        <p:nvSpPr>
          <p:cNvPr id="4" name="TextBox 3"/>
          <p:cNvSpPr txBox="1"/>
          <p:nvPr/>
        </p:nvSpPr>
        <p:spPr>
          <a:xfrm>
            <a:off x="3561907" y="793458"/>
            <a:ext cx="4210493" cy="113877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Chocolate Chip </a:t>
            </a:r>
            <a:endParaRPr lang="en-US" sz="3400" dirty="0" smtClean="0">
              <a:effectLst>
                <a:outerShdw blurRad="38100" dist="38100" dir="2700000" algn="tl">
                  <a:srgbClr val="000000">
                    <a:alpha val="43137"/>
                  </a:srgbClr>
                </a:outerShdw>
              </a:effectLst>
              <a:latin typeface="Brush Script Std" pitchFamily="66" charset="0"/>
              <a:cs typeface="Helvetica" pitchFamily="34" charset="0"/>
            </a:endParaRPr>
          </a:p>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Walnut Cookies</a:t>
            </a:r>
            <a:endParaRPr lang="en-US" sz="3400" dirty="0">
              <a:effectLst>
                <a:outerShdw blurRad="38100" dist="38100" dir="2700000" algn="tl">
                  <a:srgbClr val="000000">
                    <a:alpha val="43137"/>
                  </a:srgbClr>
                </a:outerShdw>
              </a:effectLst>
              <a:latin typeface="Brush Script Std" pitchFamily="66" charset="0"/>
              <a:cs typeface="Helvetica" pitchFamily="34" charset="0"/>
            </a:endParaRPr>
          </a:p>
        </p:txBody>
      </p:sp>
      <p:grpSp>
        <p:nvGrpSpPr>
          <p:cNvPr id="2" name="Group 25"/>
          <p:cNvGrpSpPr/>
          <p:nvPr/>
        </p:nvGrpSpPr>
        <p:grpSpPr>
          <a:xfrm>
            <a:off x="3794178" y="1909555"/>
            <a:ext cx="3542258" cy="2604522"/>
            <a:chOff x="3783546" y="1643742"/>
            <a:chExt cx="3542258" cy="2604522"/>
          </a:xfrm>
        </p:grpSpPr>
        <p:sp>
          <p:nvSpPr>
            <p:cNvPr id="23" name="TextBox 22"/>
            <p:cNvSpPr txBox="1"/>
            <p:nvPr/>
          </p:nvSpPr>
          <p:spPr>
            <a:xfrm>
              <a:off x="3900906" y="3878932"/>
              <a:ext cx="3285461"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Dee Troutt</a:t>
              </a:r>
            </a:p>
          </p:txBody>
        </p:sp>
        <p:pic>
          <p:nvPicPr>
            <p:cNvPr id="11266" name="Picture 2"/>
            <p:cNvPicPr>
              <a:picLocks noChangeAspect="1" noChangeArrowheads="1"/>
            </p:cNvPicPr>
            <p:nvPr/>
          </p:nvPicPr>
          <p:blipFill>
            <a:blip r:embed="rId3" cstate="print"/>
            <a:srcRect/>
            <a:stretch>
              <a:fillRect/>
            </a:stretch>
          </p:blipFill>
          <p:spPr bwMode="auto">
            <a:xfrm>
              <a:off x="3898699" y="1743739"/>
              <a:ext cx="3341557" cy="2083981"/>
            </a:xfrm>
            <a:prstGeom prst="rect">
              <a:avLst/>
            </a:prstGeom>
            <a:noFill/>
            <a:ln w="9525">
              <a:noFill/>
              <a:miter lim="800000"/>
              <a:headEnd/>
              <a:tailEnd/>
            </a:ln>
          </p:spPr>
        </p:pic>
        <p:sp>
          <p:nvSpPr>
            <p:cNvPr id="27" name="Half Frame 26"/>
            <p:cNvSpPr/>
            <p:nvPr/>
          </p:nvSpPr>
          <p:spPr>
            <a:xfrm rot="16200000">
              <a:off x="3844635" y="3566931"/>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969784" y="166875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97843" y="3551183"/>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Half Frame 31"/>
            <p:cNvSpPr/>
            <p:nvPr/>
          </p:nvSpPr>
          <p:spPr>
            <a:xfrm>
              <a:off x="3783546" y="1643742"/>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 name="TextBox 4"/>
          <p:cNvSpPr txBox="1"/>
          <p:nvPr/>
        </p:nvSpPr>
        <p:spPr>
          <a:xfrm>
            <a:off x="377905" y="2285804"/>
            <a:ext cx="3345840" cy="2139047"/>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7475"/>
            <a:r>
              <a:rPr lang="en-US" sz="1100" dirty="0" smtClean="0"/>
              <a:t>2 ¼ cups flour</a:t>
            </a:r>
          </a:p>
          <a:p>
            <a:pPr marL="117475"/>
            <a:r>
              <a:rPr lang="en-US" sz="1100" dirty="0" smtClean="0"/>
              <a:t>1 teaspoon baking soda</a:t>
            </a:r>
          </a:p>
          <a:p>
            <a:pPr marL="117475"/>
            <a:r>
              <a:rPr lang="en-US" sz="1100" dirty="0" smtClean="0"/>
              <a:t>1 teaspoon salt</a:t>
            </a:r>
          </a:p>
          <a:p>
            <a:pPr marL="117475"/>
            <a:r>
              <a:rPr lang="en-US" sz="1100" dirty="0" smtClean="0"/>
              <a:t>1 cup (2 sticks) butter, softened</a:t>
            </a:r>
          </a:p>
          <a:p>
            <a:pPr marL="117475"/>
            <a:r>
              <a:rPr lang="en-US" sz="1100" dirty="0" smtClean="0"/>
              <a:t>¾ cup packed brown sugar</a:t>
            </a:r>
          </a:p>
          <a:p>
            <a:pPr marL="117475"/>
            <a:r>
              <a:rPr lang="en-US" sz="1100" dirty="0" smtClean="0"/>
              <a:t>¾ cup granulated sugar</a:t>
            </a:r>
          </a:p>
          <a:p>
            <a:pPr marL="117475"/>
            <a:r>
              <a:rPr lang="en-US" sz="1100" dirty="0" smtClean="0"/>
              <a:t>1 teaspoon vanilla extract</a:t>
            </a:r>
          </a:p>
          <a:p>
            <a:pPr marL="117475"/>
            <a:r>
              <a:rPr lang="en-US" sz="1100" dirty="0" smtClean="0"/>
              <a:t>2 large eggs</a:t>
            </a:r>
          </a:p>
          <a:p>
            <a:pPr marL="117475"/>
            <a:r>
              <a:rPr lang="en-US" sz="1100" dirty="0" smtClean="0"/>
              <a:t>2 cups Nestle’ Toll House Semi-Sweet Chocolate Morsels</a:t>
            </a:r>
          </a:p>
          <a:p>
            <a:pPr marL="117475"/>
            <a:r>
              <a:rPr lang="en-US" sz="1100" dirty="0" smtClean="0"/>
              <a:t>1 cup chopped nuts</a:t>
            </a:r>
            <a:endParaRPr lang="en-US" sz="1100" dirty="0"/>
          </a:p>
        </p:txBody>
      </p:sp>
      <p:sp>
        <p:nvSpPr>
          <p:cNvPr id="21" name="TextBox 20"/>
          <p:cNvSpPr txBox="1"/>
          <p:nvPr/>
        </p:nvSpPr>
        <p:spPr>
          <a:xfrm>
            <a:off x="5013231" y="7505009"/>
            <a:ext cx="2304332" cy="461665"/>
          </a:xfrm>
          <a:prstGeom prst="rect">
            <a:avLst/>
          </a:prstGeom>
          <a:noFill/>
          <a:ln w="63500" cmpd="thinThick">
            <a:solidFill>
              <a:srgbClr val="C0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Crystal Red </a:t>
            </a:r>
            <a:r>
              <a:rPr lang="en-US" sz="1200" i="1" dirty="0" err="1" smtClean="0">
                <a:latin typeface="Helvetica" pitchFamily="34" charset="0"/>
                <a:cs typeface="Helvetica" pitchFamily="34" charset="0"/>
              </a:rPr>
              <a:t>Tintcoat</a:t>
            </a:r>
            <a:r>
              <a:rPr lang="en-US" sz="1200" i="1" dirty="0" smtClean="0">
                <a:latin typeface="Helvetica" pitchFamily="34" charset="0"/>
                <a:cs typeface="Helvetica" pitchFamily="34" charset="0"/>
              </a:rPr>
              <a:t> Camaro ZL1</a:t>
            </a:r>
            <a:endParaRPr lang="en-US" sz="1600" i="1" dirty="0">
              <a:latin typeface="Helvetica" pitchFamily="34" charset="0"/>
              <a:cs typeface="Helvetica" pitchFamily="34" charset="0"/>
            </a:endParaRPr>
          </a:p>
        </p:txBody>
      </p:sp>
      <p:pic>
        <p:nvPicPr>
          <p:cNvPr id="25" name="Picture 24" descr="Red ornament gold star.jpg"/>
          <p:cNvPicPr/>
          <p:nvPr/>
        </p:nvPicPr>
        <p:blipFill>
          <a:blip r:embed="rId4" cstate="print"/>
          <a:stretch>
            <a:fillRect/>
          </a:stretch>
        </p:blipFill>
        <p:spPr>
          <a:xfrm>
            <a:off x="1735036" y="175221"/>
            <a:ext cx="1892728" cy="1879209"/>
          </a:xfrm>
          <a:prstGeom prst="rect">
            <a:avLst/>
          </a:prstGeom>
        </p:spPr>
      </p:pic>
      <p:sp>
        <p:nvSpPr>
          <p:cNvPr id="29" name="TextBox 28"/>
          <p:cNvSpPr txBox="1"/>
          <p:nvPr/>
        </p:nvSpPr>
        <p:spPr>
          <a:xfrm>
            <a:off x="414993" y="1486475"/>
            <a:ext cx="1897856" cy="784830"/>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5 dozen</a:t>
            </a:r>
          </a:p>
          <a:p>
            <a:endParaRPr lang="en-US" sz="900" dirty="0" smtClean="0">
              <a:latin typeface="Helvetica" pitchFamily="34" charset="0"/>
              <a:cs typeface="Helvetica" pitchFamily="34" charset="0"/>
            </a:endParaRPr>
          </a:p>
          <a:p>
            <a:r>
              <a:rPr lang="en-US" sz="900" dirty="0" smtClean="0">
                <a:latin typeface="Helvetica" pitchFamily="34" charset="0"/>
                <a:cs typeface="Helvetica" pitchFamily="34" charset="0"/>
              </a:rPr>
              <a:t>Active time: 25 minutes</a:t>
            </a:r>
          </a:p>
          <a:p>
            <a:r>
              <a:rPr lang="en-US" sz="900" dirty="0" smtClean="0">
                <a:latin typeface="Helvetica" pitchFamily="34" charset="0"/>
                <a:cs typeface="Helvetica" pitchFamily="34" charset="0"/>
              </a:rPr>
              <a:t>Total time: 40 minutes</a:t>
            </a:r>
          </a:p>
          <a:p>
            <a:endParaRPr lang="en-US" sz="900" dirty="0" smtClean="0">
              <a:latin typeface="Helvetica" pitchFamily="34" charset="0"/>
              <a:cs typeface="Helvetic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2333" y="2586211"/>
            <a:ext cx="3345840" cy="193899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9063"/>
            <a:r>
              <a:rPr lang="en-US" sz="1200" dirty="0" smtClean="0"/>
              <a:t>1 cup sugar</a:t>
            </a:r>
          </a:p>
          <a:p>
            <a:pPr marL="119063"/>
            <a:r>
              <a:rPr lang="en-US" sz="1200" dirty="0" smtClean="0"/>
              <a:t>1 cup butter, softened</a:t>
            </a:r>
          </a:p>
          <a:p>
            <a:pPr marL="119063"/>
            <a:r>
              <a:rPr lang="en-US" sz="1200" dirty="0" smtClean="0"/>
              <a:t>3 tablespoons cream or milk</a:t>
            </a:r>
          </a:p>
          <a:p>
            <a:pPr marL="119063"/>
            <a:r>
              <a:rPr lang="en-US" sz="1200" dirty="0" smtClean="0"/>
              <a:t>1 teaspoon vanilla</a:t>
            </a:r>
          </a:p>
          <a:p>
            <a:pPr marL="119063"/>
            <a:r>
              <a:rPr lang="en-US" sz="1200" dirty="0" smtClean="0"/>
              <a:t>1 egg</a:t>
            </a:r>
          </a:p>
          <a:p>
            <a:pPr marL="119063"/>
            <a:r>
              <a:rPr lang="en-US" sz="1200" dirty="0" smtClean="0"/>
              <a:t>3 cups flour</a:t>
            </a:r>
          </a:p>
          <a:p>
            <a:pPr marL="119063"/>
            <a:r>
              <a:rPr lang="en-US" sz="1200" dirty="0" smtClean="0"/>
              <a:t>1 ½  teaspoons baking powder</a:t>
            </a:r>
          </a:p>
          <a:p>
            <a:pPr marL="119063"/>
            <a:r>
              <a:rPr lang="en-US" sz="1200" dirty="0" smtClean="0"/>
              <a:t>½ teaspoon salt</a:t>
            </a:r>
          </a:p>
          <a:p>
            <a:endParaRPr lang="en-US" sz="1200" b="1" dirty="0" smtClean="0">
              <a:latin typeface="Helvetica" pitchFamily="34" charset="0"/>
              <a:cs typeface="Helvetica" pitchFamily="34" charset="0"/>
            </a:endParaRPr>
          </a:p>
        </p:txBody>
      </p:sp>
      <p:sp>
        <p:nvSpPr>
          <p:cNvPr id="6" name="TextBox 5"/>
          <p:cNvSpPr txBox="1"/>
          <p:nvPr/>
        </p:nvSpPr>
        <p:spPr>
          <a:xfrm>
            <a:off x="449584" y="4409355"/>
            <a:ext cx="6615935" cy="2154436"/>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In large bowl, combine the first 5 ingredients and blend well.</a:t>
            </a:r>
          </a:p>
          <a:p>
            <a:pPr marL="228600" indent="-228600">
              <a:buFont typeface="+mj-lt"/>
              <a:buAutoNum type="arabicPeriod"/>
            </a:pPr>
            <a:r>
              <a:rPr lang="en-US" sz="1100" dirty="0" smtClean="0"/>
              <a:t>Stir in remaining ingredients and blend well.</a:t>
            </a:r>
          </a:p>
          <a:p>
            <a:pPr marL="228600" indent="-228600">
              <a:buFont typeface="+mj-lt"/>
              <a:buAutoNum type="arabicPeriod"/>
            </a:pPr>
            <a:r>
              <a:rPr lang="en-US" sz="1100" dirty="0" smtClean="0"/>
              <a:t>Chill dough for easier handling.</a:t>
            </a:r>
          </a:p>
          <a:p>
            <a:pPr marL="228600" indent="-228600">
              <a:buFont typeface="+mj-lt"/>
              <a:buAutoNum type="arabicPeriod"/>
            </a:pPr>
            <a:r>
              <a:rPr lang="en-US" sz="1100" dirty="0" smtClean="0"/>
              <a:t>Preheat the oven to 400°F.</a:t>
            </a:r>
          </a:p>
          <a:p>
            <a:pPr marL="228600" indent="-228600">
              <a:buFont typeface="+mj-lt"/>
              <a:buAutoNum type="arabicPeriod"/>
            </a:pPr>
            <a:r>
              <a:rPr lang="en-US" sz="1100" dirty="0" smtClean="0"/>
              <a:t>Roll 1/3  of the dough on flour surface to 1/8” thickness.</a:t>
            </a:r>
          </a:p>
          <a:p>
            <a:pPr marL="228600" indent="-228600">
              <a:buFont typeface="+mj-lt"/>
              <a:buAutoNum type="arabicPeriod"/>
            </a:pPr>
            <a:r>
              <a:rPr lang="en-US" sz="1100" dirty="0" smtClean="0"/>
              <a:t>Cut the dough with floured cookie cutter.</a:t>
            </a:r>
          </a:p>
          <a:p>
            <a:pPr marL="228600" indent="-228600">
              <a:buFont typeface="+mj-lt"/>
              <a:buAutoNum type="arabicPeriod"/>
            </a:pPr>
            <a:r>
              <a:rPr lang="en-US" sz="1100" dirty="0" smtClean="0"/>
              <a:t>Place on ungreased cookie sheet.</a:t>
            </a:r>
          </a:p>
          <a:p>
            <a:pPr marL="228600" indent="-228600">
              <a:buFont typeface="+mj-lt"/>
              <a:buAutoNum type="arabicPeriod"/>
            </a:pPr>
            <a:r>
              <a:rPr lang="en-US" sz="1100" dirty="0" smtClean="0"/>
              <a:t>If desired, sprinkle with sugar.</a:t>
            </a:r>
          </a:p>
          <a:p>
            <a:pPr marL="228600" indent="-228600">
              <a:buFont typeface="+mj-lt"/>
              <a:buAutoNum type="arabicPeriod"/>
            </a:pPr>
            <a:r>
              <a:rPr lang="en-US" sz="1100" dirty="0" smtClean="0"/>
              <a:t>Bake at 400°F for 5-8 minutes or until edges are light brown.</a:t>
            </a:r>
          </a:p>
          <a:p>
            <a:pPr marL="228600" indent="-228600">
              <a:buFont typeface="+mj-lt"/>
              <a:buAutoNum type="arabicPeriod"/>
            </a:pPr>
            <a:r>
              <a:rPr lang="en-US" sz="1100" dirty="0" smtClean="0"/>
              <a:t>Immediately remove from cookie sheet.</a:t>
            </a:r>
          </a:p>
          <a:p>
            <a:endParaRPr lang="en-US" sz="1200" b="1" dirty="0" smtClean="0">
              <a:latin typeface="Helvetica" pitchFamily="34" charset="0"/>
              <a:cs typeface="Helvetica" pitchFamily="34" charset="0"/>
            </a:endParaRPr>
          </a:p>
        </p:txBody>
      </p:sp>
      <p:sp>
        <p:nvSpPr>
          <p:cNvPr id="20" name="TextBox 19"/>
          <p:cNvSpPr txBox="1"/>
          <p:nvPr/>
        </p:nvSpPr>
        <p:spPr>
          <a:xfrm>
            <a:off x="4990121" y="8172765"/>
            <a:ext cx="233943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2018</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736428" y="794925"/>
            <a:ext cx="4035972" cy="1261884"/>
          </a:xfrm>
          <a:prstGeom prst="rect">
            <a:avLst/>
          </a:prstGeom>
          <a:noFill/>
        </p:spPr>
        <p:txBody>
          <a:bodyPr wrap="square" rtlCol="0">
            <a:spAutoFit/>
          </a:bodyPr>
          <a:lstStyle/>
          <a:p>
            <a:pPr algn="ctr"/>
            <a:r>
              <a:rPr lang="en-US" sz="3800" dirty="0" smtClean="0">
                <a:effectLst>
                  <a:outerShdw blurRad="38100" dist="38100" dir="2700000" algn="tl">
                    <a:srgbClr val="000000">
                      <a:alpha val="43137"/>
                    </a:srgbClr>
                  </a:outerShdw>
                </a:effectLst>
                <a:latin typeface="Brush Script Std" pitchFamily="66" charset="0"/>
                <a:cs typeface="Helvetica" pitchFamily="34" charset="0"/>
              </a:rPr>
              <a:t>Rolled Sugar </a:t>
            </a:r>
          </a:p>
          <a:p>
            <a:pPr algn="ctr"/>
            <a:r>
              <a:rPr lang="en-US" sz="38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8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3" name="TextBox 22"/>
          <p:cNvSpPr txBox="1"/>
          <p:nvPr/>
        </p:nvSpPr>
        <p:spPr>
          <a:xfrm>
            <a:off x="4271748" y="4253722"/>
            <a:ext cx="289332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Dee Troutt</a:t>
            </a:r>
          </a:p>
        </p:txBody>
      </p:sp>
      <p:sp>
        <p:nvSpPr>
          <p:cNvPr id="33" name="Rectangle 32"/>
          <p:cNvSpPr/>
          <p:nvPr/>
        </p:nvSpPr>
        <p:spPr>
          <a:xfrm>
            <a:off x="499730" y="6762307"/>
            <a:ext cx="4199861" cy="27432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2" cstate="print"/>
          <a:srcRect/>
          <a:stretch>
            <a:fillRect/>
          </a:stretch>
        </p:blipFill>
        <p:spPr bwMode="auto">
          <a:xfrm>
            <a:off x="616689" y="6885159"/>
            <a:ext cx="3997843" cy="2518693"/>
          </a:xfrm>
          <a:prstGeom prst="rect">
            <a:avLst/>
          </a:prstGeom>
          <a:noFill/>
          <a:ln w="9525">
            <a:noFill/>
            <a:miter lim="800000"/>
            <a:headEnd/>
            <a:tailEnd/>
          </a:ln>
        </p:spPr>
      </p:pic>
      <p:sp>
        <p:nvSpPr>
          <p:cNvPr id="29" name="TextBox 28"/>
          <p:cNvSpPr txBox="1"/>
          <p:nvPr/>
        </p:nvSpPr>
        <p:spPr>
          <a:xfrm>
            <a:off x="436258" y="2302378"/>
            <a:ext cx="1897856"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 </a:t>
            </a:r>
          </a:p>
        </p:txBody>
      </p:sp>
      <p:sp>
        <p:nvSpPr>
          <p:cNvPr id="19" name="TextBox 18"/>
          <p:cNvSpPr txBox="1"/>
          <p:nvPr/>
        </p:nvSpPr>
        <p:spPr>
          <a:xfrm>
            <a:off x="5001356" y="7671264"/>
            <a:ext cx="2304332" cy="461665"/>
          </a:xfrm>
          <a:prstGeom prst="rect">
            <a:avLst/>
          </a:prstGeom>
          <a:noFill/>
          <a:ln w="63500" cmpd="thinThick">
            <a:solidFill>
              <a:srgbClr val="C0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Crystal Red </a:t>
            </a:r>
            <a:r>
              <a:rPr lang="en-US" sz="1200" i="1" dirty="0" err="1" smtClean="0">
                <a:latin typeface="Helvetica" pitchFamily="34" charset="0"/>
                <a:cs typeface="Helvetica" pitchFamily="34" charset="0"/>
              </a:rPr>
              <a:t>Tintcoat</a:t>
            </a:r>
            <a:r>
              <a:rPr lang="en-US" sz="1200" i="1" dirty="0" smtClean="0">
                <a:latin typeface="Helvetica" pitchFamily="34" charset="0"/>
                <a:cs typeface="Helvetica" pitchFamily="34" charset="0"/>
              </a:rPr>
              <a:t> Camaro ZL1</a:t>
            </a:r>
            <a:endParaRPr lang="en-US" sz="1600" i="1" dirty="0">
              <a:latin typeface="Helvetica" pitchFamily="34" charset="0"/>
              <a:cs typeface="Helvetica" pitchFamily="34" charset="0"/>
            </a:endParaRPr>
          </a:p>
        </p:txBody>
      </p:sp>
      <p:pic>
        <p:nvPicPr>
          <p:cNvPr id="17" name="Picture 16" descr="Red package with sprig.JPG"/>
          <p:cNvPicPr/>
          <p:nvPr/>
        </p:nvPicPr>
        <p:blipFill>
          <a:blip r:embed="rId3" cstate="print"/>
          <a:stretch>
            <a:fillRect/>
          </a:stretch>
        </p:blipFill>
        <p:spPr>
          <a:xfrm>
            <a:off x="1757548" y="281790"/>
            <a:ext cx="2214506" cy="2164527"/>
          </a:xfrm>
          <a:prstGeom prst="rect">
            <a:avLst/>
          </a:prstGeom>
        </p:spPr>
      </p:pic>
      <p:pic>
        <p:nvPicPr>
          <p:cNvPr id="2051" name="Picture 3"/>
          <p:cNvPicPr>
            <a:picLocks noChangeAspect="1" noChangeArrowheads="1"/>
          </p:cNvPicPr>
          <p:nvPr/>
        </p:nvPicPr>
        <p:blipFill>
          <a:blip r:embed="rId4" cstate="print"/>
          <a:srcRect/>
          <a:stretch>
            <a:fillRect/>
          </a:stretch>
        </p:blipFill>
        <p:spPr bwMode="auto">
          <a:xfrm>
            <a:off x="4285663" y="2131302"/>
            <a:ext cx="2896186" cy="2057400"/>
          </a:xfrm>
          <a:prstGeom prst="rect">
            <a:avLst/>
          </a:prstGeom>
          <a:noFill/>
          <a:ln w="9525">
            <a:noFill/>
            <a:miter lim="800000"/>
            <a:headEnd/>
            <a:tailEnd/>
          </a:ln>
        </p:spPr>
      </p:pic>
      <p:sp>
        <p:nvSpPr>
          <p:cNvPr id="32" name="Half Frame 31"/>
          <p:cNvSpPr/>
          <p:nvPr/>
        </p:nvSpPr>
        <p:spPr>
          <a:xfrm>
            <a:off x="4180840" y="2013567"/>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p:cNvSpPr/>
          <p:nvPr/>
        </p:nvSpPr>
        <p:spPr>
          <a:xfrm rot="5400000">
            <a:off x="6910922" y="2004196"/>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p:cNvSpPr/>
          <p:nvPr/>
        </p:nvSpPr>
        <p:spPr>
          <a:xfrm rot="16200000">
            <a:off x="4201614" y="3917905"/>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Half Frame 30"/>
          <p:cNvSpPr/>
          <p:nvPr/>
        </p:nvSpPr>
        <p:spPr>
          <a:xfrm rot="10800000">
            <a:off x="6929591" y="3900916"/>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9706</TotalTime>
  <Words>2569</Words>
  <Application>Microsoft Office PowerPoint</Application>
  <PresentationFormat>Custom</PresentationFormat>
  <Paragraphs>538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Easy Lemon Cake Mix Cookie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dc:creator>
  <cp:lastModifiedBy>Kathy</cp:lastModifiedBy>
  <cp:revision>541</cp:revision>
  <dcterms:created xsi:type="dcterms:W3CDTF">2016-07-25T03:09:29Z</dcterms:created>
  <dcterms:modified xsi:type="dcterms:W3CDTF">2018-12-01T18:17:32Z</dcterms:modified>
</cp:coreProperties>
</file>